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9" r:id="rId2"/>
    <p:sldId id="263" r:id="rId3"/>
    <p:sldId id="266" r:id="rId4"/>
    <p:sldId id="264" r:id="rId5"/>
    <p:sldId id="265" r:id="rId6"/>
    <p:sldId id="267" r:id="rId7"/>
    <p:sldId id="292" r:id="rId8"/>
    <p:sldId id="331" r:id="rId9"/>
    <p:sldId id="333" r:id="rId10"/>
    <p:sldId id="311" r:id="rId11"/>
    <p:sldId id="334" r:id="rId12"/>
    <p:sldId id="336" r:id="rId13"/>
    <p:sldId id="316" r:id="rId14"/>
    <p:sldId id="347" r:id="rId15"/>
    <p:sldId id="344" r:id="rId16"/>
    <p:sldId id="345" r:id="rId17"/>
    <p:sldId id="346" r:id="rId18"/>
    <p:sldId id="261" r:id="rId19"/>
    <p:sldId id="324" r:id="rId20"/>
    <p:sldId id="355" r:id="rId21"/>
    <p:sldId id="272" r:id="rId22"/>
    <p:sldId id="294" r:id="rId23"/>
    <p:sldId id="274" r:id="rId24"/>
    <p:sldId id="275" r:id="rId25"/>
    <p:sldId id="276" r:id="rId26"/>
    <p:sldId id="277" r:id="rId27"/>
    <p:sldId id="278" r:id="rId28"/>
    <p:sldId id="279" r:id="rId29"/>
    <p:sldId id="307" r:id="rId30"/>
    <p:sldId id="348" r:id="rId31"/>
    <p:sldId id="349" r:id="rId32"/>
    <p:sldId id="350" r:id="rId33"/>
    <p:sldId id="351" r:id="rId34"/>
    <p:sldId id="352" r:id="rId35"/>
    <p:sldId id="353" r:id="rId36"/>
    <p:sldId id="354" r:id="rId37"/>
    <p:sldId id="320" r:id="rId38"/>
    <p:sldId id="325" r:id="rId39"/>
    <p:sldId id="315" r:id="rId40"/>
    <p:sldId id="322" r:id="rId4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85606"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sorterViewPr>
    <p:cViewPr>
      <p:scale>
        <a:sx n="70" d="100"/>
        <a:sy n="70" d="100"/>
      </p:scale>
      <p:origin x="0" y="-1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BBCA1-2611-48CB-9D17-FCDEB1038579}" type="datetimeFigureOut">
              <a:rPr lang="da-DK" smtClean="0"/>
              <a:t>08-09-2023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8384E-05E7-44D9-9EE9-7B952ED17B14}" type="slidenum">
              <a:rPr lang="da-DK" smtClean="0"/>
              <a:t>‹nr.›</a:t>
            </a:fld>
            <a:endParaRPr lang="da-DK"/>
          </a:p>
        </p:txBody>
      </p:sp>
    </p:spTree>
    <p:extLst>
      <p:ext uri="{BB962C8B-B14F-4D97-AF65-F5344CB8AC3E}">
        <p14:creationId xmlns:p14="http://schemas.microsoft.com/office/powerpoint/2010/main" val="3191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88900" y="744538"/>
            <a:ext cx="6616700" cy="3722687"/>
          </a:xfrm>
          <a:ln/>
        </p:spPr>
      </p:sp>
      <p:sp>
        <p:nvSpPr>
          <p:cNvPr id="18435" name="Rectangle 3"/>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da-DK"/>
          </a:p>
        </p:txBody>
      </p:sp>
    </p:spTree>
    <p:extLst>
      <p:ext uri="{BB962C8B-B14F-4D97-AF65-F5344CB8AC3E}">
        <p14:creationId xmlns:p14="http://schemas.microsoft.com/office/powerpoint/2010/main" val="35553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a-DK" altLang="da-DK"/>
          </a:p>
        </p:txBody>
      </p:sp>
    </p:spTree>
    <p:extLst>
      <p:ext uri="{BB962C8B-B14F-4D97-AF65-F5344CB8AC3E}">
        <p14:creationId xmlns:p14="http://schemas.microsoft.com/office/powerpoint/2010/main" val="411460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Midteraksen</a:t>
            </a:r>
            <a:r>
              <a:rPr lang="da-DK" dirty="0"/>
              <a:t> i modellen: I forlængelse af fokus på fælles opgaver er der et arbejde ned prioritering og det muliges kunst</a:t>
            </a:r>
          </a:p>
          <a:p>
            <a:endParaRPr lang="da-DK" dirty="0"/>
          </a:p>
          <a:p>
            <a:r>
              <a:rPr lang="da-DK" b="1" dirty="0"/>
              <a:t>Højresiden</a:t>
            </a:r>
            <a:r>
              <a:rPr lang="da-DK" dirty="0"/>
              <a:t> handler om:</a:t>
            </a:r>
          </a:p>
          <a:p>
            <a:pPr marL="171450" indent="-171450">
              <a:buFont typeface="Arial" panose="020B0604020202020204" pitchFamily="34" charset="0"/>
              <a:buChar char="•"/>
            </a:pPr>
            <a:r>
              <a:rPr lang="da-DK" dirty="0"/>
              <a:t>Hvordan vi forstår hinanden og forholder os til hinanden</a:t>
            </a:r>
          </a:p>
          <a:p>
            <a:pPr marL="171450" indent="-171450">
              <a:buFont typeface="Arial" panose="020B0604020202020204" pitchFamily="34" charset="0"/>
              <a:buChar char="•"/>
            </a:pPr>
            <a:r>
              <a:rPr lang="da-DK" dirty="0"/>
              <a:t>Hvad vi gør ved hinanden</a:t>
            </a:r>
          </a:p>
          <a:p>
            <a:pPr marL="171450" indent="-171450">
              <a:buFont typeface="Arial" panose="020B0604020202020204" pitchFamily="34" charset="0"/>
              <a:buChar char="•"/>
            </a:pPr>
            <a:r>
              <a:rPr lang="da-DK" dirty="0"/>
              <a:t>Hvordan vi tager hånd om hinanden, når vilkårene presser</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b="1" dirty="0"/>
              <a:t>Venstresiden </a:t>
            </a:r>
            <a:r>
              <a:rPr lang="da-DK" dirty="0"/>
              <a:t>handler om: </a:t>
            </a:r>
          </a:p>
          <a:p>
            <a:pPr marL="171450" indent="-171450">
              <a:buFont typeface="Arial" panose="020B0604020202020204" pitchFamily="34" charset="0"/>
              <a:buChar char="•"/>
            </a:pPr>
            <a:r>
              <a:rPr lang="da-DK" dirty="0"/>
              <a:t>Hvordan vi kan rammesætte noget i hverdagen, der hjælper os til balance, læring og følelse af tilstrækkelighed</a:t>
            </a:r>
          </a:p>
        </p:txBody>
      </p:sp>
      <p:sp>
        <p:nvSpPr>
          <p:cNvPr id="4" name="Pladsholder til slidenummer 3"/>
          <p:cNvSpPr>
            <a:spLocks noGrp="1"/>
          </p:cNvSpPr>
          <p:nvPr>
            <p:ph type="sldNum" sz="quarter" idx="5"/>
          </p:nvPr>
        </p:nvSpPr>
        <p:spPr/>
        <p:txBody>
          <a:bodyPr/>
          <a:lstStyle/>
          <a:p>
            <a:fld id="{6C87779D-6468-6947-A134-9AD58BD5B0DC}" type="slidenum">
              <a:rPr lang="da-DK" smtClean="0"/>
              <a:t>38</a:t>
            </a:fld>
            <a:endParaRPr lang="da-DK"/>
          </a:p>
        </p:txBody>
      </p:sp>
    </p:spTree>
    <p:extLst>
      <p:ext uri="{BB962C8B-B14F-4D97-AF65-F5344CB8AC3E}">
        <p14:creationId xmlns:p14="http://schemas.microsoft.com/office/powerpoint/2010/main" val="13763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lidebillede 1"/>
          <p:cNvSpPr>
            <a:spLocks noGrp="1" noRot="1" noChangeAspect="1" noChangeArrowheads="1" noTextEdit="1"/>
          </p:cNvSpPr>
          <p:nvPr>
            <p:ph type="sldImg"/>
          </p:nvPr>
        </p:nvSpPr>
        <p:spPr>
          <a:ln/>
        </p:spPr>
      </p:sp>
      <p:sp>
        <p:nvSpPr>
          <p:cNvPr id="14339" name="Pladsholder til not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ltLang="da-DK"/>
          </a:p>
        </p:txBody>
      </p:sp>
      <p:sp>
        <p:nvSpPr>
          <p:cNvPr id="14340" name="Pladsholder til slidenumm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sz="2400">
                <a:solidFill>
                  <a:schemeClr val="tx1"/>
                </a:solidFill>
                <a:latin typeface="Verdana" panose="020B0604030504040204" pitchFamily="34" charset="0"/>
              </a:defRPr>
            </a:lvl1pPr>
            <a:lvl2pPr marL="742950" indent="-285750" defTabSz="954088">
              <a:defRPr sz="2400">
                <a:solidFill>
                  <a:schemeClr val="tx1"/>
                </a:solidFill>
                <a:latin typeface="Verdana" panose="020B0604030504040204" pitchFamily="34" charset="0"/>
              </a:defRPr>
            </a:lvl2pPr>
            <a:lvl3pPr marL="1143000" indent="-228600" defTabSz="954088">
              <a:defRPr sz="2400">
                <a:solidFill>
                  <a:schemeClr val="tx1"/>
                </a:solidFill>
                <a:latin typeface="Verdana" panose="020B0604030504040204" pitchFamily="34" charset="0"/>
              </a:defRPr>
            </a:lvl3pPr>
            <a:lvl4pPr marL="1600200" indent="-228600" defTabSz="954088">
              <a:defRPr sz="2400">
                <a:solidFill>
                  <a:schemeClr val="tx1"/>
                </a:solidFill>
                <a:latin typeface="Verdana" panose="020B0604030504040204" pitchFamily="34" charset="0"/>
              </a:defRPr>
            </a:lvl4pPr>
            <a:lvl5pPr marL="2057400" indent="-228600" defTabSz="954088">
              <a:defRPr sz="24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400">
                <a:solidFill>
                  <a:schemeClr val="tx1"/>
                </a:solidFill>
                <a:latin typeface="Verdana" panose="020B0604030504040204" pitchFamily="34" charset="0"/>
              </a:defRPr>
            </a:lvl9pPr>
          </a:lstStyle>
          <a:p>
            <a:fld id="{EE7D2EB8-3876-493E-B0DD-652F6F32FE53}" type="slidenum">
              <a:rPr lang="da-DK" altLang="da-DK" sz="1300" smtClean="0">
                <a:latin typeface="Times" panose="02020603050405020304" pitchFamily="18" charset="0"/>
              </a:rPr>
              <a:pPr/>
              <a:t>4</a:t>
            </a:fld>
            <a:endParaRPr lang="da-DK" altLang="da-DK" sz="1300">
              <a:latin typeface="Times" panose="02020603050405020304" pitchFamily="18" charset="0"/>
            </a:endParaRPr>
          </a:p>
        </p:txBody>
      </p:sp>
    </p:spTree>
    <p:extLst>
      <p:ext uri="{BB962C8B-B14F-4D97-AF65-F5344CB8AC3E}">
        <p14:creationId xmlns:p14="http://schemas.microsoft.com/office/powerpoint/2010/main" val="387013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billede 1"/>
          <p:cNvSpPr>
            <a:spLocks noGrp="1" noRot="1" noChangeAspect="1" noTextEdit="1"/>
          </p:cNvSpPr>
          <p:nvPr>
            <p:ph type="sldImg"/>
          </p:nvPr>
        </p:nvSpPr>
        <p:spPr>
          <a:ln/>
        </p:spPr>
      </p:sp>
      <p:sp>
        <p:nvSpPr>
          <p:cNvPr id="16387"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p>
        </p:txBody>
      </p:sp>
      <p:sp>
        <p:nvSpPr>
          <p:cNvPr id="16388"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Verdana" panose="020B0604030504040204" pitchFamily="34" charset="0"/>
              </a:defRPr>
            </a:lvl1pPr>
            <a:lvl2pPr marL="742950" indent="-285750" defTabSz="954088">
              <a:defRPr sz="2400">
                <a:solidFill>
                  <a:schemeClr val="tx1"/>
                </a:solidFill>
                <a:latin typeface="Verdana" panose="020B0604030504040204" pitchFamily="34" charset="0"/>
              </a:defRPr>
            </a:lvl2pPr>
            <a:lvl3pPr marL="1143000" indent="-228600" defTabSz="954088">
              <a:defRPr sz="2400">
                <a:solidFill>
                  <a:schemeClr val="tx1"/>
                </a:solidFill>
                <a:latin typeface="Verdana" panose="020B0604030504040204" pitchFamily="34" charset="0"/>
              </a:defRPr>
            </a:lvl3pPr>
            <a:lvl4pPr marL="1600200" indent="-228600" defTabSz="954088">
              <a:defRPr sz="2400">
                <a:solidFill>
                  <a:schemeClr val="tx1"/>
                </a:solidFill>
                <a:latin typeface="Verdana" panose="020B0604030504040204" pitchFamily="34" charset="0"/>
              </a:defRPr>
            </a:lvl4pPr>
            <a:lvl5pPr marL="2057400" indent="-228600" defTabSz="954088">
              <a:defRPr sz="24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400">
                <a:solidFill>
                  <a:schemeClr val="tx1"/>
                </a:solidFill>
                <a:latin typeface="Verdana" panose="020B0604030504040204" pitchFamily="34" charset="0"/>
              </a:defRPr>
            </a:lvl9pPr>
          </a:lstStyle>
          <a:p>
            <a:fld id="{D291E232-AB2E-4264-8CFF-666C5EA06C09}" type="slidenum">
              <a:rPr lang="da-DK" altLang="da-DK" sz="1300" smtClean="0">
                <a:latin typeface="Times" panose="02020603050405020304" pitchFamily="18" charset="0"/>
              </a:rPr>
              <a:pPr/>
              <a:t>5</a:t>
            </a:fld>
            <a:endParaRPr lang="da-DK" altLang="da-DK" sz="1300">
              <a:latin typeface="Times" panose="02020603050405020304" pitchFamily="18" charset="0"/>
            </a:endParaRPr>
          </a:p>
        </p:txBody>
      </p:sp>
    </p:spTree>
    <p:extLst>
      <p:ext uri="{BB962C8B-B14F-4D97-AF65-F5344CB8AC3E}">
        <p14:creationId xmlns:p14="http://schemas.microsoft.com/office/powerpoint/2010/main" val="256603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508384E-05E7-44D9-9EE9-7B952ED17B14}" type="slidenum">
              <a:rPr lang="da-DK" smtClean="0"/>
              <a:t>9</a:t>
            </a:fld>
            <a:endParaRPr lang="da-DK"/>
          </a:p>
        </p:txBody>
      </p:sp>
    </p:spTree>
    <p:extLst>
      <p:ext uri="{BB962C8B-B14F-4D97-AF65-F5344CB8AC3E}">
        <p14:creationId xmlns:p14="http://schemas.microsoft.com/office/powerpoint/2010/main" val="364876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solidFill>
                  <a:srgbClr val="006D63"/>
                </a:solidFill>
                <a:effectLst/>
                <a:latin typeface="Times New Roman" panose="02020603050405020304" pitchFamily="18" charset="0"/>
              </a:rPr>
              <a:t>Den </a:t>
            </a:r>
            <a:r>
              <a:rPr lang="da-DK" b="1" i="1" dirty="0" err="1">
                <a:solidFill>
                  <a:srgbClr val="006D63"/>
                </a:solidFill>
                <a:effectLst/>
                <a:latin typeface="Times New Roman" panose="02020603050405020304" pitchFamily="18" charset="0"/>
              </a:rPr>
              <a:t>fællesdskabshenførende</a:t>
            </a:r>
            <a:r>
              <a:rPr lang="da-DK" b="1" i="1" dirty="0">
                <a:solidFill>
                  <a:srgbClr val="006D63"/>
                </a:solidFill>
                <a:effectLst/>
                <a:latin typeface="Times New Roman" panose="02020603050405020304" pitchFamily="18" charset="0"/>
              </a:rPr>
              <a:t> </a:t>
            </a:r>
            <a:r>
              <a:rPr lang="da-DK" b="1" i="1" dirty="0" err="1">
                <a:solidFill>
                  <a:srgbClr val="006D63"/>
                </a:solidFill>
                <a:effectLst/>
                <a:latin typeface="Times New Roman" panose="02020603050405020304" pitchFamily="18" charset="0"/>
              </a:rPr>
              <a:t>rettethed</a:t>
            </a:r>
            <a:r>
              <a:rPr lang="da-DK" b="1" i="1" dirty="0">
                <a:solidFill>
                  <a:srgbClr val="006D63"/>
                </a:solidFill>
                <a:effectLst/>
                <a:latin typeface="Times New Roman" panose="02020603050405020304" pitchFamily="18" charset="0"/>
              </a:rPr>
              <a:t> </a:t>
            </a:r>
            <a:r>
              <a:rPr lang="da-DK" dirty="0">
                <a:effectLst/>
                <a:latin typeface="Times New Roman" panose="02020603050405020304" pitchFamily="18" charset="0"/>
              </a:rPr>
              <a:t>handler om ‘at høre  til’ i fællesskab med  andre og</a:t>
            </a:r>
          </a:p>
          <a:p>
            <a:r>
              <a:rPr lang="da-DK" dirty="0">
                <a:effectLst/>
                <a:latin typeface="Times New Roman" panose="02020603050405020304" pitchFamily="18" charset="0"/>
              </a:rPr>
              <a:t>kan udtrykkes som et ‘lad mig høre til ligesom dig’. Den fællesskabshenførende rettet- hed  vedrører vores grundlæggende behov for at indgå i nære  sociale relationer og at være en del af identitetsfællesskaber, hvor vi oplever tilhør og tolerance. Dette betyder, at vi orienterer os efter at opleve samvær og tillid i fællesskab og mod at have tilhørs- forhold med andre, vi føler os ‘dus’ med. l relation til de Selvdetermineringsteoretiske</a:t>
            </a:r>
          </a:p>
          <a:p>
            <a:r>
              <a:rPr lang="da-DK" dirty="0">
                <a:effectLst/>
                <a:latin typeface="Times New Roman" panose="02020603050405020304" pitchFamily="18" charset="0"/>
              </a:rPr>
              <a:t>behov svarer denne </a:t>
            </a:r>
            <a:r>
              <a:rPr lang="da-DK" dirty="0" err="1">
                <a:effectLst/>
                <a:latin typeface="Times New Roman" panose="02020603050405020304" pitchFamily="18" charset="0"/>
              </a:rPr>
              <a:t>rettethed</a:t>
            </a:r>
            <a:r>
              <a:rPr lang="da-DK" dirty="0">
                <a:effectLst/>
                <a:latin typeface="Times New Roman" panose="02020603050405020304" pitchFamily="18" charset="0"/>
              </a:rPr>
              <a:t> til behovet  for </a:t>
            </a:r>
            <a:r>
              <a:rPr lang="da-DK" dirty="0" err="1">
                <a:effectLst/>
                <a:latin typeface="Times New Roman" panose="02020603050405020304" pitchFamily="18" charset="0"/>
              </a:rPr>
              <a:t>relaterethed</a:t>
            </a:r>
            <a:r>
              <a:rPr lang="da-DK" dirty="0">
                <a:effectLst/>
                <a:latin typeface="Times New Roman" panose="02020603050405020304" pitchFamily="18" charset="0"/>
              </a:rPr>
              <a:t>.</a:t>
            </a:r>
          </a:p>
          <a:p>
            <a:endParaRPr lang="da-DK" dirty="0"/>
          </a:p>
        </p:txBody>
      </p:sp>
      <p:sp>
        <p:nvSpPr>
          <p:cNvPr id="4" name="Pladsholder til slidenummer 3"/>
          <p:cNvSpPr>
            <a:spLocks noGrp="1"/>
          </p:cNvSpPr>
          <p:nvPr>
            <p:ph type="sldNum" sz="quarter" idx="5"/>
          </p:nvPr>
        </p:nvSpPr>
        <p:spPr/>
        <p:txBody>
          <a:bodyPr/>
          <a:lstStyle/>
          <a:p>
            <a:fld id="{2889A2E8-4D32-49ED-BCA3-5AFA8391DC2B}" type="slidenum">
              <a:rPr lang="da-DK" smtClean="0"/>
              <a:t>11</a:t>
            </a:fld>
            <a:endParaRPr lang="da-DK"/>
          </a:p>
        </p:txBody>
      </p:sp>
    </p:spTree>
    <p:extLst>
      <p:ext uri="{BB962C8B-B14F-4D97-AF65-F5344CB8AC3E}">
        <p14:creationId xmlns:p14="http://schemas.microsoft.com/office/powerpoint/2010/main" val="142918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a:solidFill>
                  <a:schemeClr val="tx1"/>
                </a:solidFill>
                <a:latin typeface="Times" panose="02020603050405020304" pitchFamily="18" charset="0"/>
                <a:ea typeface="+mn-ea"/>
                <a:cs typeface="+mn-cs"/>
              </a:rPr>
              <a:t>Jeg medvirker til den gode stemning. Det betyder, at jeg som overlæge:</a:t>
            </a:r>
            <a:br>
              <a:rPr lang="da-DK" sz="1200" b="1" i="0" u="none" strike="noStrike" kern="1200" baseline="0" dirty="0">
                <a:solidFill>
                  <a:schemeClr val="tx1"/>
                </a:solidFill>
                <a:latin typeface="Times" panose="02020603050405020304" pitchFamily="18" charset="0"/>
                <a:ea typeface="+mn-ea"/>
                <a:cs typeface="+mn-cs"/>
              </a:rPr>
            </a:br>
            <a:endParaRPr lang="da-DK" sz="1200" b="1" i="0" u="none" strike="noStrike" kern="1200" baseline="0" dirty="0">
              <a:solidFill>
                <a:schemeClr val="tx1"/>
              </a:solidFill>
              <a:latin typeface="Times" panose="02020603050405020304" pitchFamily="18" charset="0"/>
              <a:ea typeface="+mn-ea"/>
              <a:cs typeface="+mn-cs"/>
            </a:endParaRPr>
          </a:p>
          <a:p>
            <a:r>
              <a:rPr lang="da-DK" sz="1200" b="0" i="0" u="none" strike="noStrike" kern="1200" baseline="0" dirty="0">
                <a:solidFill>
                  <a:schemeClr val="tx1"/>
                </a:solidFill>
                <a:latin typeface="Times" panose="02020603050405020304" pitchFamily="18" charset="0"/>
                <a:ea typeface="+mn-ea"/>
                <a:cs typeface="+mn-cs"/>
              </a:rPr>
              <a:t>• hilser på alle kolleger og er positiv</a:t>
            </a:r>
          </a:p>
          <a:p>
            <a:r>
              <a:rPr lang="da-DK" sz="1200" b="0" i="0" u="none" strike="noStrike" kern="1200" baseline="0" dirty="0">
                <a:solidFill>
                  <a:schemeClr val="tx1"/>
                </a:solidFill>
                <a:latin typeface="Times" panose="02020603050405020304" pitchFamily="18" charset="0"/>
                <a:ea typeface="+mn-ea"/>
                <a:cs typeface="+mn-cs"/>
              </a:rPr>
              <a:t>• sørger for at holde en god tone</a:t>
            </a:r>
          </a:p>
          <a:p>
            <a:r>
              <a:rPr lang="da-DK" sz="1200" b="0" i="0" u="none" strike="noStrike" kern="1200" baseline="0" dirty="0">
                <a:solidFill>
                  <a:schemeClr val="tx1"/>
                </a:solidFill>
                <a:latin typeface="Times" panose="02020603050405020304" pitchFamily="18" charset="0"/>
                <a:ea typeface="+mn-ea"/>
                <a:cs typeface="+mn-cs"/>
              </a:rPr>
              <a:t>• skaber rum for refleksion og udvikling</a:t>
            </a:r>
          </a:p>
          <a:p>
            <a:r>
              <a:rPr lang="da-DK" sz="1200" b="0" i="0" u="none" strike="noStrike" kern="1200" baseline="0" dirty="0">
                <a:solidFill>
                  <a:schemeClr val="tx1"/>
                </a:solidFill>
                <a:latin typeface="Times" panose="02020603050405020304" pitchFamily="18" charset="0"/>
                <a:ea typeface="+mn-ea"/>
                <a:cs typeface="+mn-cs"/>
              </a:rPr>
              <a:t>• skaber et miljø, hvor det er tilladt at vise usikkerhed, og hvor spørgsmål efterspørges</a:t>
            </a:r>
            <a:endParaRPr lang="da-DK" dirty="0"/>
          </a:p>
        </p:txBody>
      </p:sp>
      <p:sp>
        <p:nvSpPr>
          <p:cNvPr id="4" name="Pladsholder til slidenummer 3"/>
          <p:cNvSpPr>
            <a:spLocks noGrp="1"/>
          </p:cNvSpPr>
          <p:nvPr>
            <p:ph type="sldNum" sz="quarter" idx="10"/>
          </p:nvPr>
        </p:nvSpPr>
        <p:spPr/>
        <p:txBody>
          <a:bodyPr/>
          <a:lstStyle/>
          <a:p>
            <a:fld id="{9194C2A0-40CD-4186-9410-687C7C8D5641}" type="slidenum">
              <a:rPr lang="da-DK" altLang="da-DK" smtClean="0"/>
              <a:pPr/>
              <a:t>16</a:t>
            </a:fld>
            <a:endParaRPr lang="da-DK" altLang="da-DK"/>
          </a:p>
        </p:txBody>
      </p:sp>
    </p:spTree>
    <p:extLst>
      <p:ext uri="{BB962C8B-B14F-4D97-AF65-F5344CB8AC3E}">
        <p14:creationId xmlns:p14="http://schemas.microsoft.com/office/powerpoint/2010/main" val="400073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a:solidFill>
                  <a:schemeClr val="tx1"/>
                </a:solidFill>
                <a:latin typeface="Times" panose="02020603050405020304" pitchFamily="18" charset="0"/>
                <a:ea typeface="+mn-ea"/>
                <a:cs typeface="+mn-cs"/>
              </a:rPr>
              <a:t>Jeg skaber trivsel og fællesskab. Det betyder, at jeg som overlæge:</a:t>
            </a:r>
          </a:p>
          <a:p>
            <a:r>
              <a:rPr lang="da-DK" sz="1200" b="0" i="0" u="none" strike="noStrike" kern="1200" baseline="0" dirty="0">
                <a:solidFill>
                  <a:schemeClr val="tx1"/>
                </a:solidFill>
                <a:latin typeface="Times" panose="02020603050405020304" pitchFamily="18" charset="0"/>
                <a:ea typeface="+mn-ea"/>
                <a:cs typeface="+mn-cs"/>
              </a:rPr>
              <a:t/>
            </a:r>
            <a:br>
              <a:rPr lang="da-DK" sz="1200" b="0" i="0" u="none" strike="noStrike" kern="1200" baseline="0" dirty="0">
                <a:solidFill>
                  <a:schemeClr val="tx1"/>
                </a:solidFill>
                <a:latin typeface="Times" panose="02020603050405020304" pitchFamily="18" charset="0"/>
                <a:ea typeface="+mn-ea"/>
                <a:cs typeface="+mn-cs"/>
              </a:rPr>
            </a:br>
            <a:r>
              <a:rPr lang="da-DK" sz="1200" b="0" i="0" u="none" strike="noStrike" kern="1200" baseline="0" dirty="0">
                <a:solidFill>
                  <a:schemeClr val="tx1"/>
                </a:solidFill>
                <a:latin typeface="Times" panose="02020603050405020304" pitchFamily="18" charset="0"/>
                <a:ea typeface="+mn-ea"/>
                <a:cs typeface="+mn-cs"/>
              </a:rPr>
              <a:t>• ser det som en styrke, at vi ikke alle er ens</a:t>
            </a:r>
          </a:p>
          <a:p>
            <a:r>
              <a:rPr lang="da-DK" sz="1200" b="0" i="0" u="none" strike="noStrike" kern="1200" baseline="0" dirty="0">
                <a:solidFill>
                  <a:schemeClr val="tx1"/>
                </a:solidFill>
                <a:latin typeface="Times" panose="02020603050405020304" pitchFamily="18" charset="0"/>
                <a:ea typeface="+mn-ea"/>
                <a:cs typeface="+mn-cs"/>
              </a:rPr>
              <a:t>• holder øje med, hvordan min kollega trives</a:t>
            </a:r>
          </a:p>
          <a:p>
            <a:r>
              <a:rPr lang="da-DK" sz="1200" b="0" i="0" u="none" strike="noStrike" kern="1200" baseline="0" dirty="0">
                <a:solidFill>
                  <a:schemeClr val="tx1"/>
                </a:solidFill>
                <a:latin typeface="Times" panose="02020603050405020304" pitchFamily="18" charset="0"/>
                <a:ea typeface="+mn-ea"/>
                <a:cs typeface="+mn-cs"/>
              </a:rPr>
              <a:t>• deltager i sociale aktiviteter</a:t>
            </a:r>
          </a:p>
          <a:p>
            <a:r>
              <a:rPr lang="da-DK" sz="1200" b="0" i="0" u="none" strike="noStrike" kern="1200" baseline="0" dirty="0">
                <a:solidFill>
                  <a:schemeClr val="tx1"/>
                </a:solidFill>
                <a:latin typeface="Times" panose="02020603050405020304" pitchFamily="18" charset="0"/>
                <a:ea typeface="+mn-ea"/>
                <a:cs typeface="+mn-cs"/>
              </a:rPr>
              <a:t>• inddrager andre i fællesskabet, aktiviteter og dialoger.</a:t>
            </a:r>
          </a:p>
          <a:p>
            <a:r>
              <a:rPr lang="da-DK" sz="1200" b="0" i="0" u="none" strike="noStrike" kern="1200" baseline="0" dirty="0">
                <a:solidFill>
                  <a:schemeClr val="tx1"/>
                </a:solidFill>
                <a:latin typeface="Times" panose="02020603050405020304" pitchFamily="18" charset="0"/>
                <a:ea typeface="+mn-ea"/>
                <a:cs typeface="+mn-cs"/>
              </a:rPr>
              <a:t>• inddrager andre i mine overvejelser om løsninger</a:t>
            </a:r>
            <a:endParaRPr lang="da-DK" dirty="0"/>
          </a:p>
        </p:txBody>
      </p:sp>
      <p:sp>
        <p:nvSpPr>
          <p:cNvPr id="4" name="Pladsholder til slidenummer 3"/>
          <p:cNvSpPr>
            <a:spLocks noGrp="1"/>
          </p:cNvSpPr>
          <p:nvPr>
            <p:ph type="sldNum" sz="quarter" idx="10"/>
          </p:nvPr>
        </p:nvSpPr>
        <p:spPr/>
        <p:txBody>
          <a:bodyPr/>
          <a:lstStyle/>
          <a:p>
            <a:fld id="{9194C2A0-40CD-4186-9410-687C7C8D5641}" type="slidenum">
              <a:rPr lang="da-DK" altLang="da-DK" smtClean="0"/>
              <a:pPr/>
              <a:t>17</a:t>
            </a:fld>
            <a:endParaRPr lang="da-DK" altLang="da-DK"/>
          </a:p>
        </p:txBody>
      </p:sp>
    </p:spTree>
    <p:extLst>
      <p:ext uri="{BB962C8B-B14F-4D97-AF65-F5344CB8AC3E}">
        <p14:creationId xmlns:p14="http://schemas.microsoft.com/office/powerpoint/2010/main" val="20405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Hjælper os til realistiske ambitioner og realistiske forventninger til os selv og hinanden</a:t>
            </a:r>
          </a:p>
        </p:txBody>
      </p:sp>
      <p:sp>
        <p:nvSpPr>
          <p:cNvPr id="4" name="Pladsholder til slidenummer 3"/>
          <p:cNvSpPr>
            <a:spLocks noGrp="1"/>
          </p:cNvSpPr>
          <p:nvPr>
            <p:ph type="sldNum" sz="quarter" idx="5"/>
          </p:nvPr>
        </p:nvSpPr>
        <p:spPr/>
        <p:txBody>
          <a:bodyPr/>
          <a:lstStyle/>
          <a:p>
            <a:fld id="{6C87779D-6468-6947-A134-9AD58BD5B0DC}" type="slidenum">
              <a:rPr lang="da-DK" smtClean="0"/>
              <a:t>19</a:t>
            </a:fld>
            <a:endParaRPr lang="da-DK"/>
          </a:p>
        </p:txBody>
      </p:sp>
    </p:spTree>
    <p:extLst>
      <p:ext uri="{BB962C8B-B14F-4D97-AF65-F5344CB8AC3E}">
        <p14:creationId xmlns:p14="http://schemas.microsoft.com/office/powerpoint/2010/main" val="174532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ChangeArrowheads="1" noTextEdit="1"/>
          </p:cNvSpPr>
          <p:nvPr>
            <p:ph type="sldImg"/>
          </p:nvPr>
        </p:nvSpPr>
        <p:spPr>
          <a:ln/>
        </p:spPr>
      </p:sp>
      <p:sp>
        <p:nvSpPr>
          <p:cNvPr id="28675" name="Pladsholder til not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ltLang="da-DK"/>
              <a:t>Overvej at anvende store postit – hvor grupperne skriver overskrift på deres forslag til Initaitiv</a:t>
            </a:r>
          </a:p>
        </p:txBody>
      </p:sp>
      <p:sp>
        <p:nvSpPr>
          <p:cNvPr id="28676" name="Pladsholder til diasnumm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sz="2400">
                <a:solidFill>
                  <a:schemeClr val="tx1"/>
                </a:solidFill>
                <a:latin typeface="Verdana" panose="020B0604030504040204" pitchFamily="34" charset="0"/>
              </a:defRPr>
            </a:lvl1pPr>
            <a:lvl2pPr marL="742950" indent="-285750" defTabSz="954088">
              <a:defRPr sz="2400">
                <a:solidFill>
                  <a:schemeClr val="tx1"/>
                </a:solidFill>
                <a:latin typeface="Verdana" panose="020B0604030504040204" pitchFamily="34" charset="0"/>
              </a:defRPr>
            </a:lvl2pPr>
            <a:lvl3pPr marL="1143000" indent="-228600" defTabSz="954088">
              <a:defRPr sz="2400">
                <a:solidFill>
                  <a:schemeClr val="tx1"/>
                </a:solidFill>
                <a:latin typeface="Verdana" panose="020B0604030504040204" pitchFamily="34" charset="0"/>
              </a:defRPr>
            </a:lvl3pPr>
            <a:lvl4pPr marL="1600200" indent="-228600" defTabSz="954088">
              <a:defRPr sz="2400">
                <a:solidFill>
                  <a:schemeClr val="tx1"/>
                </a:solidFill>
                <a:latin typeface="Verdana" panose="020B0604030504040204" pitchFamily="34" charset="0"/>
              </a:defRPr>
            </a:lvl4pPr>
            <a:lvl5pPr marL="2057400" indent="-228600" defTabSz="954088">
              <a:defRPr sz="24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400">
                <a:solidFill>
                  <a:schemeClr val="tx1"/>
                </a:solidFill>
                <a:latin typeface="Verdana" panose="020B0604030504040204" pitchFamily="34" charset="0"/>
              </a:defRPr>
            </a:lvl9pPr>
          </a:lstStyle>
          <a:p>
            <a:fld id="{B4501F8E-89DE-4C6B-8AF0-E829DC8A73D3}" type="slidenum">
              <a:rPr lang="da-DK" altLang="da-DK" sz="1300" smtClean="0">
                <a:latin typeface="Times" panose="02020603050405020304" pitchFamily="18" charset="0"/>
              </a:rPr>
              <a:pPr/>
              <a:t>23</a:t>
            </a:fld>
            <a:endParaRPr lang="da-DK" altLang="da-DK" sz="1300">
              <a:latin typeface="Times" panose="02020603050405020304" pitchFamily="18" charset="0"/>
            </a:endParaRPr>
          </a:p>
        </p:txBody>
      </p:sp>
    </p:spTree>
    <p:extLst>
      <p:ext uri="{BB962C8B-B14F-4D97-AF65-F5344CB8AC3E}">
        <p14:creationId xmlns:p14="http://schemas.microsoft.com/office/powerpoint/2010/main" val="700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ED0332D-9E1B-4C90-8648-392FDCC2AB99}" type="datetimeFigureOut">
              <a:rPr lang="da-DK" smtClean="0"/>
              <a:t>08-09-2023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33988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ED0332D-9E1B-4C90-8648-392FDCC2AB99}" type="datetimeFigureOut">
              <a:rPr lang="da-DK" smtClean="0"/>
              <a:t>08-09-2023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15822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ED0332D-9E1B-4C90-8648-392FDCC2AB99}" type="datetimeFigureOut">
              <a:rPr lang="da-DK" smtClean="0"/>
              <a:t>08-09-2023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62849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ED0332D-9E1B-4C90-8648-392FDCC2AB99}" type="datetimeFigureOut">
              <a:rPr lang="da-DK" smtClean="0"/>
              <a:t>08-09-2023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41802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2ED0332D-9E1B-4C90-8648-392FDCC2AB99}" type="datetimeFigureOut">
              <a:rPr lang="da-DK" smtClean="0"/>
              <a:t>08-09-2023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225347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ED0332D-9E1B-4C90-8648-392FDCC2AB99}" type="datetimeFigureOut">
              <a:rPr lang="da-DK" smtClean="0"/>
              <a:t>08-09-2023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81082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ED0332D-9E1B-4C90-8648-392FDCC2AB99}" type="datetimeFigureOut">
              <a:rPr lang="da-DK" smtClean="0"/>
              <a:t>08-09-2023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130823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ED0332D-9E1B-4C90-8648-392FDCC2AB99}" type="datetimeFigureOut">
              <a:rPr lang="da-DK" smtClean="0"/>
              <a:t>08-09-2023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320463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ED0332D-9E1B-4C90-8648-392FDCC2AB99}" type="datetimeFigureOut">
              <a:rPr lang="da-DK" smtClean="0"/>
              <a:t>08-09-2023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253677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ED0332D-9E1B-4C90-8648-392FDCC2AB99}" type="datetimeFigureOut">
              <a:rPr lang="da-DK" smtClean="0"/>
              <a:t>08-09-2023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112482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ED0332D-9E1B-4C90-8648-392FDCC2AB99}" type="datetimeFigureOut">
              <a:rPr lang="da-DK" smtClean="0"/>
              <a:t>08-09-2023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31A5C9-3E86-4D67-A0C0-5D82B7D8AAAA}" type="slidenum">
              <a:rPr lang="da-DK" smtClean="0"/>
              <a:t>‹nr.›</a:t>
            </a:fld>
            <a:endParaRPr lang="da-DK"/>
          </a:p>
        </p:txBody>
      </p:sp>
    </p:spTree>
    <p:extLst>
      <p:ext uri="{BB962C8B-B14F-4D97-AF65-F5344CB8AC3E}">
        <p14:creationId xmlns:p14="http://schemas.microsoft.com/office/powerpoint/2010/main" val="261643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0332D-9E1B-4C90-8648-392FDCC2AB99}" type="datetimeFigureOut">
              <a:rPr lang="da-DK" smtClean="0"/>
              <a:t>08-09-2023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1A5C9-3E86-4D67-A0C0-5D82B7D8AAAA}" type="slidenum">
              <a:rPr lang="da-DK" smtClean="0"/>
              <a:t>‹nr.›</a:t>
            </a:fld>
            <a:endParaRPr lang="da-DK"/>
          </a:p>
        </p:txBody>
      </p:sp>
    </p:spTree>
    <p:extLst>
      <p:ext uri="{BB962C8B-B14F-4D97-AF65-F5344CB8AC3E}">
        <p14:creationId xmlns:p14="http://schemas.microsoft.com/office/powerpoint/2010/main" val="89693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6.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ugeskriftet.dk/nyhed/overlaegerne-lancerer-kampagne-den-gode-ton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geskriftet.dk/videnskab/podcast-overgang-mellem-medicinstudiet-og-kbu" TargetMode="External"/><Relationship Id="rId2" Type="http://schemas.openxmlformats.org/officeDocument/2006/relationships/image" Target="../media/image30.gi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hyperlink" Target="https://www.laeger.dk/foreninger/yngre-laeger/arbejdsliv-yngre-laeger/arbejdsmiljoe-yngre-laeger/redskaber-til-at-styrke-arbejdsmiljoeet/#oplgtildinundervisningssessionellermorgenkonferenc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aeger.dk/foreninger/yngre-laeger/tillidsvalgt-i-yngre-laeger/ftr-yngre-laeger/arbejdsmiljoe-ftr/ensomhed-ftr/"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laeger.dk/foreninger/yngre-laeger/tillidsvalgt-i-yngre-laeger/ftr-yngre-laeger/arbejdsmiljoe-ftr/mobning-ftr/"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6.xml"/><Relationship Id="rId4" Type="http://schemas.openxmlformats.org/officeDocument/2006/relationships/hyperlink" Target="https://www.uddannelsesbladet.dk/arbejdsliv/2023/marts/eksperter-saadan-giver-i-hinanden-arbejdsglaed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6.xml"/><Relationship Id="rId4" Type="http://schemas.openxmlformats.org/officeDocument/2006/relationships/image" Target="../media/image36.tiff"/></Relationships>
</file>

<file path=ppt/slides/_rels/slide36.xml.rels><?xml version="1.0" encoding="UTF-8" standalone="yes"?>
<Relationships xmlns="http://schemas.openxmlformats.org/package/2006/relationships"><Relationship Id="rId2" Type="http://schemas.openxmlformats.org/officeDocument/2006/relationships/hyperlink" Target="https://www.uddannelsesbladet.dk/arbejdsliv/2023/marts/eksperter-saadan-giver-i-hinanden-arbejdsglaed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auh.intranet.rm.dk/personale/arbejdsmilj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who.int/data/gho/data/major-themes/health-and-well-be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noChangeArrowheads="1"/>
          </p:cNvSpPr>
          <p:nvPr>
            <p:ph type="title"/>
          </p:nvPr>
        </p:nvSpPr>
        <p:spPr>
          <a:xfrm>
            <a:off x="2063750" y="5256459"/>
            <a:ext cx="7772400" cy="1362075"/>
          </a:xfrm>
        </p:spPr>
        <p:txBody>
          <a:bodyPr/>
          <a:lstStyle/>
          <a:p>
            <a:pPr algn="ctr"/>
            <a:r>
              <a:rPr lang="da-DK" altLang="da-DK" sz="3600" dirty="0">
                <a:latin typeface="Calibri" panose="020F0502020204030204" pitchFamily="34" charset="0"/>
              </a:rPr>
              <a:t>Velkommen til 3-timers møde 2023</a:t>
            </a:r>
            <a:br>
              <a:rPr lang="da-DK" altLang="da-DK" sz="3600" dirty="0">
                <a:latin typeface="Calibri" panose="020F0502020204030204" pitchFamily="34" charset="0"/>
              </a:rPr>
            </a:br>
            <a:r>
              <a:rPr lang="da-DK" altLang="da-DK" sz="3600" dirty="0">
                <a:latin typeface="Calibri" panose="020F0502020204030204" pitchFamily="34" charset="0"/>
              </a:rPr>
              <a:t>XX afdeling</a:t>
            </a:r>
          </a:p>
        </p:txBody>
      </p:sp>
      <p:sp>
        <p:nvSpPr>
          <p:cNvPr id="11267" name="Tekstfelt 1"/>
          <p:cNvSpPr txBox="1">
            <a:spLocks noChangeArrowheads="1"/>
          </p:cNvSpPr>
          <p:nvPr/>
        </p:nvSpPr>
        <p:spPr bwMode="auto">
          <a:xfrm>
            <a:off x="4367213" y="1916114"/>
            <a:ext cx="396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da-DK" altLang="da-DK" sz="1800">
              <a:latin typeface="Arial" panose="020B0604020202020204" pitchFamily="34" charset="0"/>
              <a:ea typeface="ＭＳ Ｐゴシック" panose="020B0600070205080204" pitchFamily="34" charset="-128"/>
            </a:endParaRPr>
          </a:p>
        </p:txBody>
      </p:sp>
      <p:pic>
        <p:nvPicPr>
          <p:cNvPr id="11268" name="Billed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107" y="401274"/>
            <a:ext cx="2768080" cy="238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513427" y="2965239"/>
            <a:ext cx="5436523" cy="2308324"/>
          </a:xfrm>
          <a:prstGeom prst="rect">
            <a:avLst/>
          </a:prstGeom>
          <a:noFill/>
        </p:spPr>
        <p:txBody>
          <a:bodyPr wrap="square" rtlCol="0">
            <a:spAutoFit/>
          </a:bodyPr>
          <a:lstStyle/>
          <a:p>
            <a:r>
              <a:rPr lang="da-DK" sz="2400" b="1" dirty="0"/>
              <a:t>Tema 2023</a:t>
            </a:r>
          </a:p>
          <a:p>
            <a:r>
              <a:rPr lang="da-DK" sz="2400" b="1" dirty="0"/>
              <a:t>Tilhørsforhold og et godt kollegaskab er vigtig for læring – et fælles ansvar</a:t>
            </a:r>
          </a:p>
          <a:p>
            <a:pPr lvl="0"/>
            <a:r>
              <a:rPr lang="da-DK" dirty="0"/>
              <a:t>Hvordan kan vi styrke tilhørsforholdet og det gode kollegaskab i afdelingen?</a:t>
            </a:r>
          </a:p>
          <a:p>
            <a:pPr lvl="0"/>
            <a:r>
              <a:rPr lang="da-DK" dirty="0"/>
              <a:t>Hvad skal uddannelseslægerne bidrage med?</a:t>
            </a:r>
          </a:p>
          <a:p>
            <a:r>
              <a:rPr lang="da-DK" dirty="0"/>
              <a:t>Hvad skal andre bidrage med? </a:t>
            </a:r>
            <a:endParaRPr lang="da-DK" sz="2400" dirty="0"/>
          </a:p>
        </p:txBody>
      </p:sp>
      <p:sp>
        <p:nvSpPr>
          <p:cNvPr id="4" name="Tekstfelt 3"/>
          <p:cNvSpPr txBox="1"/>
          <p:nvPr/>
        </p:nvSpPr>
        <p:spPr>
          <a:xfrm>
            <a:off x="6619005" y="3236797"/>
            <a:ext cx="5346073" cy="1877437"/>
          </a:xfrm>
          <a:prstGeom prst="rect">
            <a:avLst/>
          </a:prstGeom>
          <a:noFill/>
        </p:spPr>
        <p:txBody>
          <a:bodyPr wrap="square" rtlCol="0">
            <a:spAutoFit/>
          </a:bodyPr>
          <a:lstStyle/>
          <a:p>
            <a:r>
              <a:rPr lang="da-DK" sz="2400" b="1" dirty="0"/>
              <a:t>Tiltag, der kan forbedre og udvikle den lægelige videreuddannelsen i afdelingen og/eller på tværs af AUH</a:t>
            </a:r>
            <a:endParaRPr lang="da-DK" sz="2400" dirty="0"/>
          </a:p>
          <a:p>
            <a:r>
              <a:rPr lang="da-DK" sz="2000" dirty="0"/>
              <a:t> </a:t>
            </a:r>
          </a:p>
          <a:p>
            <a:r>
              <a:rPr lang="da-DK" sz="2400" dirty="0"/>
              <a:t>- tænk frit og helt ud af boksen!</a:t>
            </a:r>
          </a:p>
        </p:txBody>
      </p:sp>
      <p:pic>
        <p:nvPicPr>
          <p:cNvPr id="10" name="Billede 9"/>
          <p:cNvPicPr/>
          <p:nvPr/>
        </p:nvPicPr>
        <p:blipFill>
          <a:blip r:embed="rId3" cstate="print">
            <a:extLst>
              <a:ext uri="{28A0092B-C50C-407E-A947-70E740481C1C}">
                <a14:useLocalDpi xmlns:a14="http://schemas.microsoft.com/office/drawing/2010/main" val="0"/>
              </a:ext>
            </a:extLst>
          </a:blip>
          <a:stretch>
            <a:fillRect/>
          </a:stretch>
        </p:blipFill>
        <p:spPr>
          <a:xfrm>
            <a:off x="983102" y="491332"/>
            <a:ext cx="3878644" cy="2010708"/>
          </a:xfrm>
          <a:prstGeom prst="rect">
            <a:avLst/>
          </a:prstGeom>
        </p:spPr>
      </p:pic>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96307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69011" y="379562"/>
            <a:ext cx="9756330" cy="5490939"/>
          </a:xfrm>
          <a:prstGeom prst="rect">
            <a:avLst/>
          </a:prstGeom>
          <a:ln w="76200">
            <a:noFill/>
          </a:ln>
        </p:spPr>
      </p:pic>
      <p:sp>
        <p:nvSpPr>
          <p:cNvPr id="12" name="Tekstfelt 11"/>
          <p:cNvSpPr txBox="1"/>
          <p:nvPr/>
        </p:nvSpPr>
        <p:spPr>
          <a:xfrm>
            <a:off x="398034" y="6392174"/>
            <a:ext cx="6692880" cy="369332"/>
          </a:xfrm>
          <a:prstGeom prst="rect">
            <a:avLst/>
          </a:prstGeom>
          <a:noFill/>
        </p:spPr>
        <p:txBody>
          <a:bodyPr wrap="square" rtlCol="0">
            <a:spAutoFit/>
          </a:bodyPr>
          <a:lstStyle/>
          <a:p>
            <a:r>
              <a:rPr lang="da-DK" dirty="0"/>
              <a:t>Udlånt af Nynne Lykke Christensen, Chefkonsulent, Yngre Læger</a:t>
            </a:r>
          </a:p>
        </p:txBody>
      </p:sp>
      <p:sp>
        <p:nvSpPr>
          <p:cNvPr id="14" name="Afrundet rektangel 13"/>
          <p:cNvSpPr/>
          <p:nvPr/>
        </p:nvSpPr>
        <p:spPr>
          <a:xfrm>
            <a:off x="5391509" y="2855343"/>
            <a:ext cx="4330313" cy="30151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Venstrepil 3"/>
          <p:cNvSpPr/>
          <p:nvPr/>
        </p:nvSpPr>
        <p:spPr>
          <a:xfrm>
            <a:off x="9983515" y="3814160"/>
            <a:ext cx="1893957" cy="1059398"/>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smtClean="0"/>
              <a:t>Årets </a:t>
            </a:r>
            <a:r>
              <a:rPr lang="da-DK" sz="2000" b="1" dirty="0"/>
              <a:t> </a:t>
            </a:r>
            <a:r>
              <a:rPr lang="da-DK" sz="2000" b="1" dirty="0" smtClean="0"/>
              <a:t>tema</a:t>
            </a: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913132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kort&#10;&#10;Automatisk genereret beskrivelse">
            <a:extLst>
              <a:ext uri="{FF2B5EF4-FFF2-40B4-BE49-F238E27FC236}">
                <a16:creationId xmlns:a16="http://schemas.microsoft.com/office/drawing/2014/main" id="{BA01897D-5980-9249-A75D-7C0AEFD078D3}"/>
              </a:ext>
            </a:extLst>
          </p:cNvPr>
          <p:cNvPicPr>
            <a:picLocks noChangeAspect="1"/>
          </p:cNvPicPr>
          <p:nvPr/>
        </p:nvPicPr>
        <p:blipFill rotWithShape="1">
          <a:blip r:embed="rId3">
            <a:extLst>
              <a:ext uri="{28A0092B-C50C-407E-A947-70E740481C1C}">
                <a14:useLocalDpi xmlns:a14="http://schemas.microsoft.com/office/drawing/2010/main" val="0"/>
              </a:ext>
            </a:extLst>
          </a:blip>
          <a:srcRect l="6704" t="1" r="71410" b="78805"/>
          <a:stretch/>
        </p:blipFill>
        <p:spPr>
          <a:xfrm rot="16200000">
            <a:off x="848764" y="2036996"/>
            <a:ext cx="2355405" cy="3041367"/>
          </a:xfrm>
          <a:prstGeom prst="rect">
            <a:avLst/>
          </a:prstGeom>
        </p:spPr>
      </p:pic>
      <p:sp>
        <p:nvSpPr>
          <p:cNvPr id="9" name="Tekstfelt 8">
            <a:extLst>
              <a:ext uri="{FF2B5EF4-FFF2-40B4-BE49-F238E27FC236}">
                <a16:creationId xmlns:a16="http://schemas.microsoft.com/office/drawing/2014/main" id="{9E48650C-A9EF-FE4A-A422-01F5CB1EE8B3}"/>
              </a:ext>
            </a:extLst>
          </p:cNvPr>
          <p:cNvSpPr txBox="1"/>
          <p:nvPr/>
        </p:nvSpPr>
        <p:spPr>
          <a:xfrm>
            <a:off x="4061074" y="1446190"/>
            <a:ext cx="7469078" cy="4524315"/>
          </a:xfrm>
          <a:prstGeom prst="rect">
            <a:avLst/>
          </a:prstGeom>
          <a:noFill/>
        </p:spPr>
        <p:txBody>
          <a:bodyPr wrap="square">
            <a:spAutoFit/>
          </a:bodyPr>
          <a:lstStyle/>
          <a:p>
            <a:r>
              <a:rPr lang="da-DK" sz="2400" b="1" dirty="0"/>
              <a:t>Vi har behov for ”at høre til” i fællesskab med andre – ”lad mig høre til ligesom dig”</a:t>
            </a:r>
          </a:p>
          <a:p>
            <a:pPr marL="285750" indent="-285750">
              <a:buFont typeface="Arial" panose="020B0604020202020204" pitchFamily="34" charset="0"/>
              <a:buChar char="•"/>
            </a:pPr>
            <a:r>
              <a:rPr lang="da-DK" sz="2400" dirty="0">
                <a:effectLst/>
              </a:rPr>
              <a:t>et kollegialt arbejdsteam båret at samhørighed, tillid og en god omgangstone  </a:t>
            </a:r>
            <a:endParaRPr lang="da-DK" sz="2400" b="1" dirty="0">
              <a:solidFill>
                <a:srgbClr val="D51D00"/>
              </a:solidFill>
            </a:endParaRPr>
          </a:p>
          <a:p>
            <a:endParaRPr lang="da-DK" sz="2400" b="1" dirty="0">
              <a:solidFill>
                <a:srgbClr val="D51D00"/>
              </a:solidFill>
              <a:effectLst/>
            </a:endParaRPr>
          </a:p>
          <a:p>
            <a:r>
              <a:rPr lang="da-DK" sz="2400" b="1" dirty="0"/>
              <a:t>”V</a:t>
            </a:r>
            <a:r>
              <a:rPr lang="da-DK" sz="2400" b="1" dirty="0">
                <a:effectLst/>
              </a:rPr>
              <a:t>i-hed”</a:t>
            </a:r>
          </a:p>
          <a:p>
            <a:pPr marL="285750" indent="-285750">
              <a:buFont typeface="Arial" panose="020B0604020202020204" pitchFamily="34" charset="0"/>
              <a:buChar char="•"/>
            </a:pPr>
            <a:r>
              <a:rPr lang="da-DK" sz="2400" dirty="0">
                <a:effectLst/>
              </a:rPr>
              <a:t>Oplevelse af ligeværd, inddragelse og tolerance </a:t>
            </a:r>
          </a:p>
          <a:p>
            <a:pPr marL="285750" indent="-285750">
              <a:buFont typeface="Arial" panose="020B0604020202020204" pitchFamily="34" charset="0"/>
              <a:buChar char="•"/>
            </a:pPr>
            <a:r>
              <a:rPr lang="da-DK" sz="2400" dirty="0">
                <a:effectLst/>
              </a:rPr>
              <a:t>Være en del af et fællesskab</a:t>
            </a:r>
          </a:p>
          <a:p>
            <a:endParaRPr lang="da-DK" sz="2400" dirty="0">
              <a:effectLst/>
            </a:endParaRPr>
          </a:p>
          <a:p>
            <a:r>
              <a:rPr lang="da-DK" sz="2400" b="1" dirty="0"/>
              <a:t>I</a:t>
            </a:r>
            <a:r>
              <a:rPr lang="da-DK" sz="2400" b="1" dirty="0">
                <a:effectLst/>
              </a:rPr>
              <a:t>ntimitet </a:t>
            </a:r>
          </a:p>
          <a:p>
            <a:pPr marL="285750" indent="-285750">
              <a:buFont typeface="Arial" panose="020B0604020202020204" pitchFamily="34" charset="0"/>
              <a:buChar char="•"/>
            </a:pPr>
            <a:r>
              <a:rPr lang="da-DK" sz="2400" dirty="0">
                <a:effectLst/>
              </a:rPr>
              <a:t>Adgang til nære sociale relationer</a:t>
            </a:r>
          </a:p>
          <a:p>
            <a:pPr marL="285750" indent="-285750">
              <a:buFont typeface="Arial" panose="020B0604020202020204" pitchFamily="34" charset="0"/>
              <a:buChar char="•"/>
            </a:pPr>
            <a:r>
              <a:rPr lang="da-DK" sz="2400" dirty="0">
                <a:effectLst/>
              </a:rPr>
              <a:t>Mulighed for at få og give varme, nærhed og omsorg</a:t>
            </a:r>
          </a:p>
        </p:txBody>
      </p:sp>
      <p:sp>
        <p:nvSpPr>
          <p:cNvPr id="6" name="Tekstfelt 5">
            <a:extLst>
              <a:ext uri="{FF2B5EF4-FFF2-40B4-BE49-F238E27FC236}">
                <a16:creationId xmlns:a16="http://schemas.microsoft.com/office/drawing/2014/main" id="{235AC068-7201-F340-A82B-4E31AE1A9095}"/>
              </a:ext>
            </a:extLst>
          </p:cNvPr>
          <p:cNvSpPr txBox="1"/>
          <p:nvPr/>
        </p:nvSpPr>
        <p:spPr>
          <a:xfrm>
            <a:off x="0" y="246999"/>
            <a:ext cx="11772899" cy="1077218"/>
          </a:xfrm>
          <a:prstGeom prst="rect">
            <a:avLst/>
          </a:prstGeom>
          <a:noFill/>
        </p:spPr>
        <p:txBody>
          <a:bodyPr wrap="square">
            <a:spAutoFit/>
          </a:bodyPr>
          <a:lstStyle/>
          <a:p>
            <a:pPr algn="ctr"/>
            <a:r>
              <a:rPr lang="da-DK" sz="3200" b="1" dirty="0" smtClean="0"/>
              <a:t>Fakta; </a:t>
            </a:r>
            <a:r>
              <a:rPr lang="da-DK" sz="3200" dirty="0" smtClean="0"/>
              <a:t>et menneske har </a:t>
            </a:r>
            <a:r>
              <a:rPr lang="da-DK" sz="3200" dirty="0"/>
              <a:t>et psykologisk behov for at være en del af sociale grupper, </a:t>
            </a:r>
            <a:r>
              <a:rPr lang="da-DK" sz="3200" dirty="0" smtClean="0"/>
              <a:t>som deler </a:t>
            </a:r>
            <a:r>
              <a:rPr lang="da-DK" sz="3200" dirty="0"/>
              <a:t>holdninger, normer og værdier </a:t>
            </a:r>
            <a:r>
              <a:rPr lang="da-DK" sz="3200" dirty="0" smtClean="0"/>
              <a:t>med en</a:t>
            </a:r>
            <a:endParaRPr lang="da-DK" sz="3200" dirty="0"/>
          </a:p>
        </p:txBody>
      </p:sp>
      <p:sp>
        <p:nvSpPr>
          <p:cNvPr id="8" name="Tekstfelt 7">
            <a:extLst>
              <a:ext uri="{FF2B5EF4-FFF2-40B4-BE49-F238E27FC236}">
                <a16:creationId xmlns:a16="http://schemas.microsoft.com/office/drawing/2014/main" id="{80A10FB4-B3B8-A64E-BD9E-116A07059C42}"/>
              </a:ext>
            </a:extLst>
          </p:cNvPr>
          <p:cNvSpPr txBox="1"/>
          <p:nvPr/>
        </p:nvSpPr>
        <p:spPr>
          <a:xfrm>
            <a:off x="70866" y="5791142"/>
            <a:ext cx="4239491" cy="861774"/>
          </a:xfrm>
          <a:prstGeom prst="rect">
            <a:avLst/>
          </a:prstGeom>
          <a:noFill/>
        </p:spPr>
        <p:txBody>
          <a:bodyPr wrap="square" rtlCol="0">
            <a:spAutoFit/>
          </a:bodyPr>
          <a:lstStyle/>
          <a:p>
            <a:pPr algn="ctr"/>
            <a:r>
              <a:rPr lang="da-DK" sz="1600" i="1" dirty="0"/>
              <a:t>Illustration Sigrid </a:t>
            </a:r>
            <a:r>
              <a:rPr lang="da-DK" sz="1600" i="1" dirty="0" err="1"/>
              <a:t>Arler</a:t>
            </a:r>
            <a:r>
              <a:rPr lang="da-DK" sz="1600" i="1" dirty="0"/>
              <a:t> med inspiration fra </a:t>
            </a:r>
          </a:p>
          <a:p>
            <a:pPr algn="ctr"/>
            <a:r>
              <a:rPr lang="da-DK" sz="1600" i="1" dirty="0"/>
              <a:t>”Psykologisk ilt” </a:t>
            </a:r>
          </a:p>
          <a:p>
            <a:pPr algn="ctr"/>
            <a:r>
              <a:rPr lang="da-DK" sz="1600" i="1" dirty="0"/>
              <a:t>Jan Tønnesvang 2002</a:t>
            </a:r>
          </a:p>
        </p:txBody>
      </p:sp>
      <p:pic>
        <p:nvPicPr>
          <p:cNvPr id="7" name="Billede 6"/>
          <p:cNvPicPr>
            <a:picLocks noChangeAspect="1"/>
          </p:cNvPicPr>
          <p:nvPr/>
        </p:nvPicPr>
        <p:blipFill rotWithShape="1">
          <a:blip r:embed="rId4"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69634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CF5A4-E57A-7D43-9A4C-66917B961446}"/>
              </a:ext>
            </a:extLst>
          </p:cNvPr>
          <p:cNvSpPr>
            <a:spLocks noGrp="1"/>
          </p:cNvSpPr>
          <p:nvPr>
            <p:ph type="title"/>
          </p:nvPr>
        </p:nvSpPr>
        <p:spPr>
          <a:xfrm>
            <a:off x="672830" y="273379"/>
            <a:ext cx="10515600" cy="1325563"/>
          </a:xfrm>
        </p:spPr>
        <p:txBody>
          <a:bodyPr/>
          <a:lstStyle/>
          <a:p>
            <a:r>
              <a:rPr lang="da-DK" b="1" dirty="0" smtClean="0"/>
              <a:t>Fakta; overgange i uddannelsesforløbene er en udfordring for uddannelseslæger</a:t>
            </a:r>
            <a:endParaRPr lang="da-DK" b="1" dirty="0"/>
          </a:p>
        </p:txBody>
      </p:sp>
      <p:pic>
        <p:nvPicPr>
          <p:cNvPr id="3" name="Billede 2">
            <a:extLst>
              <a:ext uri="{FF2B5EF4-FFF2-40B4-BE49-F238E27FC236}">
                <a16:creationId xmlns:a16="http://schemas.microsoft.com/office/drawing/2014/main" id="{E295E49C-90DD-7A4A-A991-CD15CA56E634}"/>
              </a:ext>
            </a:extLst>
          </p:cNvPr>
          <p:cNvPicPr>
            <a:picLocks noChangeAspect="1"/>
          </p:cNvPicPr>
          <p:nvPr/>
        </p:nvPicPr>
        <p:blipFill>
          <a:blip r:embed="rId2"/>
          <a:stretch>
            <a:fillRect/>
          </a:stretch>
        </p:blipFill>
        <p:spPr>
          <a:xfrm>
            <a:off x="585490" y="1887158"/>
            <a:ext cx="9725830" cy="2164264"/>
          </a:xfrm>
          <a:prstGeom prst="rect">
            <a:avLst/>
          </a:prstGeom>
        </p:spPr>
      </p:pic>
      <p:pic>
        <p:nvPicPr>
          <p:cNvPr id="4" name="Billede 3">
            <a:extLst>
              <a:ext uri="{FF2B5EF4-FFF2-40B4-BE49-F238E27FC236}">
                <a16:creationId xmlns:a16="http://schemas.microsoft.com/office/drawing/2014/main" id="{F28F70AD-9350-9B44-883D-F93046A060C0}"/>
              </a:ext>
            </a:extLst>
          </p:cNvPr>
          <p:cNvPicPr>
            <a:picLocks noChangeAspect="1"/>
          </p:cNvPicPr>
          <p:nvPr/>
        </p:nvPicPr>
        <p:blipFill>
          <a:blip r:embed="rId3"/>
          <a:stretch>
            <a:fillRect/>
          </a:stretch>
        </p:blipFill>
        <p:spPr>
          <a:xfrm>
            <a:off x="9486900" y="5740952"/>
            <a:ext cx="1866900" cy="584200"/>
          </a:xfrm>
          <a:prstGeom prst="rect">
            <a:avLst/>
          </a:prstGeom>
        </p:spPr>
      </p:pic>
      <p:pic>
        <p:nvPicPr>
          <p:cNvPr id="5" name="Billede 4">
            <a:extLst>
              <a:ext uri="{FF2B5EF4-FFF2-40B4-BE49-F238E27FC236}">
                <a16:creationId xmlns:a16="http://schemas.microsoft.com/office/drawing/2014/main" id="{B0668338-7CFC-0147-AB7D-1F96F8D67935}"/>
              </a:ext>
            </a:extLst>
          </p:cNvPr>
          <p:cNvPicPr>
            <a:picLocks noChangeAspect="1"/>
          </p:cNvPicPr>
          <p:nvPr/>
        </p:nvPicPr>
        <p:blipFill>
          <a:blip r:embed="rId4"/>
          <a:stretch>
            <a:fillRect/>
          </a:stretch>
        </p:blipFill>
        <p:spPr>
          <a:xfrm>
            <a:off x="585489" y="4274928"/>
            <a:ext cx="10420208" cy="1242518"/>
          </a:xfrm>
          <a:prstGeom prst="rect">
            <a:avLst/>
          </a:prstGeom>
        </p:spPr>
      </p:pic>
    </p:spTree>
    <p:extLst>
      <p:ext uri="{BB962C8B-B14F-4D97-AF65-F5344CB8AC3E}">
        <p14:creationId xmlns:p14="http://schemas.microsoft.com/office/powerpoint/2010/main" val="222075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563" y="149465"/>
            <a:ext cx="11258909" cy="1325563"/>
          </a:xfrm>
        </p:spPr>
        <p:txBody>
          <a:bodyPr>
            <a:normAutofit/>
          </a:bodyPr>
          <a:lstStyle/>
          <a:p>
            <a:pPr algn="ctr"/>
            <a:r>
              <a:rPr lang="da-DK" sz="3600" b="1" dirty="0"/>
              <a:t>Jo bedre tilhørsforhold – jo højere motivation til </a:t>
            </a:r>
            <a:br>
              <a:rPr lang="da-DK" sz="3600" b="1" dirty="0"/>
            </a:br>
            <a:r>
              <a:rPr lang="da-DK" sz="3600" b="1" dirty="0"/>
              <a:t>at indgå i og bidrage til arbejdsfællesskabet</a:t>
            </a:r>
          </a:p>
        </p:txBody>
      </p:sp>
      <p:pic>
        <p:nvPicPr>
          <p:cNvPr id="4" name="Pladsholder til indhold 3"/>
          <p:cNvPicPr>
            <a:picLocks noGrp="1" noChangeAspect="1"/>
          </p:cNvPicPr>
          <p:nvPr>
            <p:ph idx="1"/>
          </p:nvPr>
        </p:nvPicPr>
        <p:blipFill rotWithShape="1">
          <a:blip r:embed="rId2"/>
          <a:srcRect t="12990" b="15813"/>
          <a:stretch/>
        </p:blipFill>
        <p:spPr>
          <a:xfrm>
            <a:off x="379563" y="1690724"/>
            <a:ext cx="10962743" cy="3476552"/>
          </a:xfrm>
          <a:prstGeom prst="rect">
            <a:avLst/>
          </a:prstGeom>
        </p:spPr>
      </p:pic>
      <p:sp>
        <p:nvSpPr>
          <p:cNvPr id="5" name="Tekstfelt 4"/>
          <p:cNvSpPr txBox="1"/>
          <p:nvPr/>
        </p:nvSpPr>
        <p:spPr>
          <a:xfrm>
            <a:off x="543464" y="6357668"/>
            <a:ext cx="8074325" cy="369332"/>
          </a:xfrm>
          <a:prstGeom prst="rect">
            <a:avLst/>
          </a:prstGeom>
          <a:noFill/>
        </p:spPr>
        <p:txBody>
          <a:bodyPr wrap="square" rtlCol="0">
            <a:spAutoFit/>
          </a:bodyPr>
          <a:lstStyle/>
          <a:p>
            <a:r>
              <a:rPr lang="da-DK" dirty="0"/>
              <a:t>Udlånt af Nynne Lykke Christensen, Chefkonsulent, Yngre Læger</a:t>
            </a:r>
          </a:p>
        </p:txBody>
      </p:sp>
      <p:sp>
        <p:nvSpPr>
          <p:cNvPr id="3" name="Tekstfelt 2">
            <a:extLst>
              <a:ext uri="{FF2B5EF4-FFF2-40B4-BE49-F238E27FC236}">
                <a16:creationId xmlns:a16="http://schemas.microsoft.com/office/drawing/2014/main" id="{D98D0CA2-2E45-0E4C-B700-21C50285E53E}"/>
              </a:ext>
            </a:extLst>
          </p:cNvPr>
          <p:cNvSpPr txBox="1"/>
          <p:nvPr/>
        </p:nvSpPr>
        <p:spPr>
          <a:xfrm>
            <a:off x="737754" y="5393140"/>
            <a:ext cx="10796155" cy="461665"/>
          </a:xfrm>
          <a:prstGeom prst="rect">
            <a:avLst/>
          </a:prstGeom>
          <a:noFill/>
        </p:spPr>
        <p:txBody>
          <a:bodyPr wrap="square" rtlCol="0">
            <a:spAutoFit/>
          </a:bodyPr>
          <a:lstStyle/>
          <a:p>
            <a:pPr algn="ctr"/>
            <a:r>
              <a:rPr lang="da-DK" sz="2400" dirty="0"/>
              <a:t>Synlig ledelse med konsekvent fokus på lærings- og feedbackkultur </a:t>
            </a:r>
          </a:p>
        </p:txBody>
      </p:sp>
    </p:spTree>
    <p:extLst>
      <p:ext uri="{BB962C8B-B14F-4D97-AF65-F5344CB8AC3E}">
        <p14:creationId xmlns:p14="http://schemas.microsoft.com/office/powerpoint/2010/main" val="73200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7297" y="736972"/>
            <a:ext cx="10515600" cy="2852737"/>
          </a:xfrm>
        </p:spPr>
        <p:txBody>
          <a:bodyPr>
            <a:normAutofit/>
          </a:bodyPr>
          <a:lstStyle/>
          <a:p>
            <a:pPr algn="ctr"/>
            <a:r>
              <a:rPr lang="da-DK" sz="4800" b="1" dirty="0"/>
              <a:t>Tilhørsforhold og et godt </a:t>
            </a:r>
            <a:r>
              <a:rPr lang="da-DK" sz="4800" b="1" dirty="0" smtClean="0"/>
              <a:t>kollegaskab</a:t>
            </a:r>
            <a:br>
              <a:rPr lang="da-DK" sz="4800" b="1" dirty="0" smtClean="0"/>
            </a:br>
            <a:r>
              <a:rPr lang="da-DK" sz="4800" b="1" dirty="0" smtClean="0"/>
              <a:t>er </a:t>
            </a:r>
            <a:r>
              <a:rPr lang="da-DK" sz="4800" b="1" dirty="0"/>
              <a:t>vigtig for </a:t>
            </a:r>
            <a:r>
              <a:rPr lang="da-DK" sz="4800" b="1" dirty="0" smtClean="0"/>
              <a:t>læring</a:t>
            </a:r>
            <a:br>
              <a:rPr lang="da-DK" sz="4800" b="1" dirty="0" smtClean="0"/>
            </a:br>
            <a:r>
              <a:rPr lang="da-DK" sz="4800" b="1" dirty="0" smtClean="0"/>
              <a:t> </a:t>
            </a:r>
            <a:r>
              <a:rPr lang="da-DK" sz="4800" b="1" dirty="0"/>
              <a:t>- et fælles ansvar</a:t>
            </a:r>
          </a:p>
        </p:txBody>
      </p:sp>
      <p:pic>
        <p:nvPicPr>
          <p:cNvPr id="6" name="Billede 5"/>
          <p:cNvPicPr>
            <a:picLocks noChangeAspect="1"/>
          </p:cNvPicPr>
          <p:nvPr/>
        </p:nvPicPr>
        <p:blipFill>
          <a:blip r:embed="rId2"/>
          <a:stretch>
            <a:fillRect/>
          </a:stretch>
        </p:blipFill>
        <p:spPr>
          <a:xfrm>
            <a:off x="3616442" y="3908309"/>
            <a:ext cx="4063356" cy="2103384"/>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49679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b="1" dirty="0"/>
              <a:t>Overlægeforeningens kampagne for  godt arbejdsmiljø </a:t>
            </a:r>
            <a:br>
              <a:rPr lang="da-DK" b="1" dirty="0"/>
            </a:br>
            <a:r>
              <a:rPr lang="da-DK" sz="3600" b="1" dirty="0"/>
              <a:t> </a:t>
            </a:r>
            <a:endParaRPr lang="da-DK" sz="3600" dirty="0"/>
          </a:p>
        </p:txBody>
      </p:sp>
      <p:sp>
        <p:nvSpPr>
          <p:cNvPr id="4" name="Pladsholder til tekst 3"/>
          <p:cNvSpPr>
            <a:spLocks noGrp="1"/>
          </p:cNvSpPr>
          <p:nvPr>
            <p:ph type="body" idx="1"/>
          </p:nvPr>
        </p:nvSpPr>
        <p:spPr>
          <a:xfrm>
            <a:off x="831849" y="4589463"/>
            <a:ext cx="11033835" cy="1500187"/>
          </a:xfrm>
        </p:spPr>
        <p:txBody>
          <a:bodyPr>
            <a:normAutofit/>
          </a:bodyPr>
          <a:lstStyle/>
          <a:p>
            <a:pPr algn="ctr"/>
            <a:r>
              <a:rPr lang="da-DK" sz="3600" dirty="0">
                <a:solidFill>
                  <a:schemeClr val="tx1"/>
                </a:solidFill>
                <a:hlinkClick r:id="rId2"/>
              </a:rPr>
              <a:t>de 10 budskaber i kodeks for godt arbejdsmiljø anno 2016 </a:t>
            </a:r>
            <a:r>
              <a:rPr lang="da-DK" sz="3600" dirty="0">
                <a:solidFill>
                  <a:schemeClr val="tx1"/>
                </a:solidFill>
              </a:rPr>
              <a:t> </a:t>
            </a:r>
          </a:p>
          <a:p>
            <a:pPr marL="342900" indent="-342900" algn="ctr">
              <a:buFontTx/>
              <a:buChar char="-"/>
            </a:pPr>
            <a:r>
              <a:rPr lang="da-DK" sz="3200" dirty="0">
                <a:solidFill>
                  <a:schemeClr val="tx1"/>
                </a:solidFill>
              </a:rPr>
              <a:t>er de gode råd og opfordringer og ikke en </a:t>
            </a:r>
            <a:r>
              <a:rPr lang="da-DK" sz="3200" dirty="0" smtClean="0">
                <a:solidFill>
                  <a:schemeClr val="tx1"/>
                </a:solidFill>
              </a:rPr>
              <a:t>facitliste!</a:t>
            </a:r>
            <a:endParaRPr lang="da-DK" sz="3200" dirty="0">
              <a:solidFill>
                <a:schemeClr val="tx1"/>
              </a:solidFill>
            </a:endParaRPr>
          </a:p>
        </p:txBody>
      </p:sp>
      <p:pic>
        <p:nvPicPr>
          <p:cNvPr id="1026" name="Picture 2" descr="Udsnit af forsiden på Overlægeforeningens pjece Kodeks for godt arbejdsmiljø. Illustration: Lars Andersen. ">
            <a:extLst>
              <a:ext uri="{FF2B5EF4-FFF2-40B4-BE49-F238E27FC236}">
                <a16:creationId xmlns:a16="http://schemas.microsoft.com/office/drawing/2014/main" id="{F6EE574F-39CB-534F-A62F-8AB18EF20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5057" y="387605"/>
            <a:ext cx="2667001"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7516" y="476250"/>
            <a:ext cx="8470812" cy="1143000"/>
          </a:xfrm>
        </p:spPr>
        <p:txBody>
          <a:bodyPr>
            <a:normAutofit/>
          </a:bodyPr>
          <a:lstStyle/>
          <a:p>
            <a:r>
              <a:rPr lang="da-DK" altLang="da-DK" dirty="0"/>
              <a:t>Jeg medvirker til den gode stemning</a:t>
            </a:r>
          </a:p>
        </p:txBody>
      </p:sp>
      <p:sp>
        <p:nvSpPr>
          <p:cNvPr id="11267" name="Rectangle 3"/>
          <p:cNvSpPr>
            <a:spLocks noGrp="1" noChangeArrowheads="1"/>
          </p:cNvSpPr>
          <p:nvPr>
            <p:ph type="body" idx="1"/>
          </p:nvPr>
        </p:nvSpPr>
        <p:spPr/>
        <p:txBody>
          <a:bodyPr/>
          <a:lstStyle/>
          <a:p>
            <a:r>
              <a:rPr lang="da-DK" dirty="0">
                <a:latin typeface="Times" panose="02020603050405020304" pitchFamily="18" charset="0"/>
              </a:rPr>
              <a:t>hilser på alle kolleger og er positiv</a:t>
            </a:r>
          </a:p>
          <a:p>
            <a:r>
              <a:rPr lang="da-DK" dirty="0">
                <a:latin typeface="Times" panose="02020603050405020304" pitchFamily="18" charset="0"/>
              </a:rPr>
              <a:t>sørger for at holde en god tone</a:t>
            </a:r>
          </a:p>
          <a:p>
            <a:r>
              <a:rPr lang="da-DK" dirty="0">
                <a:latin typeface="Times" panose="02020603050405020304" pitchFamily="18" charset="0"/>
              </a:rPr>
              <a:t>skaber rum for refleksion og udvikling</a:t>
            </a:r>
          </a:p>
          <a:p>
            <a:r>
              <a:rPr lang="da-DK" dirty="0">
                <a:latin typeface="Times" panose="02020603050405020304" pitchFamily="18" charset="0"/>
              </a:rPr>
              <a:t>skaber et miljø, hvor det er tilladt at vise usikkerhed, og hvor spørgsmål efterspørges</a:t>
            </a:r>
            <a:endParaRPr lang="da-DK" dirty="0"/>
          </a:p>
          <a:p>
            <a:endParaRPr lang="da-DK" altLang="da-DK"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114" y="1383632"/>
            <a:ext cx="3501171" cy="4610189"/>
          </a:xfrm>
          <a:prstGeom prst="rect">
            <a:avLst/>
          </a:prstGeom>
        </p:spPr>
      </p:pic>
    </p:spTree>
    <p:extLst>
      <p:ext uri="{BB962C8B-B14F-4D97-AF65-F5344CB8AC3E}">
        <p14:creationId xmlns:p14="http://schemas.microsoft.com/office/powerpoint/2010/main" val="333707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a-DK" altLang="da-DK" dirty="0"/>
              <a:t>Jeg skaber trivsel og fællesskab</a:t>
            </a:r>
          </a:p>
        </p:txBody>
      </p:sp>
      <p:sp>
        <p:nvSpPr>
          <p:cNvPr id="11267" name="Rectangle 3"/>
          <p:cNvSpPr>
            <a:spLocks noGrp="1" noChangeArrowheads="1"/>
          </p:cNvSpPr>
          <p:nvPr>
            <p:ph type="body" idx="1"/>
          </p:nvPr>
        </p:nvSpPr>
        <p:spPr/>
        <p:txBody>
          <a:bodyPr/>
          <a:lstStyle/>
          <a:p>
            <a:pPr marL="0" indent="0">
              <a:buNone/>
            </a:pPr>
            <a:r>
              <a:rPr lang="da-DK" dirty="0">
                <a:latin typeface="Times" panose="02020603050405020304" pitchFamily="18" charset="0"/>
              </a:rPr>
              <a:t>Det betyder at jeg som overlæge </a:t>
            </a:r>
          </a:p>
          <a:p>
            <a:pPr marL="0" indent="0">
              <a:buNone/>
            </a:pPr>
            <a:r>
              <a:rPr lang="da-DK" dirty="0">
                <a:latin typeface="Times" panose="02020603050405020304" pitchFamily="18" charset="0"/>
              </a:rPr>
              <a:t>• ser det som en styrke, at vi ikke alle er ens</a:t>
            </a:r>
          </a:p>
          <a:p>
            <a:pPr marL="0" indent="0">
              <a:buNone/>
            </a:pPr>
            <a:r>
              <a:rPr lang="da-DK" dirty="0">
                <a:latin typeface="Times" panose="02020603050405020304" pitchFamily="18" charset="0"/>
              </a:rPr>
              <a:t>• holder øje med, hvordan min kollega trives</a:t>
            </a:r>
          </a:p>
          <a:p>
            <a:r>
              <a:rPr lang="da-DK" dirty="0">
                <a:latin typeface="Times" panose="02020603050405020304" pitchFamily="18" charset="0"/>
              </a:rPr>
              <a:t>deltager i sociale aktiviteter</a:t>
            </a:r>
          </a:p>
          <a:p>
            <a:r>
              <a:rPr lang="da-DK" dirty="0">
                <a:latin typeface="Times" panose="02020603050405020304" pitchFamily="18" charset="0"/>
              </a:rPr>
              <a:t>inddrager andre i fællesskabet, aktiviteter og dialoger.</a:t>
            </a:r>
          </a:p>
          <a:p>
            <a:r>
              <a:rPr lang="da-DK" dirty="0">
                <a:latin typeface="Times" panose="02020603050405020304" pitchFamily="18" charset="0"/>
              </a:rPr>
              <a:t>inddrager andre i mine overvejelser om løsninger</a:t>
            </a:r>
            <a:endParaRPr lang="da-DK" dirty="0"/>
          </a:p>
          <a:p>
            <a:endParaRPr lang="da-DK" altLang="da-DK"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96" y="2334126"/>
            <a:ext cx="3096838" cy="4276634"/>
          </a:xfrm>
          <a:prstGeom prst="rect">
            <a:avLst/>
          </a:prstGeom>
        </p:spPr>
      </p:pic>
    </p:spTree>
    <p:extLst>
      <p:ext uri="{BB962C8B-B14F-4D97-AF65-F5344CB8AC3E}">
        <p14:creationId xmlns:p14="http://schemas.microsoft.com/office/powerpoint/2010/main" val="172437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1471441" y="1600531"/>
            <a:ext cx="8402133" cy="4343903"/>
          </a:xfrm>
          <a:prstGeom prst="rect">
            <a:avLst/>
          </a:prstGeom>
        </p:spPr>
      </p:pic>
      <p:sp>
        <p:nvSpPr>
          <p:cNvPr id="5" name="Titel 4">
            <a:extLst>
              <a:ext uri="{FF2B5EF4-FFF2-40B4-BE49-F238E27FC236}">
                <a16:creationId xmlns:a16="http://schemas.microsoft.com/office/drawing/2014/main" id="{8E2F8AE0-6324-7C49-B87E-243DB0A6C278}"/>
              </a:ext>
            </a:extLst>
          </p:cNvPr>
          <p:cNvSpPr>
            <a:spLocks noGrp="1"/>
          </p:cNvSpPr>
          <p:nvPr>
            <p:ph type="title"/>
          </p:nvPr>
        </p:nvSpPr>
        <p:spPr>
          <a:xfrm>
            <a:off x="634702" y="141389"/>
            <a:ext cx="10515600" cy="1325563"/>
          </a:xfrm>
        </p:spPr>
        <p:txBody>
          <a:bodyPr/>
          <a:lstStyle/>
          <a:p>
            <a:r>
              <a:rPr lang="da-DK" dirty="0" smtClean="0"/>
              <a:t>Fakta; Velfungerende arbejdspladser er karakteriseret ved </a:t>
            </a:r>
            <a:endParaRPr lang="da-DK" dirty="0"/>
          </a:p>
        </p:txBody>
      </p:sp>
      <p:sp>
        <p:nvSpPr>
          <p:cNvPr id="6" name="Tekstfelt 5">
            <a:extLst>
              <a:ext uri="{FF2B5EF4-FFF2-40B4-BE49-F238E27FC236}">
                <a16:creationId xmlns:a16="http://schemas.microsoft.com/office/drawing/2014/main" id="{8006D8EF-67FF-004C-BE6C-2625C3D071BD}"/>
              </a:ext>
            </a:extLst>
          </p:cNvPr>
          <p:cNvSpPr txBox="1"/>
          <p:nvPr/>
        </p:nvSpPr>
        <p:spPr>
          <a:xfrm>
            <a:off x="634702" y="6078013"/>
            <a:ext cx="6692880" cy="369332"/>
          </a:xfrm>
          <a:prstGeom prst="rect">
            <a:avLst/>
          </a:prstGeom>
          <a:noFill/>
        </p:spPr>
        <p:txBody>
          <a:bodyPr wrap="square" rtlCol="0">
            <a:spAutoFit/>
          </a:bodyPr>
          <a:lstStyle/>
          <a:p>
            <a:r>
              <a:rPr lang="da-DK" dirty="0"/>
              <a:t>Udlånt af Nynne Lykke Christensen, Chefkonsulent, Yngre Læger</a:t>
            </a:r>
          </a:p>
        </p:txBody>
      </p:sp>
    </p:spTree>
    <p:extLst>
      <p:ext uri="{BB962C8B-B14F-4D97-AF65-F5344CB8AC3E}">
        <p14:creationId xmlns:p14="http://schemas.microsoft.com/office/powerpoint/2010/main" val="1437710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3B45D-18DE-9D92-928D-C3056D853401}"/>
              </a:ext>
            </a:extLst>
          </p:cNvPr>
          <p:cNvSpPr>
            <a:spLocks noGrp="1"/>
          </p:cNvSpPr>
          <p:nvPr>
            <p:ph type="title"/>
          </p:nvPr>
        </p:nvSpPr>
        <p:spPr/>
        <p:txBody>
          <a:bodyPr>
            <a:normAutofit/>
          </a:bodyPr>
          <a:lstStyle/>
          <a:p>
            <a:pPr algn="ctr"/>
            <a:r>
              <a:rPr lang="da-DK" sz="4000" dirty="0"/>
              <a:t>Vigtig præmis for 3-timers mødet</a:t>
            </a:r>
            <a:endParaRPr lang="da-DK" sz="3600" b="0" dirty="0"/>
          </a:p>
        </p:txBody>
      </p:sp>
      <p:sp>
        <p:nvSpPr>
          <p:cNvPr id="3" name="Pladsholder til indhold 2">
            <a:extLst>
              <a:ext uri="{FF2B5EF4-FFF2-40B4-BE49-F238E27FC236}">
                <a16:creationId xmlns:a16="http://schemas.microsoft.com/office/drawing/2014/main" id="{5C6924AC-F766-06CF-1E5C-B3E55C66E7F5}"/>
              </a:ext>
            </a:extLst>
          </p:cNvPr>
          <p:cNvSpPr>
            <a:spLocks noGrp="1"/>
          </p:cNvSpPr>
          <p:nvPr>
            <p:ph idx="1"/>
          </p:nvPr>
        </p:nvSpPr>
        <p:spPr>
          <a:xfrm>
            <a:off x="246486" y="1858797"/>
            <a:ext cx="5598399" cy="3823854"/>
          </a:xfrm>
          <a:ln>
            <a:solidFill>
              <a:schemeClr val="accent1">
                <a:lumMod val="50000"/>
              </a:schemeClr>
            </a:solidFill>
          </a:ln>
        </p:spPr>
        <p:txBody>
          <a:bodyPr>
            <a:normAutofit/>
          </a:bodyPr>
          <a:lstStyle/>
          <a:p>
            <a:pPr marL="0" indent="0" algn="ctr">
              <a:buNone/>
            </a:pPr>
            <a:r>
              <a:rPr lang="da-DK" dirty="0"/>
              <a:t>Vi kommer længst med at styrke det gode kollegaskab ved </a:t>
            </a:r>
          </a:p>
          <a:p>
            <a:pPr marL="0" indent="0" algn="ctr">
              <a:buNone/>
            </a:pPr>
            <a:endParaRPr lang="da-DK" dirty="0"/>
          </a:p>
          <a:p>
            <a:pPr algn="ctr">
              <a:buFontTx/>
              <a:buChar char="-"/>
            </a:pPr>
            <a:r>
              <a:rPr lang="da-DK" sz="2400" dirty="0"/>
              <a:t>at have fokus på det, vi har indflydelse på</a:t>
            </a:r>
          </a:p>
          <a:p>
            <a:pPr algn="ctr">
              <a:buFontTx/>
              <a:buChar char="-"/>
            </a:pPr>
            <a:r>
              <a:rPr lang="da-DK" sz="2400" dirty="0"/>
              <a:t>at arbejde med, hvordan lykkes vi bedst med de vilkår, der er!</a:t>
            </a:r>
          </a:p>
          <a:p>
            <a:pPr marL="0" indent="0" algn="ctr">
              <a:buNone/>
            </a:pPr>
            <a:r>
              <a:rPr lang="da-DK" sz="2400" dirty="0"/>
              <a:t>- at have realistisk ambitioner og forventninger til os selv og hinanden</a:t>
            </a:r>
          </a:p>
          <a:p>
            <a:pPr marL="0" indent="0" algn="ctr">
              <a:buNone/>
            </a:pPr>
            <a:endParaRPr lang="da-DK" sz="2400" dirty="0"/>
          </a:p>
        </p:txBody>
      </p:sp>
      <p:pic>
        <p:nvPicPr>
          <p:cNvPr id="4" name="Billede 3">
            <a:extLst>
              <a:ext uri="{FF2B5EF4-FFF2-40B4-BE49-F238E27FC236}">
                <a16:creationId xmlns:a16="http://schemas.microsoft.com/office/drawing/2014/main" id="{FB14E811-4B78-A94E-9EBC-8A82ED95C880}"/>
              </a:ext>
            </a:extLst>
          </p:cNvPr>
          <p:cNvPicPr>
            <a:picLocks noChangeAspect="1"/>
          </p:cNvPicPr>
          <p:nvPr/>
        </p:nvPicPr>
        <p:blipFill>
          <a:blip r:embed="rId3"/>
          <a:stretch>
            <a:fillRect/>
          </a:stretch>
        </p:blipFill>
        <p:spPr>
          <a:xfrm>
            <a:off x="6182591" y="1967917"/>
            <a:ext cx="5863326" cy="4524958"/>
          </a:xfrm>
          <a:prstGeom prst="rect">
            <a:avLst/>
          </a:prstGeom>
        </p:spPr>
      </p:pic>
      <p:sp>
        <p:nvSpPr>
          <p:cNvPr id="18" name="Tekstfelt 17">
            <a:extLst>
              <a:ext uri="{FF2B5EF4-FFF2-40B4-BE49-F238E27FC236}">
                <a16:creationId xmlns:a16="http://schemas.microsoft.com/office/drawing/2014/main" id="{7587D72F-5219-8242-A7EA-E25CDE757833}"/>
              </a:ext>
            </a:extLst>
          </p:cNvPr>
          <p:cNvSpPr txBox="1"/>
          <p:nvPr/>
        </p:nvSpPr>
        <p:spPr>
          <a:xfrm>
            <a:off x="-254577" y="6401583"/>
            <a:ext cx="6099462" cy="369332"/>
          </a:xfrm>
          <a:prstGeom prst="rect">
            <a:avLst/>
          </a:prstGeom>
          <a:noFill/>
        </p:spPr>
        <p:txBody>
          <a:bodyPr wrap="square">
            <a:spAutoFit/>
          </a:bodyPr>
          <a:lstStyle/>
          <a:p>
            <a:pPr marL="0" indent="0" algn="ctr">
              <a:buNone/>
            </a:pPr>
            <a:r>
              <a:rPr lang="da-DK" sz="1800" dirty="0"/>
              <a:t>erhvervspsykolog Mette Rønn - </a:t>
            </a:r>
            <a:r>
              <a:rPr lang="da-DK" sz="1800" dirty="0" err="1"/>
              <a:t>www.metteroenn.dk</a:t>
            </a:r>
            <a:endParaRPr lang="da-DK" sz="1800" dirty="0"/>
          </a:p>
        </p:txBody>
      </p:sp>
    </p:spTree>
    <p:extLst>
      <p:ext uri="{BB962C8B-B14F-4D97-AF65-F5344CB8AC3E}">
        <p14:creationId xmlns:p14="http://schemas.microsoft.com/office/powerpoint/2010/main" val="189064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84413" y="3493698"/>
            <a:ext cx="7772400" cy="2573488"/>
          </a:xfrm>
          <a:solidFill>
            <a:schemeClr val="bg1">
              <a:lumMod val="85000"/>
            </a:schemeClr>
          </a:solidFill>
          <a:ln w="38100">
            <a:solidFill>
              <a:srgbClr val="0070C0"/>
            </a:solidFill>
          </a:ln>
        </p:spPr>
        <p:txBody>
          <a:bodyPr/>
          <a:lstStyle/>
          <a:p>
            <a:pPr algn="ctr">
              <a:defRPr/>
            </a:pPr>
            <a:r>
              <a:rPr lang="da-DK" sz="2400" b="1" dirty="0"/>
              <a:t>Tøm hoved og telefon/kalder/Bipper</a:t>
            </a:r>
            <a:br>
              <a:rPr lang="da-DK" sz="2400" b="1" dirty="0"/>
            </a:br>
            <a:r>
              <a:rPr lang="da-DK" sz="2400" b="1" dirty="0"/>
              <a:t/>
            </a:r>
            <a:br>
              <a:rPr lang="da-DK" sz="2400" b="1" dirty="0"/>
            </a:br>
            <a:r>
              <a:rPr lang="da-DK" sz="2400" b="1" dirty="0"/>
              <a:t>Find papir – skriveredskab</a:t>
            </a:r>
            <a:br>
              <a:rPr lang="da-DK" sz="2400" b="1" dirty="0"/>
            </a:br>
            <a:r>
              <a:rPr lang="da-DK" sz="2400" b="1" dirty="0"/>
              <a:t/>
            </a:r>
            <a:br>
              <a:rPr lang="da-DK" sz="2400" b="1" dirty="0"/>
            </a:br>
            <a:r>
              <a:rPr lang="da-DK" sz="2400" b="1" dirty="0"/>
              <a:t>Find kaffe – vand – frokost</a:t>
            </a:r>
            <a:br>
              <a:rPr lang="da-DK" sz="2400" b="1" dirty="0"/>
            </a:br>
            <a:r>
              <a:rPr lang="da-DK" sz="2400" b="1" dirty="0"/>
              <a:t/>
            </a:r>
            <a:br>
              <a:rPr lang="da-DK" sz="2400" b="1" dirty="0"/>
            </a:br>
            <a:r>
              <a:rPr lang="da-DK" sz="2400" b="1" dirty="0"/>
              <a:t>Find sammen i grupper på 3</a:t>
            </a:r>
          </a:p>
        </p:txBody>
      </p:sp>
      <p:sp>
        <p:nvSpPr>
          <p:cNvPr id="12291" name="Pladsholder til tekst 4"/>
          <p:cNvSpPr>
            <a:spLocks noGrp="1" noChangeArrowheads="1"/>
          </p:cNvSpPr>
          <p:nvPr>
            <p:ph type="body" idx="1"/>
          </p:nvPr>
        </p:nvSpPr>
        <p:spPr>
          <a:xfrm>
            <a:off x="1180232" y="1299773"/>
            <a:ext cx="7772400" cy="1500188"/>
          </a:xfrm>
        </p:spPr>
        <p:txBody>
          <a:bodyPr/>
          <a:lstStyle/>
          <a:p>
            <a:r>
              <a:rPr lang="da-DK" altLang="da-DK" sz="3600" b="1" dirty="0">
                <a:latin typeface="Calibri" panose="020F0502020204030204" pitchFamily="34" charset="0"/>
              </a:rPr>
              <a:t>3 minutter </a:t>
            </a:r>
          </a:p>
        </p:txBody>
      </p:sp>
      <p:pic>
        <p:nvPicPr>
          <p:cNvPr id="12292" name="Billede 5"/>
          <p:cNvPicPr>
            <a:picLocks noChangeAspect="1"/>
          </p:cNvPicPr>
          <p:nvPr/>
        </p:nvPicPr>
        <p:blipFill>
          <a:blip r:embed="rId2" cstate="print">
            <a:extLst>
              <a:ext uri="{28A0092B-C50C-407E-A947-70E740481C1C}">
                <a14:useLocalDpi xmlns:a14="http://schemas.microsoft.com/office/drawing/2010/main" val="0"/>
              </a:ext>
            </a:extLst>
          </a:blip>
          <a:srcRect l="5646" t="4546" r="5504" b="4546"/>
          <a:stretch>
            <a:fillRect/>
          </a:stretch>
        </p:blipFill>
        <p:spPr bwMode="auto">
          <a:xfrm>
            <a:off x="7646779" y="189781"/>
            <a:ext cx="3670873" cy="30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80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a:spLocks noChangeArrowheads="1"/>
          </p:cNvSpPr>
          <p:nvPr/>
        </p:nvSpPr>
        <p:spPr bwMode="auto">
          <a:xfrm>
            <a:off x="421531" y="2879388"/>
            <a:ext cx="11368391" cy="2859932"/>
          </a:xfrm>
          <a:prstGeom prst="roundRect">
            <a:avLst/>
          </a:prstGeom>
          <a:ln>
            <a:solidFill>
              <a:srgbClr val="256575"/>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spcAft>
                <a:spcPts val="0"/>
              </a:spcAft>
            </a:pPr>
            <a:r>
              <a:rPr lang="da-DK" sz="2400" b="1" dirty="0">
                <a:effectLst/>
                <a:latin typeface="Calibri" panose="020F0502020204030204" pitchFamily="34" charset="0"/>
                <a:ea typeface="Times New Roman" panose="02020603050405020304" pitchFamily="18" charset="0"/>
              </a:rPr>
              <a:t>Årets tema; Tilhørsforhold og et godt kollegaskab er vigtig for læring - et fælles ansvar</a:t>
            </a:r>
            <a:endParaRPr lang="da-DK" sz="3600" dirty="0">
              <a:effectLst/>
              <a:latin typeface="Times New Roman" panose="02020603050405020304" pitchFamily="18" charset="0"/>
              <a:ea typeface="Times New Roman" panose="02020603050405020304" pitchFamily="18" charset="0"/>
            </a:endParaRPr>
          </a:p>
          <a:p>
            <a:pPr algn="ctr">
              <a:spcAft>
                <a:spcPts val="0"/>
              </a:spcAft>
            </a:pPr>
            <a:r>
              <a:rPr lang="da-DK" sz="1600" dirty="0">
                <a:effectLst/>
                <a:latin typeface="Calibri" panose="020F0502020204030204" pitchFamily="34" charset="0"/>
                <a:ea typeface="Times New Roman" panose="02020603050405020304" pitchFamily="18" charset="0"/>
              </a:rPr>
              <a:t>Hvordan kan du og andre uddannelseslæger bidrage til at tage godt imod nye kollegaer inkl. stud </a:t>
            </a:r>
            <a:r>
              <a:rPr lang="da-DK" sz="1600" dirty="0" err="1">
                <a:effectLst/>
                <a:latin typeface="Calibri" panose="020F0502020204030204" pitchFamily="34" charset="0"/>
                <a:ea typeface="Times New Roman" panose="02020603050405020304" pitchFamily="18" charset="0"/>
              </a:rPr>
              <a:t>med'er</a:t>
            </a:r>
            <a:r>
              <a:rPr lang="da-DK" sz="1600" dirty="0">
                <a:effectLst/>
                <a:latin typeface="Calibri" panose="020F0502020204030204" pitchFamily="34" charset="0"/>
                <a:ea typeface="Times New Roman" panose="02020603050405020304" pitchFamily="18" charset="0"/>
              </a:rPr>
              <a:t>? </a:t>
            </a:r>
            <a:endParaRPr lang="da-DK" sz="2800" dirty="0">
              <a:effectLst/>
              <a:latin typeface="Times New Roman" panose="02020603050405020304" pitchFamily="18" charset="0"/>
              <a:ea typeface="Times New Roman" panose="02020603050405020304" pitchFamily="18" charset="0"/>
            </a:endParaRPr>
          </a:p>
          <a:p>
            <a:pPr algn="ctr">
              <a:spcAft>
                <a:spcPts val="0"/>
              </a:spcAft>
            </a:pPr>
            <a:r>
              <a:rPr lang="da-DK" sz="1600" kern="1600" dirty="0">
                <a:effectLst/>
                <a:latin typeface="Calibri" panose="020F0502020204030204" pitchFamily="34" charset="0"/>
                <a:ea typeface="Times New Roman" panose="02020603050405020304" pitchFamily="18" charset="0"/>
              </a:rPr>
              <a:t>Hvad kan du og andre uddannelseslæger gøre for at være med til, at en ny kollega bliver en del af arbejdsfællesskabet? </a:t>
            </a:r>
            <a:endParaRPr lang="da-DK" sz="2800" dirty="0">
              <a:effectLst/>
              <a:latin typeface="Times New Roman" panose="02020603050405020304" pitchFamily="18" charset="0"/>
              <a:ea typeface="Times New Roman" panose="02020603050405020304" pitchFamily="18" charset="0"/>
            </a:endParaRPr>
          </a:p>
          <a:p>
            <a:pPr algn="ctr">
              <a:spcAft>
                <a:spcPts val="0"/>
              </a:spcAft>
            </a:pPr>
            <a:r>
              <a:rPr lang="da-DK" sz="1600" dirty="0">
                <a:effectLst/>
                <a:latin typeface="Calibri" panose="020F0502020204030204" pitchFamily="34" charset="0"/>
                <a:ea typeface="Times New Roman" panose="02020603050405020304" pitchFamily="18" charset="0"/>
              </a:rPr>
              <a:t>Hvad kan vi som uddannelseslæger gøre for at styrke tilhørsforholdet og det gode kollegaskab i afdelingen</a:t>
            </a:r>
            <a:r>
              <a:rPr lang="da-DK" sz="1600" kern="1600" dirty="0">
                <a:effectLst/>
                <a:latin typeface="Calibri" panose="020F0502020204030204" pitchFamily="34" charset="0"/>
                <a:ea typeface="Times New Roman" panose="02020603050405020304" pitchFamily="18" charset="0"/>
              </a:rPr>
              <a:t>?</a:t>
            </a:r>
            <a:endParaRPr lang="da-DK" sz="2800" dirty="0">
              <a:effectLst/>
              <a:latin typeface="Times New Roman" panose="02020603050405020304" pitchFamily="18" charset="0"/>
              <a:ea typeface="Times New Roman" panose="02020603050405020304" pitchFamily="18" charset="0"/>
            </a:endParaRPr>
          </a:p>
          <a:p>
            <a:pPr algn="ctr">
              <a:spcAft>
                <a:spcPts val="0"/>
              </a:spcAft>
            </a:pPr>
            <a:r>
              <a:rPr lang="da-DK" dirty="0">
                <a:effectLst/>
                <a:latin typeface="Calibri" panose="020F0502020204030204" pitchFamily="34" charset="0"/>
                <a:ea typeface="Times New Roman" panose="02020603050405020304" pitchFamily="18" charset="0"/>
                <a:cs typeface="Times New Roman" panose="02020603050405020304" pitchFamily="18" charset="0"/>
              </a:rPr>
              <a:t>&amp;</a:t>
            </a:r>
            <a:endParaRPr lang="da-DK" sz="28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b="1" dirty="0">
                <a:effectLst/>
                <a:latin typeface="Calibri" panose="020F0502020204030204" pitchFamily="34" charset="0"/>
                <a:ea typeface="Times New Roman" panose="02020603050405020304" pitchFamily="18" charset="0"/>
                <a:cs typeface="Times New Roman" panose="02020603050405020304" pitchFamily="18" charset="0"/>
              </a:rPr>
              <a:t>Initiativer og tiltag, der kan forbedre og udvikle den lægelige videreuddannelsen </a:t>
            </a:r>
            <a:endParaRPr lang="da-DK" sz="28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b="1" dirty="0">
                <a:effectLst/>
                <a:latin typeface="Calibri" panose="020F0502020204030204" pitchFamily="34" charset="0"/>
                <a:ea typeface="Times New Roman" panose="02020603050405020304" pitchFamily="18" charset="0"/>
              </a:rPr>
              <a:t>i egen afdeling og/eller på tværs af AUH</a:t>
            </a:r>
            <a:endParaRPr lang="da-DK" sz="2800" dirty="0">
              <a:effectLst/>
              <a:latin typeface="Times New Roman" panose="02020603050405020304" pitchFamily="18" charset="0"/>
              <a:ea typeface="Times New Roman" panose="02020603050405020304" pitchFamily="18" charset="0"/>
            </a:endParaRPr>
          </a:p>
          <a:p>
            <a:pPr algn="ctr">
              <a:spcAft>
                <a:spcPts val="0"/>
              </a:spcAft>
            </a:pPr>
            <a:r>
              <a:rPr lang="da-DK"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28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en mulighed for at tænke uddannelse frit og helt ud af boksen</a:t>
            </a:r>
            <a:endParaRPr lang="da-DK" sz="28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20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20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spcAft>
                <a:spcPts val="0"/>
              </a:spcAft>
            </a:pPr>
            <a:r>
              <a:rPr lang="da-DK" sz="1400" dirty="0">
                <a:effectLst/>
                <a:latin typeface="Verdana" panose="020B0604030504040204" pitchFamily="34" charset="0"/>
                <a:ea typeface="Times New Roman" panose="02020603050405020304" pitchFamily="18" charset="0"/>
                <a:cs typeface="Cambria" panose="02040503050406030204" pitchFamily="18" charset="0"/>
              </a:rPr>
              <a:t> </a:t>
            </a:r>
            <a:endParaRPr lang="da-DK" sz="2000" dirty="0">
              <a:effectLst/>
              <a:latin typeface="Times New Roman" panose="02020603050405020304" pitchFamily="18" charset="0"/>
              <a:ea typeface="Times New Roman" panose="02020603050405020304" pitchFamily="18" charset="0"/>
            </a:endParaRPr>
          </a:p>
        </p:txBody>
      </p:sp>
      <p:pic>
        <p:nvPicPr>
          <p:cNvPr id="4" name="Billede 3"/>
          <p:cNvPicPr>
            <a:picLocks noChangeAspect="1"/>
          </p:cNvPicPr>
          <p:nvPr/>
        </p:nvPicPr>
        <p:blipFill>
          <a:blip r:embed="rId2"/>
          <a:stretch>
            <a:fillRect/>
          </a:stretch>
        </p:blipFill>
        <p:spPr>
          <a:xfrm>
            <a:off x="3663624" y="437745"/>
            <a:ext cx="4157416" cy="2156301"/>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899943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60352" y="158174"/>
            <a:ext cx="7913263" cy="914401"/>
          </a:xfrm>
        </p:spPr>
        <p:txBody>
          <a:bodyPr>
            <a:normAutofit/>
          </a:bodyPr>
          <a:lstStyle/>
          <a:p>
            <a:pPr eaLnBrk="1" hangingPunct="1"/>
            <a:r>
              <a:rPr lang="da-DK" altLang="da-DK" sz="3600" dirty="0">
                <a:latin typeface="Calibri" panose="020F0502020204030204" pitchFamily="34" charset="0"/>
              </a:rPr>
              <a:t>Del 1 – Instruktion til brainstorm – 3 og 3</a:t>
            </a:r>
            <a:endParaRPr lang="da-DK" altLang="da-DK" sz="2000" dirty="0">
              <a:latin typeface="Calibri" panose="020F0502020204030204" pitchFamily="34" charset="0"/>
            </a:endParaRPr>
          </a:p>
        </p:txBody>
      </p:sp>
      <p:sp>
        <p:nvSpPr>
          <p:cNvPr id="11267" name="Rectangle 3"/>
          <p:cNvSpPr>
            <a:spLocks noGrp="1" noChangeArrowheads="1"/>
          </p:cNvSpPr>
          <p:nvPr>
            <p:ph idx="1"/>
          </p:nvPr>
        </p:nvSpPr>
        <p:spPr>
          <a:xfrm>
            <a:off x="560352" y="939572"/>
            <a:ext cx="11214172" cy="3630612"/>
          </a:xfrm>
        </p:spPr>
        <p:txBody>
          <a:bodyPr>
            <a:noAutofit/>
          </a:bodyPr>
          <a:lstStyle/>
          <a:p>
            <a:pPr marL="609600" indent="-609600">
              <a:buNone/>
              <a:defRPr/>
            </a:pPr>
            <a:r>
              <a:rPr lang="da-DK" altLang="da-DK" sz="2400" b="1" dirty="0">
                <a:latin typeface="Calibri" panose="020F0502020204030204" pitchFamily="34" charset="0"/>
                <a:cs typeface="Calibri" panose="020F0502020204030204" pitchFamily="34" charset="0"/>
              </a:rPr>
              <a:t>Tag det ”individuelle arbejdsark” frem – </a:t>
            </a:r>
            <a:r>
              <a:rPr lang="da-DK" altLang="da-DK" sz="2400" b="1" u="sng" dirty="0"/>
              <a:t>brug forsiden  </a:t>
            </a:r>
            <a:endParaRPr lang="da-DK" altLang="da-DK" sz="2400" b="1" u="sng" dirty="0">
              <a:latin typeface="Calibri" panose="020F0502020204030204" pitchFamily="34" charset="0"/>
              <a:cs typeface="Calibri" panose="020F0502020204030204" pitchFamily="34" charset="0"/>
            </a:endParaRPr>
          </a:p>
          <a:p>
            <a:pPr marL="609600" indent="-609600">
              <a:lnSpc>
                <a:spcPct val="80000"/>
              </a:lnSpc>
              <a:buNone/>
              <a:defRPr/>
            </a:pPr>
            <a:endParaRPr lang="da-DK" altLang="da-DK" sz="900" b="1" dirty="0">
              <a:latin typeface="Calibri" panose="020F0502020204030204" pitchFamily="34" charset="0"/>
              <a:cs typeface="Calibri" panose="020F0502020204030204" pitchFamily="34" charset="0"/>
            </a:endParaRPr>
          </a:p>
          <a:p>
            <a:pPr marL="0" indent="0">
              <a:buNone/>
              <a:defRPr/>
            </a:pPr>
            <a:r>
              <a:rPr lang="da-DK" altLang="da-DK" sz="2000" b="1" dirty="0">
                <a:latin typeface="Calibri" panose="020F0502020204030204" pitchFamily="34" charset="0"/>
                <a:cs typeface="Calibri" panose="020F0502020204030204" pitchFamily="34" charset="0"/>
              </a:rPr>
              <a:t>Trin 1;</a:t>
            </a:r>
          </a:p>
          <a:p>
            <a:pPr marL="0" indent="0">
              <a:buNone/>
              <a:defRPr/>
            </a:pPr>
            <a:r>
              <a:rPr lang="da-DK" altLang="da-DK" sz="2000" b="1" dirty="0">
                <a:latin typeface="Calibri" panose="020F0502020204030204" pitchFamily="34" charset="0"/>
                <a:cs typeface="Calibri" panose="020F0502020204030204" pitchFamily="34" charset="0"/>
              </a:rPr>
              <a:t>Reflekter hver for sig i </a:t>
            </a:r>
            <a:r>
              <a:rPr lang="da-DK" altLang="da-DK" sz="2000" b="1" u="sng" dirty="0">
                <a:latin typeface="Calibri" panose="020F0502020204030204" pitchFamily="34" charset="0"/>
                <a:cs typeface="Calibri" panose="020F0502020204030204" pitchFamily="34" charset="0"/>
              </a:rPr>
              <a:t>5 min </a:t>
            </a:r>
            <a:r>
              <a:rPr lang="da-DK" altLang="da-DK" sz="2000" b="1" dirty="0">
                <a:latin typeface="Calibri" panose="020F0502020204030204" pitchFamily="34" charset="0"/>
                <a:cs typeface="Calibri" panose="020F0502020204030204" pitchFamily="34" charset="0"/>
              </a:rPr>
              <a:t>over nedenstående spørgsmål </a:t>
            </a:r>
          </a:p>
          <a:p>
            <a:pPr marL="0" indent="0">
              <a:buNone/>
            </a:pPr>
            <a:r>
              <a:rPr lang="da-DK" sz="1800" b="1" dirty="0"/>
              <a:t>Når du tænker tilbage på dit uddannelsesforløb - hvis du er KBU læge tænk gerne på din tid under </a:t>
            </a:r>
            <a:r>
              <a:rPr lang="da-DK" sz="1800" b="1" dirty="0" smtClean="0"/>
              <a:t>studiet og/eller i et lægevikariat  </a:t>
            </a:r>
            <a:endParaRPr lang="da-DK" sz="1800" b="1" dirty="0"/>
          </a:p>
          <a:p>
            <a:pPr>
              <a:buFontTx/>
              <a:buChar char="-"/>
            </a:pPr>
            <a:r>
              <a:rPr lang="da-DK" sz="1600" dirty="0"/>
              <a:t>H</a:t>
            </a:r>
            <a:r>
              <a:rPr lang="da-DK" sz="1600" dirty="0" smtClean="0"/>
              <a:t>vilke </a:t>
            </a:r>
            <a:r>
              <a:rPr lang="da-DK" sz="1600" dirty="0"/>
              <a:t>2-3 gode </a:t>
            </a:r>
            <a:r>
              <a:rPr lang="da-DK" sz="1600" dirty="0" smtClean="0"/>
              <a:t>og 2-3 mindre gode oplevelser </a:t>
            </a:r>
            <a:r>
              <a:rPr lang="da-DK" sz="1600" dirty="0"/>
              <a:t>har du haft med at få en god start i en afdeling og hurtigt føle dig som en del af </a:t>
            </a:r>
            <a:r>
              <a:rPr lang="da-DK" sz="1600" dirty="0" smtClean="0"/>
              <a:t>arbejdsfællesskabet?</a:t>
            </a:r>
          </a:p>
          <a:p>
            <a:pPr>
              <a:buFontTx/>
              <a:buChar char="-"/>
            </a:pPr>
            <a:r>
              <a:rPr lang="da-DK" sz="1600" dirty="0">
                <a:cs typeface="Calibri" panose="020F0502020204030204" pitchFamily="34" charset="0"/>
              </a:rPr>
              <a:t>H</a:t>
            </a:r>
            <a:r>
              <a:rPr lang="da-DK" sz="1600" dirty="0" smtClean="0">
                <a:cs typeface="Calibri" panose="020F0502020204030204" pitchFamily="34" charset="0"/>
              </a:rPr>
              <a:t>vad </a:t>
            </a:r>
            <a:r>
              <a:rPr lang="da-DK" sz="1600" dirty="0">
                <a:cs typeface="Calibri" panose="020F0502020204030204" pitchFamily="34" charset="0"/>
              </a:rPr>
              <a:t>gjorde du og hvad gjorde andre (ledelsen, </a:t>
            </a:r>
            <a:r>
              <a:rPr lang="da-DK" sz="1600" dirty="0" smtClean="0">
                <a:cs typeface="Calibri" panose="020F0502020204030204" pitchFamily="34" charset="0"/>
              </a:rPr>
              <a:t>den uddannelsesansvarlige, vejlederne</a:t>
            </a:r>
            <a:r>
              <a:rPr lang="da-DK" sz="1600" dirty="0">
                <a:cs typeface="Calibri" panose="020F0502020204030204" pitchFamily="34" charset="0"/>
              </a:rPr>
              <a:t>, den uddannelseskoordinerende yngre læge, andre kollegaer og samarbejdspartnere), der bidrog til, at det blev til gode/mindre gode oplevelser?</a:t>
            </a:r>
          </a:p>
          <a:p>
            <a:pPr>
              <a:defRPr/>
            </a:pPr>
            <a:r>
              <a:rPr lang="da-DK" sz="1600" dirty="0"/>
              <a:t>Har du forslag til ændringer og/eller nye tiltag, der kan være med til at nye kollegaer får en god start i afdelingen og hurtigt føle sig som en del af holdet og arbejdsfællesskabet i afdelingen?</a:t>
            </a:r>
          </a:p>
          <a:p>
            <a:pPr marL="0" indent="0">
              <a:buNone/>
              <a:defRPr/>
            </a:pPr>
            <a:r>
              <a:rPr lang="da-DK" altLang="da-DK" sz="1800" b="1" u="sng" dirty="0">
                <a:latin typeface="Calibri" panose="020F0502020204030204" pitchFamily="34" charset="0"/>
                <a:cs typeface="Calibri" panose="020F0502020204030204" pitchFamily="34" charset="0"/>
              </a:rPr>
              <a:t>Brug 2 min </a:t>
            </a:r>
            <a:r>
              <a:rPr lang="da-DK" altLang="da-DK" sz="1800" b="1" dirty="0">
                <a:latin typeface="Calibri" panose="020F0502020204030204" pitchFamily="34" charset="0"/>
                <a:cs typeface="Calibri" panose="020F0502020204030204" pitchFamily="34" charset="0"/>
              </a:rPr>
              <a:t>til at overveje om der er i</a:t>
            </a:r>
            <a:r>
              <a:rPr lang="da-DK" sz="1800" b="1" kern="0"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nitiativer og tiltag, der kan forbedre og udvikle den lægelige videreuddannelsen </a:t>
            </a:r>
            <a:endParaRPr lang="da-DK" sz="1800" kern="0" dirty="0">
              <a:solidFill>
                <a:sysClr val="windowText" lastClr="000000"/>
              </a:solidFill>
              <a:latin typeface="Garamond" panose="02020404030301010803" pitchFamily="18" charset="0"/>
              <a:ea typeface="Times New Roman" panose="02020603050405020304" pitchFamily="18" charset="0"/>
              <a:cs typeface="Times New Roman" panose="02020603050405020304" pitchFamily="18" charset="0"/>
            </a:endParaRPr>
          </a:p>
          <a:p>
            <a:pPr marL="0" lvl="0" indent="0">
              <a:lnSpc>
                <a:spcPct val="100000"/>
              </a:lnSpc>
              <a:spcBef>
                <a:spcPts val="0"/>
              </a:spcBef>
              <a:buNone/>
              <a:defRPr/>
            </a:pPr>
            <a:r>
              <a:rPr lang="da-DK" sz="1800" b="1" kern="0" dirty="0">
                <a:solidFill>
                  <a:sysClr val="windowText" lastClr="000000"/>
                </a:solidFill>
                <a:latin typeface="Calibri" panose="020F0502020204030204" pitchFamily="34" charset="0"/>
                <a:ea typeface="Times New Roman" panose="02020603050405020304" pitchFamily="18" charset="0"/>
              </a:rPr>
              <a:t>i egen afdeling og/eller på tværs af AUH – </a:t>
            </a:r>
            <a:r>
              <a:rPr lang="da-DK" sz="1800" b="1" u="sng" kern="0" dirty="0">
                <a:solidFill>
                  <a:sysClr val="windowText" lastClr="000000"/>
                </a:solidFill>
                <a:latin typeface="Calibri" panose="020F0502020204030204" pitchFamily="34" charset="0"/>
                <a:ea typeface="Times New Roman" panose="02020603050405020304" pitchFamily="18" charset="0"/>
              </a:rPr>
              <a:t>brug bagsiden </a:t>
            </a:r>
            <a:endParaRPr lang="da-DK" sz="1800" u="sng" kern="0" dirty="0">
              <a:solidFill>
                <a:sysClr val="windowText" lastClr="000000"/>
              </a:solidFill>
              <a:latin typeface="Times New Roman" panose="02020603050405020304" pitchFamily="18" charset="0"/>
              <a:ea typeface="Times New Roman" panose="02020603050405020304" pitchFamily="18" charset="0"/>
            </a:endParaRPr>
          </a:p>
          <a:p>
            <a:pPr marL="0" indent="0">
              <a:lnSpc>
                <a:spcPct val="80000"/>
              </a:lnSpc>
              <a:buNone/>
              <a:defRPr/>
            </a:pPr>
            <a:r>
              <a:rPr lang="da-DK" altLang="da-DK" sz="1600" b="1" i="1" dirty="0">
                <a:latin typeface="Calibri" panose="020F0502020204030204" pitchFamily="34" charset="0"/>
                <a:cs typeface="Calibri" panose="020F0502020204030204" pitchFamily="34" charset="0"/>
              </a:rPr>
              <a:t>		</a:t>
            </a:r>
          </a:p>
          <a:p>
            <a:pPr marL="0" indent="0">
              <a:lnSpc>
                <a:spcPct val="80000"/>
              </a:lnSpc>
              <a:buNone/>
              <a:defRPr/>
            </a:pPr>
            <a:r>
              <a:rPr lang="da-DK" altLang="da-DK" sz="1600" b="1" i="1" dirty="0">
                <a:latin typeface="Calibri" panose="020F0502020204030204" pitchFamily="34" charset="0"/>
                <a:cs typeface="Calibri" panose="020F0502020204030204" pitchFamily="34" charset="0"/>
              </a:rPr>
              <a:t>			</a:t>
            </a:r>
            <a:r>
              <a:rPr lang="da-DK" altLang="da-DK" sz="2000" b="1" i="1" dirty="0">
                <a:latin typeface="Calibri" panose="020F0502020204030204" pitchFamily="34" charset="0"/>
                <a:cs typeface="Calibri" panose="020F0502020204030204" pitchFamily="34" charset="0"/>
              </a:rPr>
              <a:t>skriv ned og/eller tilføj til det du allerede har skrevet  </a:t>
            </a:r>
          </a:p>
          <a:p>
            <a:pPr marL="0" indent="0">
              <a:lnSpc>
                <a:spcPct val="80000"/>
              </a:lnSpc>
              <a:buNone/>
              <a:defRPr/>
            </a:pPr>
            <a:endParaRPr lang="da-DK" altLang="da-DK" sz="1600" b="1" i="1" dirty="0">
              <a:latin typeface="Calibri" panose="020F0502020204030204" pitchFamily="34" charset="0"/>
              <a:cs typeface="Calibri" panose="020F0502020204030204" pitchFamily="34" charset="0"/>
            </a:endParaRPr>
          </a:p>
          <a:p>
            <a:pPr marL="0" indent="0">
              <a:lnSpc>
                <a:spcPct val="80000"/>
              </a:lnSpc>
              <a:buNone/>
              <a:defRPr/>
            </a:pPr>
            <a:r>
              <a:rPr lang="da-DK" altLang="da-DK" sz="2000" b="1" dirty="0">
                <a:latin typeface="Calibri" panose="020F0502020204030204" pitchFamily="34" charset="0"/>
                <a:cs typeface="Calibri" panose="020F0502020204030204" pitchFamily="34" charset="0"/>
              </a:rPr>
              <a:t>Trin 2; Interview hinanden om, hvad I hver især har noteret </a:t>
            </a:r>
            <a:r>
              <a:rPr lang="da-DK" altLang="da-DK" sz="2000" dirty="0">
                <a:latin typeface="Calibri" panose="020F0502020204030204" pitchFamily="34" charset="0"/>
                <a:cs typeface="Calibri" panose="020F0502020204030204" pitchFamily="34" charset="0"/>
              </a:rPr>
              <a:t>(3 x 10 min) </a:t>
            </a:r>
            <a:r>
              <a:rPr lang="da-DK" altLang="da-DK" sz="2000" dirty="0" smtClean="0">
                <a:latin typeface="Calibri" panose="020F0502020204030204" pitchFamily="34" charset="0"/>
                <a:cs typeface="Calibri" panose="020F0502020204030204" pitchFamily="34" charset="0"/>
              </a:rPr>
              <a:t>– se </a:t>
            </a:r>
            <a:r>
              <a:rPr lang="da-DK" altLang="da-DK" sz="2000" b="1" dirty="0" smtClean="0">
                <a:latin typeface="Calibri" panose="020F0502020204030204" pitchFamily="34" charset="0"/>
                <a:cs typeface="Calibri" panose="020F0502020204030204" pitchFamily="34" charset="0"/>
              </a:rPr>
              <a:t>Instruktion del 1 </a:t>
            </a:r>
            <a:endParaRPr lang="da-DK" altLang="da-DK" sz="2000" b="1" dirty="0">
              <a:latin typeface="Calibri" panose="020F0502020204030204" pitchFamily="34" charset="0"/>
              <a:cs typeface="Calibri" panose="020F0502020204030204" pitchFamily="34" charset="0"/>
            </a:endParaRPr>
          </a:p>
        </p:txBody>
      </p:sp>
      <p:sp>
        <p:nvSpPr>
          <p:cNvPr id="25604" name="Text Box 4"/>
          <p:cNvSpPr txBox="1">
            <a:spLocks noChangeArrowheads="1"/>
          </p:cNvSpPr>
          <p:nvPr/>
        </p:nvSpPr>
        <p:spPr bwMode="auto">
          <a:xfrm>
            <a:off x="5159376" y="6527801"/>
            <a:ext cx="2016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endParaRPr lang="da-DK" altLang="da-DK" sz="800">
              <a:latin typeface="Arial" panose="020B0604020202020204" pitchFamily="34" charset="0"/>
              <a:ea typeface="ＭＳ Ｐゴシック" panose="020B0600070205080204" pitchFamily="34" charset="-128"/>
            </a:endParaRPr>
          </a:p>
        </p:txBody>
      </p:sp>
      <p:pic>
        <p:nvPicPr>
          <p:cNvPr id="3" name="Billede 2"/>
          <p:cNvPicPr>
            <a:picLocks noChangeAspect="1"/>
          </p:cNvPicPr>
          <p:nvPr/>
        </p:nvPicPr>
        <p:blipFill>
          <a:blip r:embed="rId2"/>
          <a:stretch>
            <a:fillRect/>
          </a:stretch>
        </p:blipFill>
        <p:spPr>
          <a:xfrm>
            <a:off x="10389140" y="5190359"/>
            <a:ext cx="1554938" cy="1337441"/>
          </a:xfrm>
          <a:prstGeom prst="rect">
            <a:avLst/>
          </a:prstGeom>
        </p:spPr>
      </p:pic>
      <p:pic>
        <p:nvPicPr>
          <p:cNvPr id="2" name="Billede 1"/>
          <p:cNvPicPr>
            <a:picLocks noChangeAspect="1"/>
          </p:cNvPicPr>
          <p:nvPr/>
        </p:nvPicPr>
        <p:blipFill>
          <a:blip r:embed="rId3"/>
          <a:stretch>
            <a:fillRect/>
          </a:stretch>
        </p:blipFill>
        <p:spPr>
          <a:xfrm>
            <a:off x="8910536" y="624241"/>
            <a:ext cx="2568102" cy="1328329"/>
          </a:xfrm>
          <a:prstGeom prst="rect">
            <a:avLst/>
          </a:prstGeom>
        </p:spPr>
      </p:pic>
    </p:spTree>
    <p:extLst>
      <p:ext uri="{BB962C8B-B14F-4D97-AF65-F5344CB8AC3E}">
        <p14:creationId xmlns:p14="http://schemas.microsoft.com/office/powerpoint/2010/main" val="3777494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282026" y="2625726"/>
            <a:ext cx="4794250" cy="2659063"/>
          </a:xfrm>
        </p:spPr>
        <p:txBody>
          <a:bodyPr/>
          <a:lstStyle/>
          <a:p>
            <a:pPr>
              <a:defRPr/>
            </a:pPr>
            <a:r>
              <a:rPr lang="da-DK" dirty="0">
                <a:latin typeface="Calibri" panose="020F0502020204030204" pitchFamily="34" charset="0"/>
              </a:rPr>
              <a:t>Pause </a:t>
            </a:r>
          </a:p>
        </p:txBody>
      </p:sp>
      <p:pic>
        <p:nvPicPr>
          <p:cNvPr id="26627" name="Billed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962" y="1048819"/>
            <a:ext cx="3097213"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532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532015" y="928835"/>
            <a:ext cx="11438312" cy="5180135"/>
          </a:xfrm>
        </p:spPr>
        <p:txBody>
          <a:bodyPr>
            <a:normAutofit fontScale="55000" lnSpcReduction="20000"/>
          </a:bodyPr>
          <a:lstStyle/>
          <a:p>
            <a:pPr marL="609600" indent="-609600">
              <a:lnSpc>
                <a:spcPct val="120000"/>
              </a:lnSpc>
              <a:buNone/>
              <a:defRPr/>
            </a:pPr>
            <a:r>
              <a:rPr lang="da-DK" altLang="da-DK" sz="3600" b="1" dirty="0">
                <a:latin typeface="Calibri" panose="020F0502020204030204" pitchFamily="34" charset="0"/>
                <a:cs typeface="Calibri" panose="020F0502020204030204" pitchFamily="34" charset="0"/>
              </a:rPr>
              <a:t>2 grupper går sammen – diskussion </a:t>
            </a:r>
            <a:r>
              <a:rPr lang="da-DK" altLang="da-DK" sz="3600" b="1" dirty="0">
                <a:solidFill>
                  <a:srgbClr val="0070C0"/>
                </a:solidFill>
                <a:latin typeface="Calibri" panose="020F0502020204030204" pitchFamily="34" charset="0"/>
                <a:cs typeface="Calibri" panose="020F0502020204030204" pitchFamily="34" charset="0"/>
              </a:rPr>
              <a:t>– se Instruktion DEL </a:t>
            </a:r>
            <a:r>
              <a:rPr lang="da-DK" altLang="da-DK" sz="3600" b="1" dirty="0" smtClean="0">
                <a:solidFill>
                  <a:srgbClr val="0070C0"/>
                </a:solidFill>
                <a:latin typeface="Calibri" panose="020F0502020204030204" pitchFamily="34" charset="0"/>
                <a:cs typeface="Calibri" panose="020F0502020204030204" pitchFamily="34" charset="0"/>
              </a:rPr>
              <a:t>2 og brug Gruppeark</a:t>
            </a:r>
            <a:endParaRPr lang="da-DK" altLang="da-DK" sz="3600" b="1" dirty="0">
              <a:solidFill>
                <a:srgbClr val="0070C0"/>
              </a:solidFill>
              <a:latin typeface="Calibri" panose="020F0502020204030204" pitchFamily="34" charset="0"/>
              <a:cs typeface="Calibri" panose="020F0502020204030204" pitchFamily="34" charset="0"/>
            </a:endParaRPr>
          </a:p>
          <a:p>
            <a:pPr marL="609600" indent="-609600">
              <a:lnSpc>
                <a:spcPct val="120000"/>
              </a:lnSpc>
              <a:buNone/>
              <a:defRPr/>
            </a:pPr>
            <a:endParaRPr lang="da-DK" altLang="da-DK" sz="1200" b="1" dirty="0">
              <a:latin typeface="Calibri" panose="020F0502020204030204" pitchFamily="34" charset="0"/>
              <a:cs typeface="Calibri" panose="020F0502020204030204" pitchFamily="34" charset="0"/>
            </a:endParaRPr>
          </a:p>
          <a:p>
            <a:pPr>
              <a:lnSpc>
                <a:spcPct val="120000"/>
              </a:lnSpc>
              <a:buClr>
                <a:schemeClr val="tx1"/>
              </a:buClr>
              <a:defRPr/>
            </a:pPr>
            <a:r>
              <a:rPr lang="da-DK" altLang="da-DK" sz="3200" dirty="0">
                <a:latin typeface="Calibri" panose="020F0502020204030204" pitchFamily="34" charset="0"/>
                <a:cs typeface="Calibri" panose="020F0502020204030204" pitchFamily="34" charset="0"/>
              </a:rPr>
              <a:t>Fortæl ganske kort fra Jeres første gruppediskussion </a:t>
            </a:r>
            <a:r>
              <a:rPr lang="da-DK" altLang="da-DK" sz="3200" dirty="0" smtClean="0">
                <a:latin typeface="Calibri" panose="020F0502020204030204" pitchFamily="34" charset="0"/>
                <a:cs typeface="Calibri" panose="020F0502020204030204" pitchFamily="34" charset="0"/>
              </a:rPr>
              <a:t>– om jeres </a:t>
            </a:r>
            <a:r>
              <a:rPr lang="da-DK" sz="3200" dirty="0" smtClean="0">
                <a:latin typeface="Calibri" panose="020F0502020204030204" pitchFamily="34" charset="0"/>
                <a:cs typeface="Calibri" panose="020F0502020204030204" pitchFamily="34" charset="0"/>
              </a:rPr>
              <a:t>gode </a:t>
            </a:r>
            <a:r>
              <a:rPr lang="da-DK" sz="3200" dirty="0">
                <a:latin typeface="Calibri" panose="020F0502020204030204" pitchFamily="34" charset="0"/>
                <a:cs typeface="Calibri" panose="020F0502020204030204" pitchFamily="34" charset="0"/>
              </a:rPr>
              <a:t>og mindre </a:t>
            </a:r>
            <a:r>
              <a:rPr lang="da-DK" sz="3200" dirty="0" smtClean="0">
                <a:latin typeface="Calibri" panose="020F0502020204030204" pitchFamily="34" charset="0"/>
                <a:cs typeface="Calibri" panose="020F0502020204030204" pitchFamily="34" charset="0"/>
              </a:rPr>
              <a:t>gode oplevelser og forslag til ændringer, der vil gøre en forskel for ”</a:t>
            </a:r>
            <a:r>
              <a:rPr lang="da-DK" altLang="da-DK" sz="3200" b="1" dirty="0" smtClean="0">
                <a:latin typeface="Calibri" panose="020F0502020204030204" pitchFamily="34" charset="0"/>
                <a:cs typeface="Calibri" panose="020F0502020204030204" pitchFamily="34" charset="0"/>
              </a:rPr>
              <a:t>Tilhørsforhold </a:t>
            </a:r>
            <a:r>
              <a:rPr lang="da-DK" altLang="da-DK" sz="3200" b="1" dirty="0">
                <a:latin typeface="Calibri" panose="020F0502020204030204" pitchFamily="34" charset="0"/>
                <a:cs typeface="Calibri" panose="020F0502020204030204" pitchFamily="34" charset="0"/>
              </a:rPr>
              <a:t>og det gode kollegaskab i </a:t>
            </a:r>
            <a:r>
              <a:rPr lang="da-DK" altLang="da-DK" sz="3200" b="1" dirty="0" smtClean="0">
                <a:latin typeface="Calibri" panose="020F0502020204030204" pitchFamily="34" charset="0"/>
                <a:cs typeface="Calibri" panose="020F0502020204030204" pitchFamily="34" charset="0"/>
              </a:rPr>
              <a:t>afdelingen” </a:t>
            </a:r>
            <a:r>
              <a:rPr lang="da-DK" sz="3200" dirty="0">
                <a:latin typeface="Calibri" panose="020F0502020204030204" pitchFamily="34" charset="0"/>
                <a:cs typeface="Calibri" panose="020F0502020204030204" pitchFamily="34" charset="0"/>
              </a:rPr>
              <a:t>og ”uddannelse”</a:t>
            </a:r>
            <a:r>
              <a:rPr lang="da-DK" sz="3200" i="1" dirty="0">
                <a:latin typeface="Calibri" panose="020F0502020204030204" pitchFamily="34" charset="0"/>
                <a:cs typeface="Calibri" panose="020F0502020204030204" pitchFamily="34" charset="0"/>
              </a:rPr>
              <a:t> </a:t>
            </a:r>
            <a:endParaRPr lang="da-DK" sz="3200" i="1" dirty="0" smtClean="0">
              <a:latin typeface="Calibri" panose="020F0502020204030204" pitchFamily="34" charset="0"/>
              <a:cs typeface="Calibri" panose="020F0502020204030204" pitchFamily="34" charset="0"/>
            </a:endParaRPr>
          </a:p>
          <a:p>
            <a:pPr lvl="1">
              <a:lnSpc>
                <a:spcPct val="120000"/>
              </a:lnSpc>
              <a:buClr>
                <a:schemeClr val="tx1"/>
              </a:buClr>
              <a:defRPr/>
            </a:pPr>
            <a:r>
              <a:rPr lang="da-DK" altLang="da-DK" sz="2800" i="1" dirty="0" smtClean="0">
                <a:latin typeface="Calibri" panose="020F0502020204030204" pitchFamily="34" charset="0"/>
                <a:cs typeface="Calibri" panose="020F0502020204030204" pitchFamily="34" charset="0"/>
              </a:rPr>
              <a:t>Brug max 10 min og </a:t>
            </a:r>
            <a:r>
              <a:rPr lang="da-DK" altLang="da-DK" sz="2800" dirty="0" smtClean="0">
                <a:latin typeface="Calibri" panose="020F0502020204030204" pitchFamily="34" charset="0"/>
                <a:cs typeface="Calibri" panose="020F0502020204030204" pitchFamily="34" charset="0"/>
              </a:rPr>
              <a:t>brug mest tid på </a:t>
            </a:r>
            <a:r>
              <a:rPr lang="da-DK" altLang="da-DK" sz="2800" b="1" dirty="0" smtClean="0">
                <a:latin typeface="Calibri" panose="020F0502020204030204" pitchFamily="34" charset="0"/>
                <a:cs typeface="Calibri" panose="020F0502020204030204" pitchFamily="34" charset="0"/>
              </a:rPr>
              <a:t>Tilhørsforhold og det gode kollegaskab i afdelingen </a:t>
            </a:r>
            <a:r>
              <a:rPr lang="da-DK" altLang="da-DK" sz="2800" dirty="0" smtClean="0">
                <a:latin typeface="Calibri" panose="020F0502020204030204" pitchFamily="34" charset="0"/>
                <a:cs typeface="Calibri" panose="020F0502020204030204" pitchFamily="34" charset="0"/>
              </a:rPr>
              <a:t>og mindre tid på ”uddannelsen </a:t>
            </a:r>
            <a:r>
              <a:rPr lang="da-DK" altLang="da-DK" sz="2800" dirty="0">
                <a:latin typeface="Calibri" panose="020F0502020204030204" pitchFamily="34" charset="0"/>
                <a:cs typeface="Calibri" panose="020F0502020204030204" pitchFamily="34" charset="0"/>
              </a:rPr>
              <a:t>i øvrigt” </a:t>
            </a:r>
            <a:endParaRPr lang="da-DK" altLang="da-DK" sz="2800" dirty="0" smtClean="0">
              <a:latin typeface="Calibri" panose="020F0502020204030204" pitchFamily="34" charset="0"/>
              <a:cs typeface="Calibri" panose="020F0502020204030204" pitchFamily="34" charset="0"/>
            </a:endParaRPr>
          </a:p>
          <a:p>
            <a:pPr marL="457200" lvl="1" indent="0">
              <a:lnSpc>
                <a:spcPct val="120000"/>
              </a:lnSpc>
              <a:buClr>
                <a:schemeClr val="tx1"/>
              </a:buClr>
              <a:buNone/>
              <a:defRPr/>
            </a:pPr>
            <a:endParaRPr lang="da-DK" altLang="da-DK" sz="2800" dirty="0" smtClean="0">
              <a:latin typeface="Calibri" panose="020F0502020204030204" pitchFamily="34" charset="0"/>
              <a:cs typeface="Calibri" panose="020F0502020204030204" pitchFamily="34" charset="0"/>
            </a:endParaRPr>
          </a:p>
          <a:p>
            <a:pPr>
              <a:lnSpc>
                <a:spcPct val="120000"/>
              </a:lnSpc>
              <a:buClr>
                <a:schemeClr val="tx1"/>
              </a:buClr>
              <a:defRPr/>
            </a:pPr>
            <a:r>
              <a:rPr lang="da-DK" sz="3200" dirty="0" smtClean="0">
                <a:latin typeface="Calibri" panose="020F0502020204030204" pitchFamily="34" charset="0"/>
                <a:cs typeface="Calibri" panose="020F0502020204030204" pitchFamily="34" charset="0"/>
              </a:rPr>
              <a:t>Formuler </a:t>
            </a:r>
            <a:r>
              <a:rPr lang="da-DK" sz="3200" dirty="0">
                <a:latin typeface="Calibri" panose="020F0502020204030204" pitchFamily="34" charset="0"/>
                <a:cs typeface="Calibri" panose="020F0502020204030204" pitchFamily="34" charset="0"/>
              </a:rPr>
              <a:t>gruppens forslag til initiativer og tiltag, der vil gøre en forskel for </a:t>
            </a:r>
            <a:r>
              <a:rPr lang="da-DK" altLang="da-DK" sz="3200" b="1" dirty="0">
                <a:latin typeface="Calibri" panose="020F0502020204030204" pitchFamily="34" charset="0"/>
                <a:cs typeface="Calibri" panose="020F0502020204030204" pitchFamily="34" charset="0"/>
              </a:rPr>
              <a:t>Tilhørsforhold og det gode kollegaskab i afdelingen </a:t>
            </a:r>
            <a:r>
              <a:rPr lang="da-DK" altLang="da-DK" sz="3200" dirty="0" smtClean="0">
                <a:latin typeface="Calibri" panose="020F0502020204030204" pitchFamily="34" charset="0"/>
                <a:cs typeface="Calibri" panose="020F0502020204030204" pitchFamily="34" charset="0"/>
              </a:rPr>
              <a:t>og</a:t>
            </a:r>
            <a:r>
              <a:rPr lang="da-DK" altLang="da-DK" sz="3200" b="1" dirty="0" smtClean="0">
                <a:latin typeface="Calibri" panose="020F0502020204030204" pitchFamily="34" charset="0"/>
                <a:cs typeface="Calibri" panose="020F0502020204030204" pitchFamily="34" charset="0"/>
              </a:rPr>
              <a:t> </a:t>
            </a:r>
            <a:r>
              <a:rPr lang="da-DK" altLang="da-DK" sz="3200" dirty="0">
                <a:latin typeface="Calibri" panose="020F0502020204030204" pitchFamily="34" charset="0"/>
                <a:cs typeface="Calibri" panose="020F0502020204030204" pitchFamily="34" charset="0"/>
              </a:rPr>
              <a:t>”</a:t>
            </a:r>
            <a:r>
              <a:rPr lang="da-DK" sz="3200" dirty="0">
                <a:latin typeface="Calibri" panose="020F0502020204030204" pitchFamily="34" charset="0"/>
                <a:cs typeface="Calibri" panose="020F0502020204030204" pitchFamily="34" charset="0"/>
              </a:rPr>
              <a:t>uddannelsen i øvrigt” – </a:t>
            </a:r>
            <a:r>
              <a:rPr lang="da-DK" sz="3200" b="1" dirty="0">
                <a:latin typeface="Calibri" panose="020F0502020204030204" pitchFamily="34" charset="0"/>
                <a:cs typeface="Calibri" panose="020F0502020204030204" pitchFamily="34" charset="0"/>
              </a:rPr>
              <a:t>tænk meget gerne helt ud af boksen! </a:t>
            </a:r>
          </a:p>
          <a:p>
            <a:pPr lvl="1">
              <a:lnSpc>
                <a:spcPct val="120000"/>
              </a:lnSpc>
              <a:buClr>
                <a:schemeClr val="tx1"/>
              </a:buClr>
              <a:defRPr/>
            </a:pPr>
            <a:r>
              <a:rPr lang="da-DK" altLang="da-DK" sz="2500" dirty="0">
                <a:latin typeface="Calibri" panose="020F0502020204030204" pitchFamily="34" charset="0"/>
                <a:cs typeface="Calibri" panose="020F0502020204030204" pitchFamily="34" charset="0"/>
              </a:rPr>
              <a:t>Hvad vil udbyttet af initiativet </a:t>
            </a:r>
            <a:r>
              <a:rPr lang="da-DK" altLang="da-DK" sz="2500" dirty="0" smtClean="0">
                <a:latin typeface="Calibri" panose="020F0502020204030204" pitchFamily="34" charset="0"/>
                <a:cs typeface="Calibri" panose="020F0502020204030204" pitchFamily="34" charset="0"/>
              </a:rPr>
              <a:t>være og hvad </a:t>
            </a:r>
            <a:r>
              <a:rPr lang="da-DK" altLang="da-DK" sz="2500" dirty="0">
                <a:latin typeface="Calibri" panose="020F0502020204030204" pitchFamily="34" charset="0"/>
                <a:cs typeface="Calibri" panose="020F0502020204030204" pitchFamily="34" charset="0"/>
              </a:rPr>
              <a:t>kan vi selv gøre?</a:t>
            </a:r>
          </a:p>
          <a:p>
            <a:pPr marL="0" indent="0">
              <a:lnSpc>
                <a:spcPct val="120000"/>
              </a:lnSpc>
              <a:buClr>
                <a:schemeClr val="tx1"/>
              </a:buClr>
              <a:buNone/>
              <a:defRPr/>
            </a:pPr>
            <a:endParaRPr lang="da-DK" sz="2500" dirty="0"/>
          </a:p>
          <a:p>
            <a:pPr marL="0" indent="0">
              <a:lnSpc>
                <a:spcPct val="120000"/>
              </a:lnSpc>
              <a:buClr>
                <a:schemeClr val="tx1"/>
              </a:buClr>
              <a:buNone/>
              <a:defRPr/>
            </a:pPr>
            <a:r>
              <a:rPr lang="da-DK" sz="3200" dirty="0"/>
              <a:t>OBS</a:t>
            </a:r>
            <a:r>
              <a:rPr lang="da-DK" sz="3200" i="1" dirty="0"/>
              <a:t> </a:t>
            </a:r>
            <a:r>
              <a:rPr lang="da-DK" sz="3200" dirty="0"/>
              <a:t>der </a:t>
            </a:r>
            <a:r>
              <a:rPr lang="da-DK" sz="3200" b="1" u="sng" dirty="0"/>
              <a:t>skal</a:t>
            </a:r>
            <a:r>
              <a:rPr lang="da-DK" sz="3200" dirty="0"/>
              <a:t> være 2 tiltag, der kan være med til at forbedre </a:t>
            </a:r>
            <a:r>
              <a:rPr lang="da-DK" altLang="da-DK" sz="3200" b="1" dirty="0">
                <a:latin typeface="Calibri" panose="020F0502020204030204" pitchFamily="34" charset="0"/>
                <a:cs typeface="Calibri" panose="020F0502020204030204" pitchFamily="34" charset="0"/>
              </a:rPr>
              <a:t>Tilhørsforhold og det gode kollegaskab i afdelingen </a:t>
            </a:r>
            <a:endParaRPr lang="da-DK" sz="3200" b="1" dirty="0"/>
          </a:p>
          <a:p>
            <a:pPr lvl="1" eaLnBrk="1" hangingPunct="1">
              <a:lnSpc>
                <a:spcPct val="120000"/>
              </a:lnSpc>
              <a:buClr>
                <a:schemeClr val="tx1"/>
              </a:buClr>
              <a:defRPr/>
            </a:pPr>
            <a:r>
              <a:rPr lang="da-DK" altLang="da-DK" sz="2900" dirty="0">
                <a:latin typeface="Calibri" panose="020F0502020204030204" pitchFamily="34" charset="0"/>
                <a:cs typeface="Calibri" panose="020F0502020204030204" pitchFamily="34" charset="0"/>
              </a:rPr>
              <a:t>Vær konkret og prioriter - skriv ned på ”</a:t>
            </a:r>
            <a:r>
              <a:rPr lang="da-DK" altLang="da-DK" sz="2900" b="1" i="1" dirty="0">
                <a:latin typeface="Calibri" panose="020F0502020204030204" pitchFamily="34" charset="0"/>
                <a:cs typeface="Calibri" panose="020F0502020204030204" pitchFamily="34" charset="0"/>
              </a:rPr>
              <a:t>Gruppeark”</a:t>
            </a:r>
          </a:p>
          <a:p>
            <a:pPr lvl="1" eaLnBrk="1" hangingPunct="1">
              <a:lnSpc>
                <a:spcPct val="120000"/>
              </a:lnSpc>
              <a:buClr>
                <a:schemeClr val="tx1"/>
              </a:buClr>
              <a:defRPr/>
            </a:pPr>
            <a:r>
              <a:rPr lang="da-DK" altLang="da-DK" sz="2900" dirty="0">
                <a:latin typeface="Calibri" panose="020F0502020204030204" pitchFamily="34" charset="0"/>
                <a:cs typeface="Calibri" panose="020F0502020204030204" pitchFamily="34" charset="0"/>
              </a:rPr>
              <a:t>Skriv </a:t>
            </a:r>
            <a:r>
              <a:rPr lang="da-DK" altLang="da-DK" sz="2900" b="1" dirty="0">
                <a:latin typeface="Calibri" panose="020F0502020204030204" pitchFamily="34" charset="0"/>
                <a:cs typeface="Calibri" panose="020F0502020204030204" pitchFamily="34" charset="0"/>
              </a:rPr>
              <a:t>overskriften for initiativet på stor ”post- it” – et initiativ på hver! </a:t>
            </a:r>
          </a:p>
          <a:p>
            <a:pPr eaLnBrk="1" hangingPunct="1">
              <a:lnSpc>
                <a:spcPct val="120000"/>
              </a:lnSpc>
              <a:buClr>
                <a:schemeClr val="tx1"/>
              </a:buClr>
              <a:defRPr/>
            </a:pPr>
            <a:r>
              <a:rPr lang="da-DK" altLang="da-DK" sz="2900" dirty="0">
                <a:latin typeface="Calibri" panose="020F0502020204030204" pitchFamily="34" charset="0"/>
                <a:cs typeface="Calibri" panose="020F0502020204030204" pitchFamily="34" charset="0"/>
              </a:rPr>
              <a:t>Forbered en kort præsentation af gruppens forslag til initiativer og tiltag i plenum – prioriter de 5-6 vigtigste forslag  </a:t>
            </a:r>
          </a:p>
          <a:p>
            <a:pPr marL="609600" indent="-609600" algn="ctr">
              <a:lnSpc>
                <a:spcPct val="120000"/>
              </a:lnSpc>
              <a:buClr>
                <a:schemeClr val="tx1"/>
              </a:buClr>
              <a:buNone/>
              <a:defRPr/>
            </a:pPr>
            <a:r>
              <a:rPr lang="da-DK" altLang="da-DK" sz="3200" b="1" dirty="0">
                <a:latin typeface="Calibri" panose="020F0502020204030204" pitchFamily="34" charset="0"/>
                <a:cs typeface="Calibri" panose="020F0502020204030204" pitchFamily="34" charset="0"/>
              </a:rPr>
              <a:t>max 40 minutter </a:t>
            </a:r>
          </a:p>
        </p:txBody>
      </p:sp>
      <p:sp>
        <p:nvSpPr>
          <p:cNvPr id="27651" name="Text Box 4"/>
          <p:cNvSpPr txBox="1">
            <a:spLocks noChangeArrowheads="1"/>
          </p:cNvSpPr>
          <p:nvPr/>
        </p:nvSpPr>
        <p:spPr bwMode="auto">
          <a:xfrm>
            <a:off x="5159376" y="6527801"/>
            <a:ext cx="2016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endParaRPr lang="da-DK" altLang="da-DK" sz="800">
              <a:latin typeface="Arial" panose="020B0604020202020204" pitchFamily="34" charset="0"/>
              <a:ea typeface="ＭＳ Ｐゴシック" panose="020B0600070205080204" pitchFamily="34" charset="-128"/>
            </a:endParaRPr>
          </a:p>
        </p:txBody>
      </p:sp>
      <p:sp>
        <p:nvSpPr>
          <p:cNvPr id="27652" name="Rectangle 2"/>
          <p:cNvSpPr txBox="1">
            <a:spLocks noChangeArrowheads="1"/>
          </p:cNvSpPr>
          <p:nvPr/>
        </p:nvSpPr>
        <p:spPr bwMode="auto">
          <a:xfrm>
            <a:off x="532015" y="333375"/>
            <a:ext cx="952321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da-DK" altLang="da-DK" sz="3600" dirty="0">
                <a:latin typeface="Calibri" panose="020F0502020204030204" pitchFamily="34" charset="0"/>
                <a:ea typeface="ＭＳ Ｐゴシック" panose="020B0600070205080204" pitchFamily="34" charset="-128"/>
              </a:rPr>
              <a:t>Del 2 – diskussion af mulige </a:t>
            </a:r>
            <a:r>
              <a:rPr lang="da-DK" altLang="da-DK" sz="3600" dirty="0" smtClean="0">
                <a:latin typeface="Calibri" panose="020F0502020204030204" pitchFamily="34" charset="0"/>
                <a:ea typeface="ＭＳ Ｐゴシック" panose="020B0600070205080204" pitchFamily="34" charset="-128"/>
              </a:rPr>
              <a:t>initiativer</a:t>
            </a:r>
            <a:endParaRPr lang="da-DK" altLang="da-DK" sz="3600" b="1" dirty="0">
              <a:latin typeface="Calibri" panose="020F0502020204030204" pitchFamily="34" charset="0"/>
              <a:ea typeface="ＭＳ Ｐゴシック" panose="020B0600070205080204" pitchFamily="34" charset="-128"/>
            </a:endParaRP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2274269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9091" y="116681"/>
            <a:ext cx="10262022" cy="1800226"/>
          </a:xfrm>
        </p:spPr>
        <p:txBody>
          <a:bodyPr/>
          <a:lstStyle/>
          <a:p>
            <a:pPr eaLnBrk="1" hangingPunct="1"/>
            <a:r>
              <a:rPr lang="da-DK" altLang="da-DK" sz="3600" dirty="0">
                <a:latin typeface="Calibri" panose="020F0502020204030204" pitchFamily="34" charset="0"/>
              </a:rPr>
              <a:t>Opgaven i plenum er; </a:t>
            </a:r>
            <a:br>
              <a:rPr lang="da-DK" altLang="da-DK" sz="3600" dirty="0">
                <a:latin typeface="Calibri" panose="020F0502020204030204" pitchFamily="34" charset="0"/>
              </a:rPr>
            </a:br>
            <a:r>
              <a:rPr lang="da-DK" altLang="da-DK" sz="2800" dirty="0">
                <a:latin typeface="Calibri" panose="020F0502020204030204" pitchFamily="34" charset="0"/>
              </a:rPr>
              <a:t>en prioritering af initiativerne og forslag til handleplan </a:t>
            </a:r>
            <a:r>
              <a:rPr lang="da-DK" altLang="da-DK" sz="3600" dirty="0">
                <a:latin typeface="Calibri" panose="020F0502020204030204" pitchFamily="34" charset="0"/>
              </a:rPr>
              <a:t/>
            </a:r>
            <a:br>
              <a:rPr lang="da-DK" altLang="da-DK" sz="3600" dirty="0">
                <a:latin typeface="Calibri" panose="020F0502020204030204" pitchFamily="34" charset="0"/>
              </a:rPr>
            </a:br>
            <a:endParaRPr lang="da-DK" altLang="da-DK" sz="2400" dirty="0">
              <a:latin typeface="Calibri" panose="020F0502020204030204" pitchFamily="34" charset="0"/>
            </a:endParaRPr>
          </a:p>
        </p:txBody>
      </p:sp>
      <p:sp>
        <p:nvSpPr>
          <p:cNvPr id="29699" name="Rectangle 4"/>
          <p:cNvSpPr>
            <a:spLocks noGrp="1" noChangeArrowheads="1"/>
          </p:cNvSpPr>
          <p:nvPr>
            <p:ph type="body" sz="half" idx="2"/>
          </p:nvPr>
        </p:nvSpPr>
        <p:spPr>
          <a:xfrm>
            <a:off x="719091" y="1466129"/>
            <a:ext cx="9106552" cy="5040312"/>
          </a:xfrm>
        </p:spPr>
        <p:txBody>
          <a:bodyPr/>
          <a:lstStyle/>
          <a:p>
            <a:pPr marL="0" indent="0">
              <a:lnSpc>
                <a:spcPct val="110000"/>
              </a:lnSpc>
              <a:spcBef>
                <a:spcPct val="30000"/>
              </a:spcBef>
              <a:buNone/>
            </a:pPr>
            <a:r>
              <a:rPr lang="da-DK" altLang="da-DK" sz="2000" b="1" dirty="0">
                <a:solidFill>
                  <a:srgbClr val="0070C0"/>
                </a:solidFill>
                <a:latin typeface="Calibri" panose="020F0502020204030204" pitchFamily="34" charset="0"/>
              </a:rPr>
              <a:t>Prioriter initiativerne ud fra</a:t>
            </a:r>
            <a:r>
              <a:rPr lang="da-DK" altLang="da-DK" sz="2400" b="1" dirty="0">
                <a:solidFill>
                  <a:srgbClr val="0070C0"/>
                </a:solidFill>
                <a:latin typeface="Calibri" panose="020F0502020204030204" pitchFamily="34" charset="0"/>
              </a:rPr>
              <a:t> </a:t>
            </a:r>
          </a:p>
          <a:p>
            <a:pPr lvl="1" eaLnBrk="1" hangingPunct="1">
              <a:lnSpc>
                <a:spcPct val="110000"/>
              </a:lnSpc>
              <a:spcBef>
                <a:spcPct val="30000"/>
              </a:spcBef>
            </a:pPr>
            <a:r>
              <a:rPr lang="da-DK" altLang="da-DK" sz="1800" dirty="0">
                <a:latin typeface="Calibri" panose="020F0502020204030204" pitchFamily="34" charset="0"/>
              </a:rPr>
              <a:t>vigtighed, effekt, gennemførlighed, ressourcer mm</a:t>
            </a:r>
          </a:p>
          <a:p>
            <a:pPr marL="0" indent="0">
              <a:lnSpc>
                <a:spcPct val="110000"/>
              </a:lnSpc>
              <a:spcBef>
                <a:spcPct val="30000"/>
              </a:spcBef>
              <a:buNone/>
            </a:pPr>
            <a:endParaRPr lang="da-DK" altLang="da-DK" sz="2000" b="1" dirty="0">
              <a:solidFill>
                <a:srgbClr val="0070C0"/>
              </a:solidFill>
              <a:latin typeface="Calibri" panose="020F0502020204030204" pitchFamily="34" charset="0"/>
            </a:endParaRPr>
          </a:p>
          <a:p>
            <a:pPr marL="0" indent="0">
              <a:lnSpc>
                <a:spcPct val="110000"/>
              </a:lnSpc>
              <a:spcBef>
                <a:spcPct val="30000"/>
              </a:spcBef>
              <a:buNone/>
            </a:pPr>
            <a:r>
              <a:rPr lang="da-DK" altLang="da-DK" sz="2000" b="1" dirty="0">
                <a:solidFill>
                  <a:srgbClr val="0070C0"/>
                </a:solidFill>
                <a:latin typeface="Calibri" panose="020F0502020204030204" pitchFamily="34" charset="0"/>
              </a:rPr>
              <a:t>For hver initiativ angiv </a:t>
            </a:r>
            <a:r>
              <a:rPr lang="da-DK" altLang="da-DK" sz="2000" b="1" dirty="0">
                <a:solidFill>
                  <a:srgbClr val="006699"/>
                </a:solidFill>
                <a:latin typeface="Calibri" panose="020F0502020204030204" pitchFamily="34" charset="0"/>
              </a:rPr>
              <a:t> </a:t>
            </a:r>
          </a:p>
          <a:p>
            <a:pPr lvl="1" eaLnBrk="1" hangingPunct="1">
              <a:lnSpc>
                <a:spcPct val="110000"/>
              </a:lnSpc>
              <a:spcBef>
                <a:spcPct val="30000"/>
              </a:spcBef>
            </a:pPr>
            <a:r>
              <a:rPr lang="da-DK" altLang="da-DK" sz="1800" dirty="0">
                <a:latin typeface="Calibri" panose="020F0502020204030204" pitchFamily="34" charset="0"/>
              </a:rPr>
              <a:t>En beskrivende overskrift  </a:t>
            </a:r>
          </a:p>
          <a:p>
            <a:pPr lvl="1" eaLnBrk="1" hangingPunct="1">
              <a:lnSpc>
                <a:spcPct val="110000"/>
              </a:lnSpc>
              <a:spcBef>
                <a:spcPct val="30000"/>
              </a:spcBef>
            </a:pPr>
            <a:r>
              <a:rPr lang="da-DK" altLang="da-DK" sz="1800" dirty="0">
                <a:latin typeface="Calibri" panose="020F0502020204030204" pitchFamily="34" charset="0"/>
              </a:rPr>
              <a:t>Mål/delmål – hvad ønsker vi at opnå?  </a:t>
            </a:r>
          </a:p>
          <a:p>
            <a:pPr lvl="1" eaLnBrk="1" hangingPunct="1">
              <a:lnSpc>
                <a:spcPct val="110000"/>
              </a:lnSpc>
              <a:spcBef>
                <a:spcPct val="30000"/>
              </a:spcBef>
            </a:pPr>
            <a:r>
              <a:rPr lang="da-DK" altLang="da-DK" sz="1800" dirty="0">
                <a:latin typeface="Calibri" panose="020F0502020204030204" pitchFamily="34" charset="0"/>
              </a:rPr>
              <a:t>Forslag til konkrete tiltag, der kan sættes i værk?</a:t>
            </a:r>
          </a:p>
          <a:p>
            <a:pPr lvl="1" eaLnBrk="1" hangingPunct="1">
              <a:lnSpc>
                <a:spcPct val="110000"/>
              </a:lnSpc>
              <a:spcBef>
                <a:spcPct val="30000"/>
              </a:spcBef>
            </a:pPr>
            <a:r>
              <a:rPr lang="da-DK" altLang="da-DK" sz="1800" dirty="0">
                <a:latin typeface="Calibri" panose="020F0502020204030204" pitchFamily="34" charset="0"/>
              </a:rPr>
              <a:t>Tidsramme – start/opfølgning/slut</a:t>
            </a:r>
          </a:p>
          <a:p>
            <a:pPr lvl="1" eaLnBrk="1" hangingPunct="1">
              <a:lnSpc>
                <a:spcPct val="110000"/>
              </a:lnSpc>
              <a:spcBef>
                <a:spcPct val="30000"/>
              </a:spcBef>
            </a:pPr>
            <a:r>
              <a:rPr lang="da-DK" altLang="da-DK" sz="1800" dirty="0">
                <a:latin typeface="Calibri" panose="020F0502020204030204" pitchFamily="34" charset="0"/>
              </a:rPr>
              <a:t>Tovholdere og deltagere </a:t>
            </a:r>
            <a:r>
              <a:rPr lang="da-DK" altLang="da-DK" sz="1800" dirty="0" smtClean="0">
                <a:latin typeface="Calibri" panose="020F0502020204030204" pitchFamily="34" charset="0"/>
              </a:rPr>
              <a:t>i gruppen </a:t>
            </a:r>
            <a:r>
              <a:rPr lang="da-DK" altLang="da-DK" sz="1800" dirty="0">
                <a:latin typeface="Calibri" panose="020F0502020204030204" pitchFamily="34" charset="0"/>
              </a:rPr>
              <a:t>dvs. navn på minimum </a:t>
            </a:r>
          </a:p>
          <a:p>
            <a:pPr marL="457200" lvl="1" indent="0" eaLnBrk="1" hangingPunct="1">
              <a:lnSpc>
                <a:spcPct val="110000"/>
              </a:lnSpc>
              <a:spcBef>
                <a:spcPct val="30000"/>
              </a:spcBef>
              <a:buNone/>
            </a:pPr>
            <a:r>
              <a:rPr lang="da-DK" altLang="da-DK" sz="1800" dirty="0">
                <a:latin typeface="Calibri" panose="020F0502020204030204" pitchFamily="34" charset="0"/>
              </a:rPr>
              <a:t>    en uddannelseslæge og forslag til speciallæge eller </a:t>
            </a:r>
            <a:r>
              <a:rPr lang="da-DK" altLang="da-DK" sz="1800" dirty="0" smtClean="0">
                <a:latin typeface="Calibri" panose="020F0502020204030204" pitchFamily="34" charset="0"/>
              </a:rPr>
              <a:t>ledelse/UAO/UA-LO </a:t>
            </a:r>
            <a:r>
              <a:rPr lang="da-DK" altLang="da-DK" sz="1800" dirty="0">
                <a:latin typeface="Calibri" panose="020F0502020204030204" pitchFamily="34" charset="0"/>
              </a:rPr>
              <a:t>i gruppen </a:t>
            </a:r>
          </a:p>
        </p:txBody>
      </p:sp>
      <p:pic>
        <p:nvPicPr>
          <p:cNvPr id="29700" name="Pladsholder til indhold 2"/>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998770" y="5256140"/>
            <a:ext cx="2344411" cy="1396827"/>
          </a:xfrm>
        </p:spPr>
      </p:pic>
      <p:pic>
        <p:nvPicPr>
          <p:cNvPr id="3" name="Billede 2"/>
          <p:cNvPicPr>
            <a:picLocks noChangeAspect="1"/>
          </p:cNvPicPr>
          <p:nvPr/>
        </p:nvPicPr>
        <p:blipFill>
          <a:blip r:embed="rId3"/>
          <a:stretch>
            <a:fillRect/>
          </a:stretch>
        </p:blipFill>
        <p:spPr>
          <a:xfrm>
            <a:off x="7524356" y="1933228"/>
            <a:ext cx="4215526" cy="3176385"/>
          </a:xfrm>
          <a:prstGeom prst="rect">
            <a:avLst/>
          </a:prstGeom>
        </p:spPr>
      </p:pic>
      <p:pic>
        <p:nvPicPr>
          <p:cNvPr id="7" name="Billede 6"/>
          <p:cNvPicPr>
            <a:picLocks noChangeAspect="1"/>
          </p:cNvPicPr>
          <p:nvPr/>
        </p:nvPicPr>
        <p:blipFill rotWithShape="1">
          <a:blip r:embed="rId4"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35843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0828" y="303183"/>
            <a:ext cx="10759295" cy="914400"/>
          </a:xfrm>
        </p:spPr>
        <p:txBody>
          <a:bodyPr>
            <a:normAutofit/>
          </a:bodyPr>
          <a:lstStyle/>
          <a:p>
            <a:pPr eaLnBrk="1" hangingPunct="1"/>
            <a:r>
              <a:rPr lang="da-DK" altLang="da-DK" sz="3200" dirty="0">
                <a:latin typeface="Calibri" panose="020F0502020204030204" pitchFamily="34" charset="0"/>
              </a:rPr>
              <a:t>Del 3; Prioritering af nye initiativer og forslag til handleplan</a:t>
            </a:r>
            <a:r>
              <a:rPr lang="da-DK" altLang="da-DK" sz="2800" dirty="0">
                <a:latin typeface="Calibri" panose="020F0502020204030204" pitchFamily="34" charset="0"/>
              </a:rPr>
              <a:t/>
            </a:r>
            <a:br>
              <a:rPr lang="da-DK" altLang="da-DK" sz="2800" dirty="0">
                <a:latin typeface="Calibri" panose="020F0502020204030204" pitchFamily="34" charset="0"/>
              </a:rPr>
            </a:br>
            <a:endParaRPr lang="da-DK" altLang="da-DK" sz="2800" dirty="0">
              <a:latin typeface="Calibri" panose="020F0502020204030204" pitchFamily="34" charset="0"/>
            </a:endParaRPr>
          </a:p>
        </p:txBody>
      </p:sp>
      <p:sp>
        <p:nvSpPr>
          <p:cNvPr id="13315" name="Rectangle 3"/>
          <p:cNvSpPr>
            <a:spLocks noGrp="1" noChangeArrowheads="1"/>
          </p:cNvSpPr>
          <p:nvPr>
            <p:ph idx="1"/>
          </p:nvPr>
        </p:nvSpPr>
        <p:spPr>
          <a:xfrm>
            <a:off x="469516" y="1038511"/>
            <a:ext cx="7355852" cy="5216916"/>
          </a:xfrm>
        </p:spPr>
        <p:txBody>
          <a:bodyPr>
            <a:noAutofit/>
          </a:bodyPr>
          <a:lstStyle/>
          <a:p>
            <a:pPr marL="0" indent="0">
              <a:buClr>
                <a:schemeClr val="tx1"/>
              </a:buClr>
              <a:buNone/>
              <a:defRPr/>
            </a:pPr>
            <a:r>
              <a:rPr lang="da-DK" altLang="da-DK" sz="2400" b="1" dirty="0">
                <a:solidFill>
                  <a:srgbClr val="0070C0"/>
                </a:solidFill>
                <a:latin typeface="Calibri" panose="020F0502020204030204" pitchFamily="34" charset="0"/>
              </a:rPr>
              <a:t>Proces</a:t>
            </a:r>
            <a:r>
              <a:rPr lang="da-DK" altLang="da-DK" sz="2400" b="1" dirty="0">
                <a:solidFill>
                  <a:srgbClr val="006699"/>
                </a:solidFill>
                <a:latin typeface="Calibri" panose="020F0502020204030204" pitchFamily="34" charset="0"/>
              </a:rPr>
              <a:t> </a:t>
            </a:r>
            <a:endParaRPr lang="da-DK" altLang="da-DK" sz="2400" dirty="0">
              <a:solidFill>
                <a:srgbClr val="006699"/>
              </a:solidFill>
              <a:latin typeface="Calibri" panose="020F0502020204030204" pitchFamily="34" charset="0"/>
            </a:endParaRPr>
          </a:p>
          <a:p>
            <a:pPr eaLnBrk="1" hangingPunct="1">
              <a:buClr>
                <a:schemeClr val="tx1"/>
              </a:buClr>
              <a:defRPr/>
            </a:pPr>
            <a:r>
              <a:rPr lang="da-DK" altLang="da-DK" sz="2000" dirty="0">
                <a:latin typeface="Calibri" panose="020F0502020204030204" pitchFamily="34" charset="0"/>
              </a:rPr>
              <a:t>Ideerne til initiativer samles i temaer – </a:t>
            </a:r>
            <a:r>
              <a:rPr lang="da-DK" altLang="da-DK" sz="1800" i="1" dirty="0">
                <a:latin typeface="Calibri" panose="020F0502020204030204" pitchFamily="34" charset="0"/>
              </a:rPr>
              <a:t>(brug stor post-it)</a:t>
            </a:r>
          </a:p>
          <a:p>
            <a:pPr marL="0" indent="0">
              <a:buClr>
                <a:schemeClr val="tx1"/>
              </a:buClr>
              <a:buNone/>
              <a:defRPr/>
            </a:pPr>
            <a:endParaRPr lang="da-DK" altLang="da-DK" sz="800" dirty="0">
              <a:latin typeface="Calibri" panose="020F0502020204030204" pitchFamily="34" charset="0"/>
            </a:endParaRPr>
          </a:p>
          <a:p>
            <a:pPr eaLnBrk="1" hangingPunct="1">
              <a:buClr>
                <a:schemeClr val="tx1"/>
              </a:buClr>
              <a:defRPr/>
            </a:pPr>
            <a:r>
              <a:rPr lang="da-DK" altLang="da-DK" sz="2000" dirty="0">
                <a:latin typeface="Calibri" panose="020F0502020204030204" pitchFamily="34" charset="0"/>
              </a:rPr>
              <a:t>Max 6 initiativer udvælges </a:t>
            </a:r>
            <a:r>
              <a:rPr lang="da-DK" altLang="da-DK" sz="1800" dirty="0">
                <a:latin typeface="Calibri" panose="020F0502020204030204" pitchFamily="34" charset="0"/>
              </a:rPr>
              <a:t> </a:t>
            </a:r>
          </a:p>
          <a:p>
            <a:pPr lvl="1">
              <a:buClr>
                <a:schemeClr val="tx1"/>
              </a:buClr>
              <a:defRPr/>
            </a:pPr>
            <a:r>
              <a:rPr lang="da-DK" altLang="da-DK" sz="1800" dirty="0" err="1">
                <a:latin typeface="Calibri" panose="020F0502020204030204" pitchFamily="34" charset="0"/>
              </a:rPr>
              <a:t>obs</a:t>
            </a:r>
            <a:r>
              <a:rPr lang="da-DK" altLang="da-DK" sz="1800" dirty="0">
                <a:latin typeface="Calibri" panose="020F0502020204030204" pitchFamily="34" charset="0"/>
              </a:rPr>
              <a:t> der skal være 2 tiltag indenfor </a:t>
            </a:r>
            <a:r>
              <a:rPr lang="da-DK" altLang="da-DK" sz="1800" b="1" dirty="0">
                <a:latin typeface="Calibri" panose="020F0502020204030204" pitchFamily="34" charset="0"/>
              </a:rPr>
              <a:t>”</a:t>
            </a:r>
            <a:r>
              <a:rPr lang="da-DK" altLang="da-DK" sz="1800" b="1" dirty="0" smtClean="0">
                <a:latin typeface="Calibri" panose="020F0502020204030204" pitchFamily="34" charset="0"/>
              </a:rPr>
              <a:t>Tilhørsforhold og det gode kollegaskab” </a:t>
            </a:r>
            <a:endParaRPr lang="da-DK" altLang="da-DK" sz="1800" b="1" dirty="0">
              <a:latin typeface="Calibri" panose="020F0502020204030204" pitchFamily="34" charset="0"/>
            </a:endParaRPr>
          </a:p>
          <a:p>
            <a:pPr marL="0" indent="0">
              <a:buClr>
                <a:schemeClr val="tx1"/>
              </a:buClr>
              <a:buNone/>
              <a:defRPr/>
            </a:pPr>
            <a:endParaRPr lang="da-DK" altLang="da-DK" sz="900" dirty="0">
              <a:latin typeface="Calibri" panose="020F0502020204030204" pitchFamily="34" charset="0"/>
            </a:endParaRPr>
          </a:p>
          <a:p>
            <a:pPr eaLnBrk="1" hangingPunct="1">
              <a:buClr>
                <a:schemeClr val="tx1"/>
              </a:buClr>
              <a:defRPr/>
            </a:pPr>
            <a:r>
              <a:rPr lang="da-DK" altLang="da-DK" sz="2000" dirty="0">
                <a:latin typeface="Calibri" panose="020F0502020204030204" pitchFamily="34" charset="0"/>
              </a:rPr>
              <a:t>For hvert udvalgt initiativ stilles skarpt på</a:t>
            </a:r>
          </a:p>
          <a:p>
            <a:pPr lvl="1" eaLnBrk="1" hangingPunct="1">
              <a:buClr>
                <a:schemeClr val="tx1"/>
              </a:buClr>
              <a:defRPr/>
            </a:pPr>
            <a:r>
              <a:rPr lang="da-DK" altLang="da-DK" sz="1800" dirty="0">
                <a:latin typeface="Calibri" panose="020F0502020204030204" pitchFamily="34" charset="0"/>
              </a:rPr>
              <a:t>hvad I ønsker at opnå med initiativet  dvs. mål og delmål?</a:t>
            </a:r>
          </a:p>
          <a:p>
            <a:pPr lvl="1" eaLnBrk="1" hangingPunct="1">
              <a:buClr>
                <a:schemeClr val="tx1"/>
              </a:buClr>
              <a:defRPr/>
            </a:pPr>
            <a:r>
              <a:rPr lang="da-DK" altLang="da-DK" sz="1800" dirty="0">
                <a:latin typeface="Calibri" panose="020F0502020204030204" pitchFamily="34" charset="0"/>
              </a:rPr>
              <a:t>hvilke konkrete tiltag udløse et initiativ?</a:t>
            </a:r>
          </a:p>
          <a:p>
            <a:pPr marL="0" indent="0">
              <a:buClr>
                <a:schemeClr val="tx1"/>
              </a:buClr>
              <a:buNone/>
              <a:defRPr/>
            </a:pPr>
            <a:endParaRPr lang="da-DK" altLang="da-DK" sz="800" dirty="0">
              <a:latin typeface="Calibri" panose="020F0502020204030204" pitchFamily="34" charset="0"/>
            </a:endParaRPr>
          </a:p>
          <a:p>
            <a:pPr>
              <a:defRPr/>
            </a:pPr>
            <a:r>
              <a:rPr lang="da-DK" altLang="da-DK" sz="2000" dirty="0">
                <a:latin typeface="Calibri" panose="020F0502020204030204" pitchFamily="34" charset="0"/>
              </a:rPr>
              <a:t>For hvert initiativ diskuter og vurder – husk tovholderne</a:t>
            </a:r>
          </a:p>
          <a:p>
            <a:pPr lvl="1">
              <a:defRPr/>
            </a:pPr>
            <a:r>
              <a:rPr lang="da-DK" altLang="da-DK" sz="1800" dirty="0">
                <a:latin typeface="Calibri" panose="020F0502020204030204" pitchFamily="34" charset="0"/>
              </a:rPr>
              <a:t>Hvad kan vi </a:t>
            </a:r>
            <a:r>
              <a:rPr lang="da-DK" altLang="da-DK" sz="1800" b="1" u="sng" dirty="0">
                <a:latin typeface="Calibri" panose="020F0502020204030204" pitchFamily="34" charset="0"/>
              </a:rPr>
              <a:t>selv</a:t>
            </a:r>
            <a:r>
              <a:rPr lang="da-DK" altLang="da-DK" sz="1800" b="1" dirty="0">
                <a:latin typeface="Calibri" panose="020F0502020204030204" pitchFamily="34" charset="0"/>
              </a:rPr>
              <a:t> </a:t>
            </a:r>
            <a:r>
              <a:rPr lang="da-DK" altLang="da-DK" sz="1800" dirty="0">
                <a:latin typeface="Calibri" panose="020F0502020204030204" pitchFamily="34" charset="0"/>
              </a:rPr>
              <a:t>gøre?</a:t>
            </a:r>
          </a:p>
          <a:p>
            <a:pPr lvl="1">
              <a:defRPr/>
            </a:pPr>
            <a:r>
              <a:rPr lang="da-DK" altLang="da-DK" sz="1800" dirty="0">
                <a:latin typeface="Calibri" panose="020F0502020204030204" pitchFamily="34" charset="0"/>
              </a:rPr>
              <a:t>Hvad håber vi </a:t>
            </a:r>
            <a:r>
              <a:rPr lang="da-DK" altLang="da-DK" sz="1800" b="1" u="sng" dirty="0">
                <a:latin typeface="Calibri" panose="020F0502020204030204" pitchFamily="34" charset="0"/>
              </a:rPr>
              <a:t>andre </a:t>
            </a:r>
            <a:r>
              <a:rPr lang="da-DK" altLang="da-DK" sz="1800" dirty="0">
                <a:latin typeface="Calibri" panose="020F0502020204030204" pitchFamily="34" charset="0"/>
              </a:rPr>
              <a:t>tager fat på/hjælper med? Hvem skal involveres?</a:t>
            </a:r>
          </a:p>
          <a:p>
            <a:pPr marL="457200" lvl="1" indent="0">
              <a:buNone/>
              <a:defRPr/>
            </a:pPr>
            <a:endParaRPr lang="da-DK" altLang="da-DK" sz="700" dirty="0">
              <a:latin typeface="Calibri" panose="020F0502020204030204" pitchFamily="34" charset="0"/>
            </a:endParaRPr>
          </a:p>
          <a:p>
            <a:pPr eaLnBrk="1" hangingPunct="1">
              <a:buClr>
                <a:schemeClr val="tx1"/>
              </a:buClr>
              <a:defRPr/>
            </a:pPr>
            <a:r>
              <a:rPr lang="da-DK" altLang="da-DK" sz="2000" dirty="0">
                <a:latin typeface="Calibri" panose="020F0502020204030204" pitchFamily="34" charset="0"/>
              </a:rPr>
              <a:t>Udfyldelse af ”Uddannelseslægernes forslag til handlingsplan”</a:t>
            </a:r>
          </a:p>
          <a:p>
            <a:pPr lvl="1" eaLnBrk="1" hangingPunct="1">
              <a:buClr>
                <a:schemeClr val="tx1"/>
              </a:buClr>
              <a:defRPr/>
            </a:pPr>
            <a:r>
              <a:rPr lang="da-DK" altLang="da-DK" sz="1800" dirty="0">
                <a:latin typeface="Calibri" panose="020F0502020204030204" pitchFamily="34" charset="0"/>
              </a:rPr>
              <a:t>udfyldes af mødeleder/referent under og efter mødet</a:t>
            </a:r>
            <a:endParaRPr lang="da-DK" altLang="da-DK" dirty="0">
              <a:latin typeface="Calibri" panose="020F0502020204030204" pitchFamily="34" charset="0"/>
            </a:endParaRPr>
          </a:p>
          <a:p>
            <a:pPr marL="0" indent="0">
              <a:buClr>
                <a:schemeClr val="tx1"/>
              </a:buClr>
              <a:buNone/>
              <a:defRPr/>
            </a:pPr>
            <a:endParaRPr lang="da-DK" altLang="da-DK" sz="1400" dirty="0">
              <a:latin typeface="Calibri" panose="020F0502020204030204" pitchFamily="34" charset="0"/>
            </a:endParaRPr>
          </a:p>
          <a:p>
            <a:pPr marL="0" indent="0">
              <a:buClr>
                <a:schemeClr val="tx1"/>
              </a:buClr>
              <a:buNone/>
              <a:defRPr/>
            </a:pPr>
            <a:r>
              <a:rPr lang="da-DK" altLang="da-DK" sz="1600" dirty="0">
                <a:latin typeface="Calibri" panose="020F0502020204030204" pitchFamily="34" charset="0"/>
              </a:rPr>
              <a:t>	</a:t>
            </a:r>
          </a:p>
          <a:p>
            <a:pPr marL="0" indent="0">
              <a:spcAft>
                <a:spcPct val="35000"/>
              </a:spcAft>
              <a:buClr>
                <a:schemeClr val="tx1"/>
              </a:buClr>
              <a:buNone/>
              <a:defRPr/>
            </a:pPr>
            <a:endParaRPr lang="da-DK" altLang="da-DK" sz="1600" dirty="0">
              <a:latin typeface="Calibri" panose="020F0502020204030204" pitchFamily="34" charset="0"/>
            </a:endParaRPr>
          </a:p>
        </p:txBody>
      </p:sp>
      <p:pic>
        <p:nvPicPr>
          <p:cNvPr id="7" name="Billede 6"/>
          <p:cNvPicPr>
            <a:picLocks noChangeAspect="1"/>
          </p:cNvPicPr>
          <p:nvPr/>
        </p:nvPicPr>
        <p:blipFill>
          <a:blip r:embed="rId2"/>
          <a:stretch>
            <a:fillRect/>
          </a:stretch>
        </p:blipFill>
        <p:spPr>
          <a:xfrm>
            <a:off x="7825368" y="1981866"/>
            <a:ext cx="4215526" cy="3176385"/>
          </a:xfrm>
          <a:prstGeom prst="rect">
            <a:avLst/>
          </a:prstGeom>
        </p:spPr>
      </p:pic>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883988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33426" y="274638"/>
            <a:ext cx="9110749" cy="1143000"/>
          </a:xfrm>
        </p:spPr>
        <p:txBody>
          <a:bodyPr/>
          <a:lstStyle/>
          <a:p>
            <a:pPr eaLnBrk="1" hangingPunct="1"/>
            <a:r>
              <a:rPr lang="da-DK" altLang="da-DK" sz="3600" dirty="0">
                <a:latin typeface="Calibri" panose="020F0502020204030204" pitchFamily="34" charset="0"/>
              </a:rPr>
              <a:t>Efter 3-timers mødet</a:t>
            </a:r>
          </a:p>
        </p:txBody>
      </p:sp>
      <p:sp>
        <p:nvSpPr>
          <p:cNvPr id="31747" name="Rectangle 3"/>
          <p:cNvSpPr>
            <a:spLocks noGrp="1" noChangeArrowheads="1"/>
          </p:cNvSpPr>
          <p:nvPr>
            <p:ph type="body" idx="1"/>
          </p:nvPr>
        </p:nvSpPr>
        <p:spPr>
          <a:xfrm>
            <a:off x="1433426" y="1547812"/>
            <a:ext cx="8229600" cy="4525962"/>
          </a:xfrm>
        </p:spPr>
        <p:txBody>
          <a:bodyPr/>
          <a:lstStyle/>
          <a:p>
            <a:pPr eaLnBrk="1" hangingPunct="1">
              <a:buFontTx/>
              <a:buNone/>
            </a:pPr>
            <a:r>
              <a:rPr lang="da-DK" altLang="da-DK" b="1" dirty="0">
                <a:solidFill>
                  <a:srgbClr val="0070C0"/>
                </a:solidFill>
                <a:latin typeface="Calibri" panose="020F0502020204030204" pitchFamily="34" charset="0"/>
              </a:rPr>
              <a:t>Opsamlende lægemøde afholdes den X/X</a:t>
            </a:r>
          </a:p>
          <a:p>
            <a:pPr eaLnBrk="1" hangingPunct="1"/>
            <a:r>
              <a:rPr lang="da-DK" altLang="da-DK" sz="2000" dirty="0">
                <a:latin typeface="Calibri" panose="020F0502020204030204" pitchFamily="34" charset="0"/>
              </a:rPr>
              <a:t>status på handleplanen fra </a:t>
            </a:r>
            <a:r>
              <a:rPr lang="da-DK" altLang="da-DK" sz="2000" dirty="0" smtClean="0">
                <a:latin typeface="Calibri" panose="020F0502020204030204" pitchFamily="34" charset="0"/>
              </a:rPr>
              <a:t>2022</a:t>
            </a:r>
            <a:endParaRPr lang="da-DK" altLang="da-DK" sz="2000" dirty="0">
              <a:latin typeface="Calibri" panose="020F0502020204030204" pitchFamily="34" charset="0"/>
            </a:endParaRPr>
          </a:p>
          <a:p>
            <a:pPr eaLnBrk="1" hangingPunct="1"/>
            <a:r>
              <a:rPr lang="da-DK" altLang="da-DK" sz="2000" dirty="0">
                <a:latin typeface="Calibri" panose="020F0502020204030204" pitchFamily="34" charset="0"/>
              </a:rPr>
              <a:t>diskussion af</a:t>
            </a:r>
          </a:p>
          <a:p>
            <a:pPr lvl="1" eaLnBrk="1" hangingPunct="1"/>
            <a:r>
              <a:rPr lang="da-DK" altLang="da-DK" sz="1800" dirty="0">
                <a:latin typeface="Calibri" panose="020F0502020204030204" pitchFamily="34" charset="0"/>
              </a:rPr>
              <a:t>forslag fra ” Uddannelseslægernes forslag til handleplan”</a:t>
            </a:r>
            <a:endParaRPr lang="da-DK" altLang="ja-JP" sz="1800" dirty="0">
              <a:latin typeface="Calibri" panose="020F0502020204030204" pitchFamily="34" charset="0"/>
              <a:ea typeface="ＭＳ Ｐゴシック" panose="020B0600070205080204" pitchFamily="34" charset="-128"/>
            </a:endParaRPr>
          </a:p>
          <a:p>
            <a:pPr lvl="1" eaLnBrk="1" hangingPunct="1"/>
            <a:r>
              <a:rPr lang="da-DK" altLang="da-DK" sz="1800" dirty="0">
                <a:latin typeface="Calibri" panose="020F0502020204030204" pitchFamily="34" charset="0"/>
              </a:rPr>
              <a:t>prioritering af 5-6 punkter inkl. forslag til konkret handleplan </a:t>
            </a:r>
          </a:p>
          <a:p>
            <a:pPr lvl="1" eaLnBrk="1" hangingPunct="1">
              <a:buFontTx/>
              <a:buNone/>
            </a:pPr>
            <a:endParaRPr lang="da-DK" altLang="da-DK" sz="1800" dirty="0">
              <a:latin typeface="Calibri" panose="020F0502020204030204" pitchFamily="34" charset="0"/>
            </a:endParaRPr>
          </a:p>
          <a:p>
            <a:pPr eaLnBrk="1" hangingPunct="1">
              <a:buFontTx/>
              <a:buNone/>
            </a:pPr>
            <a:r>
              <a:rPr lang="da-DK" altLang="da-DK" b="1" dirty="0">
                <a:solidFill>
                  <a:srgbClr val="0070C0"/>
                </a:solidFill>
                <a:latin typeface="Calibri" panose="020F0502020204030204" pitchFamily="34" charset="0"/>
              </a:rPr>
              <a:t>Afsluttende møde afholdes den X/X</a:t>
            </a:r>
          </a:p>
          <a:p>
            <a:pPr eaLnBrk="1" hangingPunct="1"/>
            <a:r>
              <a:rPr lang="da-DK" altLang="da-DK" sz="2000" dirty="0">
                <a:latin typeface="Calibri" panose="020F0502020204030204" pitchFamily="34" charset="0"/>
              </a:rPr>
              <a:t>møde med </a:t>
            </a:r>
            <a:r>
              <a:rPr lang="da-DK" altLang="da-DK" sz="2000" dirty="0" smtClean="0">
                <a:latin typeface="Calibri" panose="020F0502020204030204" pitchFamily="34" charset="0"/>
              </a:rPr>
              <a:t>UAO/UA-LO, cheflæge</a:t>
            </a:r>
            <a:r>
              <a:rPr lang="da-DK" altLang="da-DK" sz="2000" dirty="0">
                <a:latin typeface="Calibri" panose="020F0502020204030204" pitchFamily="34" charset="0"/>
              </a:rPr>
              <a:t>, UKYL, mødeleder</a:t>
            </a:r>
          </a:p>
          <a:p>
            <a:pPr eaLnBrk="1" hangingPunct="1"/>
            <a:r>
              <a:rPr lang="da-DK" altLang="da-DK" sz="2000" dirty="0">
                <a:latin typeface="Calibri" panose="020F0502020204030204" pitchFamily="34" charset="0"/>
              </a:rPr>
              <a:t>endelig handleplan aftales og udmeldes </a:t>
            </a:r>
          </a:p>
          <a:p>
            <a:pPr eaLnBrk="1" hangingPunct="1"/>
            <a:r>
              <a:rPr lang="da-DK" altLang="da-DK" sz="2000" dirty="0">
                <a:latin typeface="Calibri" panose="020F0502020204030204" pitchFamily="34" charset="0"/>
              </a:rPr>
              <a:t>plan for opfølgning aftales</a:t>
            </a: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974218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86949" y="350796"/>
            <a:ext cx="8229600" cy="1143000"/>
          </a:xfrm>
        </p:spPr>
        <p:txBody>
          <a:bodyPr/>
          <a:lstStyle/>
          <a:p>
            <a:pPr eaLnBrk="1" hangingPunct="1"/>
            <a:r>
              <a:rPr lang="da-DK" altLang="da-DK" sz="3600" dirty="0">
                <a:latin typeface="Calibri" panose="020F0502020204030204" pitchFamily="34" charset="0"/>
              </a:rPr>
              <a:t>Fra idé til praksis</a:t>
            </a:r>
          </a:p>
        </p:txBody>
      </p:sp>
      <p:sp>
        <p:nvSpPr>
          <p:cNvPr id="105474" name="Rectangle 3"/>
          <p:cNvSpPr>
            <a:spLocks noGrp="1" noChangeArrowheads="1"/>
          </p:cNvSpPr>
          <p:nvPr>
            <p:ph type="body" idx="1"/>
          </p:nvPr>
        </p:nvSpPr>
        <p:spPr>
          <a:xfrm>
            <a:off x="986949" y="1735052"/>
            <a:ext cx="10649901" cy="4010025"/>
          </a:xfrm>
        </p:spPr>
        <p:txBody>
          <a:bodyPr>
            <a:noAutofit/>
          </a:bodyPr>
          <a:lstStyle/>
          <a:p>
            <a:pPr marL="0" indent="0">
              <a:lnSpc>
                <a:spcPct val="120000"/>
              </a:lnSpc>
              <a:buNone/>
              <a:defRPr/>
            </a:pPr>
            <a:r>
              <a:rPr lang="da-DK" altLang="da-DK" sz="2400" b="1" dirty="0">
                <a:solidFill>
                  <a:srgbClr val="0070C0"/>
                </a:solidFill>
                <a:latin typeface="Calibri" panose="020F0502020204030204" pitchFamily="34" charset="0"/>
              </a:rPr>
              <a:t>Afdelingens handleplan sættes i værk</a:t>
            </a:r>
          </a:p>
          <a:p>
            <a:pPr eaLnBrk="1" hangingPunct="1">
              <a:lnSpc>
                <a:spcPct val="120000"/>
              </a:lnSpc>
              <a:defRPr/>
            </a:pPr>
            <a:r>
              <a:rPr lang="da-DK" altLang="da-DK" sz="2400" dirty="0">
                <a:latin typeface="Calibri" panose="020F0502020204030204" pitchFamily="34" charset="0"/>
              </a:rPr>
              <a:t>De ansvarlige tovholder – ideejere - sikrer, at alle i gruppen deltager i arbejdet og gør som aftalt!</a:t>
            </a:r>
          </a:p>
          <a:p>
            <a:pPr marL="0" indent="0">
              <a:lnSpc>
                <a:spcPct val="120000"/>
              </a:lnSpc>
              <a:buNone/>
              <a:defRPr/>
            </a:pPr>
            <a:r>
              <a:rPr lang="da-DK" altLang="da-DK" sz="2400" b="1" dirty="0">
                <a:solidFill>
                  <a:srgbClr val="0070C0"/>
                </a:solidFill>
                <a:latin typeface="Calibri" panose="020F0502020204030204" pitchFamily="34" charset="0"/>
              </a:rPr>
              <a:t>Uddannelseskoordinerende overlæger anvender materialet til</a:t>
            </a:r>
          </a:p>
          <a:p>
            <a:pPr eaLnBrk="1" hangingPunct="1">
              <a:lnSpc>
                <a:spcPct val="120000"/>
              </a:lnSpc>
              <a:defRPr/>
            </a:pPr>
            <a:r>
              <a:rPr lang="da-DK" altLang="da-DK" sz="2400" dirty="0">
                <a:latin typeface="Calibri" panose="020F0502020204030204" pitchFamily="34" charset="0"/>
              </a:rPr>
              <a:t>Det årlige uddannelsesstatusmøde i afdelingen</a:t>
            </a:r>
          </a:p>
          <a:p>
            <a:pPr lvl="1" eaLnBrk="1" hangingPunct="1">
              <a:lnSpc>
                <a:spcPct val="120000"/>
              </a:lnSpc>
              <a:defRPr/>
            </a:pPr>
            <a:r>
              <a:rPr lang="da-DK" altLang="da-DK" sz="1800" dirty="0">
                <a:latin typeface="Calibri" panose="020F0502020204030204" pitchFamily="34" charset="0"/>
              </a:rPr>
              <a:t>Hvordan er det gået?</a:t>
            </a:r>
          </a:p>
          <a:p>
            <a:pPr eaLnBrk="1" hangingPunct="1">
              <a:lnSpc>
                <a:spcPct val="120000"/>
              </a:lnSpc>
              <a:defRPr/>
            </a:pPr>
            <a:r>
              <a:rPr lang="da-DK" altLang="da-DK" sz="2400" dirty="0">
                <a:latin typeface="Calibri" panose="020F0502020204030204" pitchFamily="34" charset="0"/>
              </a:rPr>
              <a:t>Præsenterer de overordnede temaer fra handleplaner for hospitalsledelsen</a:t>
            </a:r>
          </a:p>
          <a:p>
            <a:pPr lvl="1" eaLnBrk="1" hangingPunct="1">
              <a:lnSpc>
                <a:spcPct val="120000"/>
              </a:lnSpc>
              <a:defRPr/>
            </a:pPr>
            <a:r>
              <a:rPr lang="da-DK" altLang="da-DK" sz="1800" dirty="0">
                <a:latin typeface="Calibri" panose="020F0502020204030204" pitchFamily="34" charset="0"/>
              </a:rPr>
              <a:t>Er der noget hospitalet kan gøre for at hjælpe med at yngre lægers initiativer lykkes i praksis?</a:t>
            </a:r>
          </a:p>
        </p:txBody>
      </p:sp>
      <p:pic>
        <p:nvPicPr>
          <p:cNvPr id="6" name="Billede 5"/>
          <p:cNvPicPr>
            <a:picLocks noChangeAspect="1"/>
          </p:cNvPicPr>
          <p:nvPr/>
        </p:nvPicPr>
        <p:blipFill rotWithShape="1">
          <a:blip r:embed="rId2"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2158733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726826" y="1700904"/>
            <a:ext cx="8229600" cy="1000732"/>
          </a:xfrm>
        </p:spPr>
        <p:txBody>
          <a:bodyPr/>
          <a:lstStyle/>
          <a:p>
            <a:pPr algn="ctr" eaLnBrk="1" hangingPunct="1">
              <a:buFontTx/>
              <a:buNone/>
            </a:pPr>
            <a:r>
              <a:rPr lang="da-DK" altLang="da-DK" sz="4000" b="1" dirty="0">
                <a:solidFill>
                  <a:srgbClr val="003366"/>
                </a:solidFill>
                <a:latin typeface="Calibri" panose="020F0502020204030204" pitchFamily="34" charset="0"/>
                <a:cs typeface="Calibri" panose="020F0502020204030204" pitchFamily="34" charset="0"/>
              </a:rPr>
              <a:t>Tak for i dag</a:t>
            </a:r>
          </a:p>
        </p:txBody>
      </p:sp>
      <p:pic>
        <p:nvPicPr>
          <p:cNvPr id="34819"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0385" y="2800785"/>
            <a:ext cx="379253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p:cNvPicPr>
            <a:picLocks noChangeAspect="1"/>
          </p:cNvPicPr>
          <p:nvPr/>
        </p:nvPicPr>
        <p:blipFill>
          <a:blip r:embed="rId3"/>
          <a:stretch>
            <a:fillRect/>
          </a:stretch>
        </p:blipFill>
        <p:spPr>
          <a:xfrm>
            <a:off x="1487157" y="3270316"/>
            <a:ext cx="4648387" cy="2407003"/>
          </a:xfrm>
          <a:prstGeom prst="rect">
            <a:avLst/>
          </a:prstGeom>
        </p:spPr>
      </p:pic>
    </p:spTree>
    <p:extLst>
      <p:ext uri="{BB962C8B-B14F-4D97-AF65-F5344CB8AC3E}">
        <p14:creationId xmlns:p14="http://schemas.microsoft.com/office/powerpoint/2010/main" val="2974143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a-DK" sz="4000" dirty="0"/>
              <a:t>Ekstra materiale til mødelede og afdelinger </a:t>
            </a:r>
          </a:p>
        </p:txBody>
      </p:sp>
      <p:sp>
        <p:nvSpPr>
          <p:cNvPr id="5" name="Pladsholder til tekst 4"/>
          <p:cNvSpPr>
            <a:spLocks noGrp="1"/>
          </p:cNvSpPr>
          <p:nvPr>
            <p:ph type="body" idx="1"/>
          </p:nvPr>
        </p:nvSpPr>
        <p:spPr/>
        <p:txBody>
          <a:bodyPr/>
          <a:lstStyle/>
          <a:p>
            <a:pPr algn="ctr"/>
            <a:r>
              <a:rPr lang="da-DK" b="1" dirty="0"/>
              <a:t>Årets tema 3-timers møder 2022; </a:t>
            </a:r>
            <a:endParaRPr lang="da-DK" b="1" dirty="0" smtClean="0"/>
          </a:p>
          <a:p>
            <a:pPr algn="ctr"/>
            <a:r>
              <a:rPr lang="da-DK" b="1" dirty="0" smtClean="0"/>
              <a:t>Tilhørsforholdet </a:t>
            </a:r>
            <a:r>
              <a:rPr lang="da-DK" b="1" dirty="0"/>
              <a:t>og det gode kollegaskab</a:t>
            </a:r>
            <a:r>
              <a:rPr lang="da-DK" dirty="0"/>
              <a:t> </a:t>
            </a:r>
            <a:r>
              <a:rPr lang="da-DK" b="1" dirty="0" smtClean="0"/>
              <a:t> </a:t>
            </a:r>
            <a:endParaRPr lang="da-DK" dirty="0"/>
          </a:p>
          <a:p>
            <a:endParaRPr lang="da-DK" dirty="0"/>
          </a:p>
        </p:txBody>
      </p:sp>
      <p:pic>
        <p:nvPicPr>
          <p:cNvPr id="2" name="Billede 1"/>
          <p:cNvPicPr>
            <a:picLocks noChangeAspect="1"/>
          </p:cNvPicPr>
          <p:nvPr/>
        </p:nvPicPr>
        <p:blipFill>
          <a:blip r:embed="rId2"/>
          <a:stretch>
            <a:fillRect/>
          </a:stretch>
        </p:blipFill>
        <p:spPr>
          <a:xfrm>
            <a:off x="4239291" y="1246294"/>
            <a:ext cx="3499407" cy="1816765"/>
          </a:xfrm>
          <a:prstGeom prst="rect">
            <a:avLst/>
          </a:prstGeom>
        </p:spPr>
      </p:pic>
    </p:spTree>
    <p:extLst>
      <p:ext uri="{BB962C8B-B14F-4D97-AF65-F5344CB8AC3E}">
        <p14:creationId xmlns:p14="http://schemas.microsoft.com/office/powerpoint/2010/main" val="31296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6851" y="107973"/>
            <a:ext cx="8964613" cy="663575"/>
          </a:xfrm>
        </p:spPr>
        <p:txBody>
          <a:bodyPr/>
          <a:lstStyle/>
          <a:p>
            <a:pPr eaLnBrk="1" hangingPunct="1"/>
            <a:r>
              <a:rPr lang="da-DK" altLang="da-DK" sz="3600" dirty="0">
                <a:latin typeface="Calibri" panose="020F0502020204030204" pitchFamily="34" charset="0"/>
              </a:rPr>
              <a:t>Program for 3-timers møde</a:t>
            </a:r>
          </a:p>
        </p:txBody>
      </p:sp>
      <p:sp>
        <p:nvSpPr>
          <p:cNvPr id="17411" name="Rectangle 3"/>
          <p:cNvSpPr>
            <a:spLocks noGrp="1" noChangeArrowheads="1"/>
          </p:cNvSpPr>
          <p:nvPr>
            <p:ph type="body" idx="1"/>
          </p:nvPr>
        </p:nvSpPr>
        <p:spPr>
          <a:xfrm>
            <a:off x="1466851" y="869204"/>
            <a:ext cx="8964613" cy="5658598"/>
          </a:xfrm>
        </p:spPr>
        <p:txBody>
          <a:bodyPr>
            <a:noAutofit/>
          </a:bodyPr>
          <a:lstStyle/>
          <a:p>
            <a:pPr marL="0" indent="0">
              <a:buClr>
                <a:schemeClr val="tx1"/>
              </a:buClr>
              <a:buNone/>
            </a:pPr>
            <a:r>
              <a:rPr lang="da-DK" altLang="da-DK" sz="2000" b="1" dirty="0" smtClean="0">
                <a:solidFill>
                  <a:srgbClr val="0070C0"/>
                </a:solidFill>
                <a:latin typeface="Calibri" panose="020F0502020204030204" pitchFamily="34" charset="0"/>
              </a:rPr>
              <a:t>Velkomst og plan for næste de 3 timer</a:t>
            </a:r>
            <a:r>
              <a:rPr lang="da-DK" altLang="da-DK" sz="2000" dirty="0" smtClean="0">
                <a:latin typeface="Calibri" panose="020F0502020204030204" pitchFamily="34" charset="0"/>
              </a:rPr>
              <a:t> </a:t>
            </a:r>
            <a:r>
              <a:rPr lang="da-DK" altLang="da-DK" sz="1600" dirty="0">
                <a:latin typeface="Calibri" panose="020F0502020204030204" pitchFamily="34" charset="0"/>
              </a:rPr>
              <a:t>(15 min</a:t>
            </a:r>
            <a:r>
              <a:rPr lang="da-DK" altLang="da-DK" sz="1600" dirty="0" smtClean="0">
                <a:latin typeface="Calibri" panose="020F0502020204030204" pitchFamily="34" charset="0"/>
              </a:rPr>
              <a:t>)</a:t>
            </a:r>
          </a:p>
          <a:p>
            <a:pPr marL="0" indent="0">
              <a:buClr>
                <a:schemeClr val="tx1"/>
              </a:buClr>
              <a:buNone/>
            </a:pPr>
            <a:r>
              <a:rPr lang="da-DK" altLang="da-DK" sz="2000" b="1" dirty="0" smtClean="0">
                <a:solidFill>
                  <a:srgbClr val="0070C0"/>
                </a:solidFill>
                <a:latin typeface="Calibri" panose="020F0502020204030204" pitchFamily="34" charset="0"/>
              </a:rPr>
              <a:t>Status </a:t>
            </a:r>
            <a:r>
              <a:rPr lang="da-DK" altLang="da-DK" sz="2000" b="1" dirty="0">
                <a:solidFill>
                  <a:srgbClr val="0070C0"/>
                </a:solidFill>
                <a:latin typeface="Calibri" panose="020F0502020204030204" pitchFamily="34" charset="0"/>
              </a:rPr>
              <a:t>siden sidste 3 timers møde </a:t>
            </a:r>
            <a:r>
              <a:rPr lang="da-DK" altLang="da-DK" sz="1600" dirty="0">
                <a:solidFill>
                  <a:srgbClr val="000000"/>
                </a:solidFill>
                <a:latin typeface="Calibri" panose="020F0502020204030204" pitchFamily="34" charset="0"/>
              </a:rPr>
              <a:t>(30 min)</a:t>
            </a:r>
          </a:p>
          <a:p>
            <a:pPr lvl="1" eaLnBrk="1" hangingPunct="1">
              <a:lnSpc>
                <a:spcPct val="90000"/>
              </a:lnSpc>
              <a:buClr>
                <a:schemeClr val="tx1"/>
              </a:buClr>
            </a:pPr>
            <a:r>
              <a:rPr lang="da-DK" altLang="da-DK" sz="1600" dirty="0">
                <a:latin typeface="Calibri" panose="020F0502020204030204" pitchFamily="34" charset="0"/>
              </a:rPr>
              <a:t>Handleplan fra 2022 – status på de enkelte </a:t>
            </a:r>
            <a:r>
              <a:rPr lang="da-DK" altLang="da-DK" sz="1600" dirty="0" smtClean="0">
                <a:latin typeface="Calibri" panose="020F0502020204030204" pitchFamily="34" charset="0"/>
              </a:rPr>
              <a:t>initiativer –   </a:t>
            </a:r>
            <a:endParaRPr lang="da-DK" altLang="da-DK" sz="1600" dirty="0">
              <a:latin typeface="Calibri" panose="020F0502020204030204" pitchFamily="34" charset="0"/>
            </a:endParaRPr>
          </a:p>
          <a:p>
            <a:pPr marL="0" indent="0">
              <a:buClr>
                <a:schemeClr val="tx1"/>
              </a:buClr>
              <a:buNone/>
            </a:pPr>
            <a:r>
              <a:rPr lang="da-DK" altLang="da-DK" sz="2000" b="1" dirty="0" smtClean="0">
                <a:solidFill>
                  <a:srgbClr val="0070C0"/>
                </a:solidFill>
                <a:latin typeface="Calibri" panose="020F0502020204030204" pitchFamily="34" charset="0"/>
              </a:rPr>
              <a:t>Fokus </a:t>
            </a:r>
            <a:r>
              <a:rPr lang="da-DK" altLang="da-DK" sz="2000" b="1" dirty="0">
                <a:solidFill>
                  <a:srgbClr val="0070C0"/>
                </a:solidFill>
                <a:latin typeface="Calibri" panose="020F0502020204030204" pitchFamily="34" charset="0"/>
              </a:rPr>
              <a:t>på egne erfaringer og ideer  til initiativer </a:t>
            </a:r>
            <a:r>
              <a:rPr lang="da-DK" altLang="da-DK" sz="1600" dirty="0">
                <a:latin typeface="Calibri" panose="020F0502020204030204" pitchFamily="34" charset="0"/>
              </a:rPr>
              <a:t>(35 min)</a:t>
            </a:r>
          </a:p>
          <a:p>
            <a:pPr lvl="1" eaLnBrk="1" hangingPunct="1">
              <a:lnSpc>
                <a:spcPct val="90000"/>
              </a:lnSpc>
              <a:buClr>
                <a:schemeClr val="tx1"/>
              </a:buClr>
            </a:pPr>
            <a:r>
              <a:rPr lang="da-DK" altLang="da-DK" sz="1600" dirty="0">
                <a:latin typeface="Calibri" panose="020F0502020204030204" pitchFamily="34" charset="0"/>
              </a:rPr>
              <a:t>Egen refleksion </a:t>
            </a:r>
          </a:p>
          <a:p>
            <a:pPr lvl="1" eaLnBrk="1" hangingPunct="1">
              <a:lnSpc>
                <a:spcPct val="90000"/>
              </a:lnSpc>
              <a:buClr>
                <a:schemeClr val="tx1"/>
              </a:buClr>
            </a:pPr>
            <a:r>
              <a:rPr lang="da-DK" altLang="da-DK" sz="1600" dirty="0">
                <a:latin typeface="Calibri" panose="020F0502020204030204" pitchFamily="34" charset="0"/>
              </a:rPr>
              <a:t>Diskussion i grupper af 3 og 3 – afsæt i egne erfaringer og oplevelser </a:t>
            </a:r>
          </a:p>
          <a:p>
            <a:pPr marL="0" indent="0">
              <a:buClr>
                <a:schemeClr val="tx1"/>
              </a:buClr>
              <a:buNone/>
            </a:pPr>
            <a:r>
              <a:rPr lang="en-US" altLang="da-DK" sz="2000" b="1" dirty="0">
                <a:solidFill>
                  <a:srgbClr val="0070C0"/>
                </a:solidFill>
                <a:latin typeface="Calibri" panose="020F0502020204030204" pitchFamily="34" charset="0"/>
              </a:rPr>
              <a:t>Pause</a:t>
            </a:r>
            <a:r>
              <a:rPr lang="en-US" altLang="da-DK" sz="2000" i="1" dirty="0">
                <a:latin typeface="Calibri" panose="020F0502020204030204" pitchFamily="34" charset="0"/>
              </a:rPr>
              <a:t> </a:t>
            </a:r>
            <a:r>
              <a:rPr lang="en-US" altLang="da-DK" sz="1400" dirty="0">
                <a:latin typeface="Calibri" panose="020F0502020204030204" pitchFamily="34" charset="0"/>
              </a:rPr>
              <a:t>(15 min)</a:t>
            </a:r>
          </a:p>
          <a:p>
            <a:pPr marL="0" indent="0">
              <a:spcBef>
                <a:spcPct val="25000"/>
              </a:spcBef>
              <a:buClr>
                <a:schemeClr val="tx1"/>
              </a:buClr>
              <a:buNone/>
            </a:pPr>
            <a:endParaRPr lang="da-DK" altLang="da-DK" sz="800" b="1" dirty="0">
              <a:solidFill>
                <a:srgbClr val="596B78"/>
              </a:solidFill>
              <a:latin typeface="Calibri" panose="020F0502020204030204" pitchFamily="34" charset="0"/>
            </a:endParaRPr>
          </a:p>
          <a:p>
            <a:pPr marL="0" indent="0">
              <a:spcBef>
                <a:spcPct val="25000"/>
              </a:spcBef>
              <a:buClr>
                <a:schemeClr val="tx1"/>
              </a:buClr>
              <a:buNone/>
            </a:pPr>
            <a:r>
              <a:rPr lang="da-DK" altLang="da-DK" sz="2000" b="1" dirty="0">
                <a:solidFill>
                  <a:srgbClr val="0070C0"/>
                </a:solidFill>
                <a:latin typeface="Calibri" panose="020F0502020204030204" pitchFamily="34" charset="0"/>
              </a:rPr>
              <a:t>Fokus på forslag til initiativer og konkrete tiltag </a:t>
            </a:r>
            <a:r>
              <a:rPr lang="da-DK" altLang="da-DK" sz="1600" dirty="0">
                <a:latin typeface="Calibri" panose="020F0502020204030204" pitchFamily="34" charset="0"/>
              </a:rPr>
              <a:t>(40 min)  </a:t>
            </a:r>
            <a:endParaRPr lang="da-DK" altLang="da-DK" sz="1400" dirty="0">
              <a:latin typeface="Calibri" panose="020F0502020204030204" pitchFamily="34" charset="0"/>
            </a:endParaRPr>
          </a:p>
          <a:p>
            <a:pPr lvl="1" eaLnBrk="1" hangingPunct="1">
              <a:lnSpc>
                <a:spcPct val="90000"/>
              </a:lnSpc>
              <a:spcBef>
                <a:spcPct val="25000"/>
              </a:spcBef>
              <a:buClr>
                <a:schemeClr val="tx1"/>
              </a:buClr>
            </a:pPr>
            <a:r>
              <a:rPr lang="da-DK" altLang="da-DK" sz="1600" dirty="0">
                <a:latin typeface="Calibri" panose="020F0502020204030204" pitchFamily="34" charset="0"/>
              </a:rPr>
              <a:t>Diskussion i større grupper -  oplevelser/overvejelser deles</a:t>
            </a:r>
          </a:p>
          <a:p>
            <a:pPr lvl="1" eaLnBrk="1" hangingPunct="1">
              <a:lnSpc>
                <a:spcPct val="90000"/>
              </a:lnSpc>
              <a:spcBef>
                <a:spcPct val="25000"/>
              </a:spcBef>
              <a:buClr>
                <a:schemeClr val="tx1"/>
              </a:buClr>
            </a:pPr>
            <a:r>
              <a:rPr lang="da-DK" altLang="da-DK" sz="1600" dirty="0">
                <a:latin typeface="Calibri" panose="020F0502020204030204" pitchFamily="34" charset="0"/>
              </a:rPr>
              <a:t>Forslag til initiativer og tiltag prioriteres, formuleres og bringes med til plenum</a:t>
            </a:r>
          </a:p>
          <a:p>
            <a:pPr marL="0" indent="0">
              <a:spcBef>
                <a:spcPct val="25000"/>
              </a:spcBef>
              <a:buClr>
                <a:schemeClr val="tx1"/>
              </a:buClr>
              <a:buNone/>
            </a:pPr>
            <a:endParaRPr lang="da-DK" altLang="da-DK" sz="800" b="1" dirty="0">
              <a:solidFill>
                <a:srgbClr val="596B78"/>
              </a:solidFill>
              <a:latin typeface="Calibri" panose="020F0502020204030204" pitchFamily="34" charset="0"/>
            </a:endParaRPr>
          </a:p>
          <a:p>
            <a:pPr marL="0" indent="0">
              <a:spcBef>
                <a:spcPct val="25000"/>
              </a:spcBef>
              <a:buClr>
                <a:schemeClr val="tx1"/>
              </a:buClr>
              <a:buNone/>
            </a:pPr>
            <a:r>
              <a:rPr lang="da-DK" altLang="da-DK" sz="2000" b="1" dirty="0">
                <a:solidFill>
                  <a:srgbClr val="0070C0"/>
                </a:solidFill>
                <a:latin typeface="Calibri" panose="020F0502020204030204" pitchFamily="34" charset="0"/>
              </a:rPr>
              <a:t>Plenum</a:t>
            </a:r>
            <a:r>
              <a:rPr lang="da-DK" altLang="da-DK" sz="2000" dirty="0">
                <a:solidFill>
                  <a:srgbClr val="596B78"/>
                </a:solidFill>
                <a:latin typeface="Calibri" panose="020F0502020204030204" pitchFamily="34" charset="0"/>
              </a:rPr>
              <a:t> </a:t>
            </a:r>
            <a:r>
              <a:rPr lang="da-DK" altLang="da-DK" sz="1600" dirty="0">
                <a:latin typeface="Calibri" panose="020F0502020204030204" pitchFamily="34" charset="0"/>
              </a:rPr>
              <a:t>(50 min)</a:t>
            </a:r>
          </a:p>
          <a:p>
            <a:pPr lvl="1" eaLnBrk="1" hangingPunct="1">
              <a:lnSpc>
                <a:spcPct val="90000"/>
              </a:lnSpc>
              <a:spcBef>
                <a:spcPct val="25000"/>
              </a:spcBef>
              <a:buClr>
                <a:schemeClr val="tx1"/>
              </a:buClr>
            </a:pPr>
            <a:r>
              <a:rPr lang="da-DK" altLang="da-DK" sz="1600" dirty="0">
                <a:latin typeface="Calibri" panose="020F0502020204030204" pitchFamily="34" charset="0"/>
              </a:rPr>
              <a:t>De 5-6 vigtigste initiativer prioriteres </a:t>
            </a:r>
          </a:p>
          <a:p>
            <a:pPr lvl="1" eaLnBrk="1" hangingPunct="1">
              <a:lnSpc>
                <a:spcPct val="90000"/>
              </a:lnSpc>
              <a:spcBef>
                <a:spcPct val="25000"/>
              </a:spcBef>
              <a:buClr>
                <a:schemeClr val="tx1"/>
              </a:buClr>
            </a:pPr>
            <a:r>
              <a:rPr lang="da-DK" altLang="da-DK" sz="1600" dirty="0">
                <a:latin typeface="Calibri" panose="020F0502020204030204" pitchFamily="34" charset="0"/>
              </a:rPr>
              <a:t>Vores forslag til handleplan inkl. forslag til konkretet tiltag. </a:t>
            </a:r>
          </a:p>
          <a:p>
            <a:pPr lvl="1" eaLnBrk="1" hangingPunct="1">
              <a:lnSpc>
                <a:spcPct val="90000"/>
              </a:lnSpc>
              <a:spcBef>
                <a:spcPct val="25000"/>
              </a:spcBef>
              <a:buClr>
                <a:schemeClr val="tx1"/>
              </a:buClr>
            </a:pPr>
            <a:r>
              <a:rPr lang="da-DK" altLang="da-DK" sz="1600" dirty="0">
                <a:latin typeface="Calibri" panose="020F0502020204030204" pitchFamily="34" charset="0"/>
              </a:rPr>
              <a:t>Udpeges tovholdere </a:t>
            </a:r>
          </a:p>
          <a:p>
            <a:pPr marL="0" indent="0">
              <a:spcBef>
                <a:spcPct val="25000"/>
              </a:spcBef>
              <a:buClr>
                <a:schemeClr val="tx1"/>
              </a:buClr>
              <a:buNone/>
            </a:pPr>
            <a:endParaRPr lang="da-DK" altLang="da-DK" sz="800" b="1" dirty="0">
              <a:solidFill>
                <a:srgbClr val="596B78"/>
              </a:solidFill>
              <a:latin typeface="Calibri" panose="020F0502020204030204" pitchFamily="34" charset="0"/>
            </a:endParaRPr>
          </a:p>
          <a:p>
            <a:pPr marL="0" indent="0">
              <a:spcBef>
                <a:spcPct val="25000"/>
              </a:spcBef>
              <a:buClr>
                <a:schemeClr val="tx1"/>
              </a:buClr>
              <a:buNone/>
            </a:pPr>
            <a:r>
              <a:rPr lang="da-DK" altLang="da-DK" sz="2000" b="1" dirty="0">
                <a:solidFill>
                  <a:srgbClr val="0070C0"/>
                </a:solidFill>
                <a:latin typeface="Calibri" panose="020F0502020204030204" pitchFamily="34" charset="0"/>
              </a:rPr>
              <a:t>Opsamling ved mødeleder</a:t>
            </a:r>
            <a:r>
              <a:rPr lang="da-DK" altLang="da-DK" sz="2000" b="1" dirty="0">
                <a:solidFill>
                  <a:srgbClr val="006699"/>
                </a:solidFill>
                <a:latin typeface="Calibri" panose="020F0502020204030204" pitchFamily="34" charset="0"/>
              </a:rPr>
              <a:t> </a:t>
            </a:r>
            <a:r>
              <a:rPr lang="da-DK" altLang="da-DK" sz="1600" dirty="0">
                <a:latin typeface="Calibri" panose="020F0502020204030204" pitchFamily="34" charset="0"/>
              </a:rPr>
              <a:t>(10 min)</a:t>
            </a:r>
          </a:p>
        </p:txBody>
      </p:sp>
      <p:sp>
        <p:nvSpPr>
          <p:cNvPr id="17412" name="Text Box 4"/>
          <p:cNvSpPr txBox="1">
            <a:spLocks noChangeArrowheads="1"/>
          </p:cNvSpPr>
          <p:nvPr/>
        </p:nvSpPr>
        <p:spPr bwMode="auto">
          <a:xfrm>
            <a:off x="5159376" y="6527801"/>
            <a:ext cx="2016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endParaRPr lang="da-DK" altLang="da-DK" sz="800">
              <a:latin typeface="Arial" panose="020B0604020202020204" pitchFamily="34" charset="0"/>
              <a:ea typeface="ＭＳ Ｐゴシック" panose="020B0600070205080204" pitchFamily="34" charset="-128"/>
            </a:endParaRPr>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387767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5536" y="365125"/>
            <a:ext cx="10768264" cy="1325563"/>
          </a:xfrm>
        </p:spPr>
        <p:txBody>
          <a:bodyPr/>
          <a:lstStyle/>
          <a:p>
            <a:pPr algn="ctr"/>
            <a:r>
              <a:rPr lang="da-DK" b="1" dirty="0"/>
              <a:t>Vigtigt at tage i mod </a:t>
            </a:r>
            <a:br>
              <a:rPr lang="da-DK" b="1" dirty="0"/>
            </a:br>
            <a:r>
              <a:rPr lang="da-DK" b="1" dirty="0"/>
              <a:t>de yngste kollegaer og kommende kollegaer</a:t>
            </a:r>
          </a:p>
        </p:txBody>
      </p:sp>
      <p:pic>
        <p:nvPicPr>
          <p:cNvPr id="1026" name="Picture 2" descr="https://peytzmail-ugeskriftet.s3-eu-west-1.amazonaws.com/images/arrow-blue-wh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527300"/>
            <a:ext cx="76200" cy="123825"/>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419100" y="1847562"/>
            <a:ext cx="11353800" cy="584775"/>
          </a:xfrm>
          <a:prstGeom prst="rect">
            <a:avLst/>
          </a:prstGeom>
        </p:spPr>
        <p:txBody>
          <a:bodyPr wrap="square">
            <a:spAutoFit/>
          </a:bodyPr>
          <a:lstStyle/>
          <a:p>
            <a:r>
              <a:rPr lang="da-DK" sz="3200" dirty="0">
                <a:hlinkClick r:id="rId3"/>
              </a:rPr>
              <a:t>Podcast: Overgang mellem medicinstudiet og KBU | Ugeskriftet.dk</a:t>
            </a:r>
            <a:endParaRPr lang="da-DK" sz="3200" dirty="0"/>
          </a:p>
        </p:txBody>
      </p:sp>
      <p:sp>
        <p:nvSpPr>
          <p:cNvPr id="9" name="Rektangel 8"/>
          <p:cNvSpPr/>
          <p:nvPr/>
        </p:nvSpPr>
        <p:spPr>
          <a:xfrm>
            <a:off x="585536" y="2589212"/>
            <a:ext cx="10739055" cy="4154984"/>
          </a:xfrm>
          <a:prstGeom prst="rect">
            <a:avLst/>
          </a:prstGeom>
        </p:spPr>
        <p:txBody>
          <a:bodyPr wrap="square">
            <a:spAutoFit/>
          </a:bodyPr>
          <a:lstStyle/>
          <a:p>
            <a:endParaRPr lang="da-DK" sz="2400" dirty="0">
              <a:effectLst/>
            </a:endParaRPr>
          </a:p>
          <a:p>
            <a:r>
              <a:rPr lang="da-DK" sz="2400" dirty="0">
                <a:effectLst/>
              </a:rPr>
              <a:t>Overgangen fra medicinstudiet til KBU er for mange læger vanskelig og kan medføre et regulært </a:t>
            </a:r>
            <a:r>
              <a:rPr lang="da-DK" sz="2400" dirty="0" smtClean="0">
                <a:effectLst/>
              </a:rPr>
              <a:t>praksischok</a:t>
            </a:r>
            <a:endParaRPr lang="da-DK" sz="2400" dirty="0"/>
          </a:p>
          <a:p>
            <a:endParaRPr lang="da-DK" sz="2400" dirty="0"/>
          </a:p>
          <a:p>
            <a:r>
              <a:rPr lang="da-DK" sz="2400" dirty="0"/>
              <a:t>Akutte situationer, samarbejdet med kolleger og tyngden af ansvaret for egen faglighed er nogle af faktorerne. </a:t>
            </a:r>
          </a:p>
          <a:p>
            <a:endParaRPr lang="da-DK" sz="2400" dirty="0"/>
          </a:p>
          <a:p>
            <a:r>
              <a:rPr lang="da-DK" sz="2400" dirty="0"/>
              <a:t>Overlæge Susanne Nøhr og overlæge Doris Østergaard peger på områder i den </a:t>
            </a:r>
            <a:r>
              <a:rPr lang="da-DK" sz="2400" dirty="0" err="1"/>
              <a:t>prægraduate</a:t>
            </a:r>
            <a:r>
              <a:rPr lang="da-DK" sz="2400" dirty="0"/>
              <a:t> uddannelse og KBU, der med fordel kan optimeres.</a:t>
            </a:r>
            <a:endParaRPr lang="da-DK" sz="2400" b="1" dirty="0">
              <a:effectLst/>
            </a:endParaRPr>
          </a:p>
          <a:p>
            <a:endParaRPr lang="da-DK" sz="2400" b="1" dirty="0"/>
          </a:p>
          <a:p>
            <a:r>
              <a:rPr lang="da-DK" sz="2400" b="1" dirty="0"/>
              <a:t>Ugeskriftets podcast 4. </a:t>
            </a:r>
            <a:r>
              <a:rPr lang="da-DK" sz="2400" b="1" dirty="0" err="1"/>
              <a:t>sept</a:t>
            </a:r>
            <a:r>
              <a:rPr lang="da-DK" sz="2400" b="1" dirty="0"/>
              <a:t> 2023</a:t>
            </a:r>
            <a:endParaRPr lang="da-DK" sz="2400" b="1" dirty="0">
              <a:effectLst/>
            </a:endParaRPr>
          </a:p>
        </p:txBody>
      </p:sp>
      <p:pic>
        <p:nvPicPr>
          <p:cNvPr id="1025" name="Picture 1" descr="arrow-blue-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29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0FAE20-7CAC-9841-A19B-D9FDE32B5BC8}"/>
              </a:ext>
            </a:extLst>
          </p:cNvPr>
          <p:cNvSpPr>
            <a:spLocks noGrp="1"/>
          </p:cNvSpPr>
          <p:nvPr>
            <p:ph type="title"/>
          </p:nvPr>
        </p:nvSpPr>
        <p:spPr/>
        <p:txBody>
          <a:bodyPr>
            <a:normAutofit/>
          </a:bodyPr>
          <a:lstStyle/>
          <a:p>
            <a:r>
              <a:rPr lang="da-DK" b="1" dirty="0">
                <a:hlinkClick r:id="rId2"/>
              </a:rPr>
              <a:t>Redskaber til at styrke arbejdsmiljøet</a:t>
            </a:r>
            <a:endParaRPr lang="da-DK" dirty="0"/>
          </a:p>
        </p:txBody>
      </p:sp>
      <p:sp>
        <p:nvSpPr>
          <p:cNvPr id="6" name="Pladsholder til indhold 5">
            <a:extLst>
              <a:ext uri="{FF2B5EF4-FFF2-40B4-BE49-F238E27FC236}">
                <a16:creationId xmlns:a16="http://schemas.microsoft.com/office/drawing/2014/main" id="{5CE79C0F-047E-C442-9ECA-DD0DE5619D5E}"/>
              </a:ext>
            </a:extLst>
          </p:cNvPr>
          <p:cNvSpPr>
            <a:spLocks noGrp="1"/>
          </p:cNvSpPr>
          <p:nvPr>
            <p:ph idx="1"/>
          </p:nvPr>
        </p:nvSpPr>
        <p:spPr>
          <a:xfrm>
            <a:off x="838200" y="1825625"/>
            <a:ext cx="10941424" cy="4351338"/>
          </a:xfrm>
        </p:spPr>
        <p:txBody>
          <a:bodyPr>
            <a:normAutofit lnSpcReduction="10000"/>
          </a:bodyPr>
          <a:lstStyle/>
          <a:p>
            <a:pPr marL="0" indent="0">
              <a:buNone/>
            </a:pPr>
            <a:r>
              <a:rPr lang="da-DK" dirty="0"/>
              <a:t>Yngre læger skifter ofte arbejdsplads </a:t>
            </a:r>
          </a:p>
          <a:p>
            <a:pPr lvl="1"/>
            <a:r>
              <a:rPr lang="da-DK" dirty="0"/>
              <a:t>En udfordring i forhold til at engagere sig i det lokale trivselsarbejde. </a:t>
            </a:r>
          </a:p>
          <a:p>
            <a:endParaRPr lang="da-DK" dirty="0"/>
          </a:p>
          <a:p>
            <a:pPr marL="0" indent="0">
              <a:buNone/>
            </a:pPr>
            <a:r>
              <a:rPr lang="da-DK" dirty="0"/>
              <a:t>Yngre Lægers arbejdsmiljøundersøgelse 2019 viste stor betydning af  </a:t>
            </a:r>
          </a:p>
          <a:p>
            <a:pPr lvl="1"/>
            <a:r>
              <a:rPr lang="da-DK" dirty="0"/>
              <a:t>Supervision</a:t>
            </a:r>
          </a:p>
          <a:p>
            <a:pPr lvl="1"/>
            <a:r>
              <a:rPr lang="da-DK" dirty="0"/>
              <a:t>Travlhed</a:t>
            </a:r>
          </a:p>
          <a:p>
            <a:pPr lvl="1"/>
            <a:r>
              <a:rPr lang="da-DK" dirty="0"/>
              <a:t>Ensomhed </a:t>
            </a:r>
          </a:p>
          <a:p>
            <a:pPr lvl="1"/>
            <a:r>
              <a:rPr lang="da-DK" dirty="0"/>
              <a:t>Afbrydelser </a:t>
            </a:r>
          </a:p>
          <a:p>
            <a:pPr lvl="1"/>
            <a:endParaRPr lang="da-DK" dirty="0"/>
          </a:p>
          <a:p>
            <a:pPr marL="0" indent="0">
              <a:buNone/>
            </a:pPr>
            <a:r>
              <a:rPr lang="da-DK" dirty="0"/>
              <a:t>Inspiration til at få en samtale i gang om hvordan arbejdsmiljøet kan forbedres i </a:t>
            </a:r>
            <a:r>
              <a:rPr lang="da-DK" dirty="0">
                <a:hlinkClick r:id="rId2"/>
              </a:rPr>
              <a:t>4 korte oplæg </a:t>
            </a:r>
            <a:r>
              <a:rPr lang="da-DK" dirty="0"/>
              <a:t>fra YL Arbejdsmiljøudvalg </a:t>
            </a:r>
          </a:p>
          <a:p>
            <a:pPr marL="457200" lvl="1" indent="0">
              <a:buNone/>
            </a:pPr>
            <a:endParaRPr lang="da-DK" dirty="0"/>
          </a:p>
        </p:txBody>
      </p:sp>
    </p:spTree>
    <p:extLst>
      <p:ext uri="{BB962C8B-B14F-4D97-AF65-F5344CB8AC3E}">
        <p14:creationId xmlns:p14="http://schemas.microsoft.com/office/powerpoint/2010/main" val="2891088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557" y="0"/>
            <a:ext cx="10515600" cy="1325563"/>
          </a:xfrm>
        </p:spPr>
        <p:txBody>
          <a:bodyPr/>
          <a:lstStyle/>
          <a:p>
            <a:r>
              <a:rPr lang="da-DK" b="1" dirty="0">
                <a:hlinkClick r:id="rId2"/>
              </a:rPr>
              <a:t>FTR: Ensomhed</a:t>
            </a:r>
            <a:endParaRPr lang="da-DK" dirty="0"/>
          </a:p>
        </p:txBody>
      </p:sp>
      <p:sp>
        <p:nvSpPr>
          <p:cNvPr id="3" name="Rektangel 2"/>
          <p:cNvSpPr/>
          <p:nvPr/>
        </p:nvSpPr>
        <p:spPr>
          <a:xfrm>
            <a:off x="838200" y="2692265"/>
            <a:ext cx="9881681" cy="3231654"/>
          </a:xfrm>
          <a:prstGeom prst="rect">
            <a:avLst/>
          </a:prstGeom>
        </p:spPr>
        <p:txBody>
          <a:bodyPr wrap="square">
            <a:spAutoFit/>
          </a:bodyPr>
          <a:lstStyle/>
          <a:p>
            <a:r>
              <a:rPr lang="da-DK" sz="2400" b="1" dirty="0">
                <a:solidFill>
                  <a:srgbClr val="000000"/>
                </a:solidFill>
              </a:rPr>
              <a:t>Kontakt TR og gør opmærksom på Yngre Lægers råd mod ensomhed:</a:t>
            </a:r>
          </a:p>
          <a:p>
            <a:pPr marL="285750" indent="-285750">
              <a:buFont typeface="Arial" panose="020B0604020202020204" pitchFamily="34" charset="0"/>
              <a:buChar char="•"/>
            </a:pPr>
            <a:r>
              <a:rPr lang="da-DK" dirty="0">
                <a:solidFill>
                  <a:srgbClr val="000000"/>
                </a:solidFill>
              </a:rPr>
              <a:t>Grundig præsentation af nye medarbejdere i afdelingen.</a:t>
            </a:r>
          </a:p>
          <a:p>
            <a:pPr marL="285750" indent="-285750">
              <a:buFont typeface="Arial" panose="020B0604020202020204" pitchFamily="34" charset="0"/>
              <a:buChar char="•"/>
            </a:pPr>
            <a:r>
              <a:rPr lang="da-DK" dirty="0">
                <a:solidFill>
                  <a:srgbClr val="000000"/>
                </a:solidFill>
              </a:rPr>
              <a:t>Markering af opstart og slut af medarbejderes tid i afdelingen.</a:t>
            </a:r>
          </a:p>
          <a:p>
            <a:pPr marL="285750" indent="-285750">
              <a:buFont typeface="Arial" panose="020B0604020202020204" pitchFamily="34" charset="0"/>
              <a:buChar char="•"/>
            </a:pPr>
            <a:r>
              <a:rPr lang="da-DK" dirty="0">
                <a:solidFill>
                  <a:srgbClr val="000000"/>
                </a:solidFill>
              </a:rPr>
              <a:t>Interesse for nye medarbejdere fremfor fokus på deres korte tid i afdelingen.</a:t>
            </a:r>
          </a:p>
          <a:p>
            <a:pPr marL="285750" indent="-285750">
              <a:buFont typeface="Arial" panose="020B0604020202020204" pitchFamily="34" charset="0"/>
              <a:buChar char="•"/>
            </a:pPr>
            <a:r>
              <a:rPr lang="da-DK" dirty="0">
                <a:solidFill>
                  <a:srgbClr val="000000"/>
                </a:solidFill>
              </a:rPr>
              <a:t>God omgangstone. Fokus på “godmorgen”/“farvel”.</a:t>
            </a:r>
          </a:p>
          <a:p>
            <a:pPr marL="285750" indent="-285750">
              <a:buFont typeface="Arial" panose="020B0604020202020204" pitchFamily="34" charset="0"/>
              <a:buChar char="•"/>
            </a:pPr>
            <a:r>
              <a:rPr lang="da-DK" dirty="0">
                <a:solidFill>
                  <a:srgbClr val="000000"/>
                </a:solidFill>
              </a:rPr>
              <a:t>Prioritering af fælles frokost / at mødes på fælles kontor.</a:t>
            </a:r>
          </a:p>
          <a:p>
            <a:pPr marL="285750" indent="-285750">
              <a:buFont typeface="Arial" panose="020B0604020202020204" pitchFamily="34" charset="0"/>
              <a:buChar char="•"/>
            </a:pPr>
            <a:r>
              <a:rPr lang="da-DK" dirty="0">
                <a:solidFill>
                  <a:srgbClr val="000000"/>
                </a:solidFill>
              </a:rPr>
              <a:t>Fælles sociale møder.</a:t>
            </a:r>
          </a:p>
          <a:p>
            <a:pPr marL="285750" indent="-285750">
              <a:buFont typeface="Arial" panose="020B0604020202020204" pitchFamily="34" charset="0"/>
              <a:buChar char="•"/>
            </a:pPr>
            <a:r>
              <a:rPr lang="da-DK" dirty="0">
                <a:solidFill>
                  <a:srgbClr val="000000"/>
                </a:solidFill>
              </a:rPr>
              <a:t>Hjælp hinanden.</a:t>
            </a:r>
          </a:p>
          <a:p>
            <a:pPr marL="285750" indent="-285750">
              <a:buFont typeface="Arial" panose="020B0604020202020204" pitchFamily="34" charset="0"/>
              <a:buChar char="•"/>
            </a:pPr>
            <a:r>
              <a:rPr lang="da-DK" dirty="0">
                <a:solidFill>
                  <a:srgbClr val="000000"/>
                </a:solidFill>
              </a:rPr>
              <a:t>Supervisionsgrupper.</a:t>
            </a:r>
          </a:p>
          <a:p>
            <a:pPr marL="285750" indent="-285750">
              <a:buFont typeface="Arial" panose="020B0604020202020204" pitchFamily="34" charset="0"/>
              <a:buChar char="•"/>
            </a:pPr>
            <a:r>
              <a:rPr lang="da-DK" dirty="0">
                <a:solidFill>
                  <a:srgbClr val="000000"/>
                </a:solidFill>
              </a:rPr>
              <a:t>Arbejdstilrettelæggelse med tid til uddannelsesmæssig opbakning og socialt arbejdsfællesskab.</a:t>
            </a:r>
          </a:p>
          <a:p>
            <a:pPr marL="285750" indent="-285750">
              <a:buFont typeface="Arial" panose="020B0604020202020204" pitchFamily="34" charset="0"/>
              <a:buChar char="•"/>
            </a:pPr>
            <a:r>
              <a:rPr lang="da-DK" dirty="0">
                <a:solidFill>
                  <a:srgbClr val="000000"/>
                </a:solidFill>
              </a:rPr>
              <a:t>Fokus i vagtplanen på, at ny læge og vejleder er på arbejde på samme tid</a:t>
            </a:r>
            <a:r>
              <a:rPr lang="da-DK" dirty="0" smtClean="0">
                <a:solidFill>
                  <a:srgbClr val="000000"/>
                </a:solidFill>
              </a:rPr>
              <a:t>.</a:t>
            </a:r>
            <a:endParaRPr lang="da-DK" dirty="0">
              <a:solidFill>
                <a:srgbClr val="000000"/>
              </a:solidFill>
            </a:endParaRPr>
          </a:p>
        </p:txBody>
      </p:sp>
      <p:sp>
        <p:nvSpPr>
          <p:cNvPr id="4" name="Rektangel 3"/>
          <p:cNvSpPr/>
          <p:nvPr/>
        </p:nvSpPr>
        <p:spPr>
          <a:xfrm>
            <a:off x="838200" y="1325563"/>
            <a:ext cx="10630711" cy="1200329"/>
          </a:xfrm>
          <a:prstGeom prst="rect">
            <a:avLst/>
          </a:prstGeom>
        </p:spPr>
        <p:txBody>
          <a:bodyPr wrap="square">
            <a:spAutoFit/>
          </a:bodyPr>
          <a:lstStyle/>
          <a:p>
            <a:r>
              <a:rPr lang="da-DK" sz="2400" i="1" dirty="0"/>
              <a:t>Mange læger oplever, at de i nogen grad står alene med lægefaglige beslutninger i situationer, hvor de egentlig har brug for sparring. </a:t>
            </a:r>
            <a:r>
              <a:rPr lang="da-DK" sz="2400" i="1" dirty="0" smtClean="0"/>
              <a:t>Som </a:t>
            </a:r>
            <a:r>
              <a:rPr lang="da-DK" sz="2400" i="1" dirty="0"/>
              <a:t>FTR kan du bidrage til forbedringer ved at komme med forslag.</a:t>
            </a:r>
          </a:p>
        </p:txBody>
      </p:sp>
    </p:spTree>
    <p:extLst>
      <p:ext uri="{BB962C8B-B14F-4D97-AF65-F5344CB8AC3E}">
        <p14:creationId xmlns:p14="http://schemas.microsoft.com/office/powerpoint/2010/main" val="1133627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2367"/>
            <a:ext cx="10515600" cy="1325563"/>
          </a:xfrm>
        </p:spPr>
        <p:txBody>
          <a:bodyPr/>
          <a:lstStyle/>
          <a:p>
            <a:r>
              <a:rPr lang="da-DK" b="1" dirty="0">
                <a:hlinkClick r:id="rId2"/>
              </a:rPr>
              <a:t>FTR: Mobning</a:t>
            </a:r>
            <a:endParaRPr lang="da-DK" dirty="0"/>
          </a:p>
        </p:txBody>
      </p:sp>
      <p:sp>
        <p:nvSpPr>
          <p:cNvPr id="3" name="Rektangel 2"/>
          <p:cNvSpPr/>
          <p:nvPr/>
        </p:nvSpPr>
        <p:spPr>
          <a:xfrm>
            <a:off x="838199" y="898762"/>
            <a:ext cx="10834991" cy="1200329"/>
          </a:xfrm>
          <a:prstGeom prst="rect">
            <a:avLst/>
          </a:prstGeom>
        </p:spPr>
        <p:txBody>
          <a:bodyPr wrap="square">
            <a:spAutoFit/>
          </a:bodyPr>
          <a:lstStyle/>
          <a:p>
            <a:r>
              <a:rPr lang="da-DK" sz="2400" i="1" dirty="0">
                <a:solidFill>
                  <a:srgbClr val="000000"/>
                </a:solidFill>
                <a:latin typeface="AktivGrotesk"/>
              </a:rPr>
              <a:t>Mobning og chikane af læger forekommer, og det er derfor vigtigt, at både TR og du som FTR er klædt på til at støtte læger, der bliver mobbet eller ligefrem chikaneret, så I kan hjælpe med til, at det stopper.</a:t>
            </a:r>
            <a:endParaRPr lang="da-DK" sz="2400" i="1" dirty="0"/>
          </a:p>
        </p:txBody>
      </p:sp>
      <p:sp>
        <p:nvSpPr>
          <p:cNvPr id="4" name="Rektangel 3"/>
          <p:cNvSpPr/>
          <p:nvPr/>
        </p:nvSpPr>
        <p:spPr>
          <a:xfrm>
            <a:off x="838200" y="2185254"/>
            <a:ext cx="11068455" cy="4339650"/>
          </a:xfrm>
          <a:prstGeom prst="rect">
            <a:avLst/>
          </a:prstGeom>
        </p:spPr>
        <p:txBody>
          <a:bodyPr wrap="square">
            <a:spAutoFit/>
          </a:bodyPr>
          <a:lstStyle/>
          <a:p>
            <a:r>
              <a:rPr lang="da-DK" sz="2400" b="1" dirty="0"/>
              <a:t>Sådan kan mobning eller chikane se ud</a:t>
            </a:r>
            <a:endParaRPr lang="da-DK" sz="2400" b="1" dirty="0">
              <a:solidFill>
                <a:srgbClr val="000000"/>
              </a:solidFill>
              <a:latin typeface="AktivGrotesk"/>
            </a:endParaRPr>
          </a:p>
          <a:p>
            <a:pPr marL="285750" indent="-285750">
              <a:buFont typeface="Arial" panose="020B0604020202020204" pitchFamily="34" charset="0"/>
              <a:buChar char="•"/>
            </a:pPr>
            <a:r>
              <a:rPr lang="da-DK" b="1" dirty="0">
                <a:solidFill>
                  <a:srgbClr val="000000"/>
                </a:solidFill>
                <a:latin typeface="AktivGrotesk"/>
              </a:rPr>
              <a:t>Bagtalelse eller sladder:</a:t>
            </a:r>
            <a:r>
              <a:rPr lang="da-DK" dirty="0">
                <a:solidFill>
                  <a:srgbClr val="000000"/>
                </a:solidFill>
                <a:latin typeface="AktivGrotesk"/>
              </a:rPr>
              <a:t> Der tales negativt eller sladres om den mobbede.</a:t>
            </a:r>
          </a:p>
          <a:p>
            <a:pPr marL="285750" indent="-285750">
              <a:buFont typeface="Arial" panose="020B0604020202020204" pitchFamily="34" charset="0"/>
              <a:buChar char="•"/>
            </a:pPr>
            <a:r>
              <a:rPr lang="da-DK" b="1" dirty="0">
                <a:solidFill>
                  <a:srgbClr val="000000"/>
                </a:solidFill>
                <a:latin typeface="AktivGrotesk"/>
              </a:rPr>
              <a:t>Nedgørelse:</a:t>
            </a:r>
            <a:r>
              <a:rPr lang="da-DK" dirty="0">
                <a:solidFill>
                  <a:srgbClr val="000000"/>
                </a:solidFill>
                <a:latin typeface="AktivGrotesk"/>
              </a:rPr>
              <a:t> Den mobbede eller dennes arbejdsindsats nedgøres, fx når andre er til stede.</a:t>
            </a:r>
          </a:p>
          <a:p>
            <a:pPr marL="285750" indent="-285750">
              <a:buFont typeface="Arial" panose="020B0604020202020204" pitchFamily="34" charset="0"/>
              <a:buChar char="•"/>
            </a:pPr>
            <a:r>
              <a:rPr lang="da-DK" b="1" dirty="0">
                <a:solidFill>
                  <a:srgbClr val="000000"/>
                </a:solidFill>
                <a:latin typeface="AktivGrotesk"/>
              </a:rPr>
              <a:t>Manglende tillid:</a:t>
            </a:r>
            <a:r>
              <a:rPr lang="da-DK" dirty="0">
                <a:solidFill>
                  <a:srgbClr val="000000"/>
                </a:solidFill>
                <a:latin typeface="AktivGrotesk"/>
              </a:rPr>
              <a:t> Der gives udtryk for manglende tillid til, at den mobbede kan gøre noget som helst rigtigt.</a:t>
            </a:r>
          </a:p>
          <a:p>
            <a:pPr marL="285750" indent="-285750">
              <a:buFont typeface="Arial" panose="020B0604020202020204" pitchFamily="34" charset="0"/>
              <a:buChar char="•"/>
            </a:pPr>
            <a:r>
              <a:rPr lang="da-DK" b="1" dirty="0">
                <a:solidFill>
                  <a:srgbClr val="000000"/>
                </a:solidFill>
                <a:latin typeface="AktivGrotesk"/>
              </a:rPr>
              <a:t>Sprogbrug:</a:t>
            </a:r>
            <a:r>
              <a:rPr lang="da-DK" dirty="0">
                <a:solidFill>
                  <a:srgbClr val="000000"/>
                </a:solidFill>
                <a:latin typeface="AktivGrotesk"/>
              </a:rPr>
              <a:t> Tonelejet overfor den mobbede er hårdt og groft.</a:t>
            </a:r>
          </a:p>
          <a:p>
            <a:pPr marL="285750" indent="-285750">
              <a:buFont typeface="Arial" panose="020B0604020202020204" pitchFamily="34" charset="0"/>
              <a:buChar char="•"/>
            </a:pPr>
            <a:r>
              <a:rPr lang="da-DK" b="1" dirty="0">
                <a:solidFill>
                  <a:srgbClr val="000000"/>
                </a:solidFill>
                <a:latin typeface="AktivGrotesk"/>
              </a:rPr>
              <a:t>Manglende information:</a:t>
            </a:r>
            <a:r>
              <a:rPr lang="da-DK" dirty="0">
                <a:solidFill>
                  <a:srgbClr val="000000"/>
                </a:solidFill>
                <a:latin typeface="AktivGrotesk"/>
              </a:rPr>
              <a:t> Der tilbageholdes vigtig information eller gives fejlagtig information til spørgsmål, som har betydning for den mobbedes arbejdsopgaver.</a:t>
            </a:r>
          </a:p>
          <a:p>
            <a:pPr marL="285750" indent="-285750">
              <a:buFont typeface="Arial" panose="020B0604020202020204" pitchFamily="34" charset="0"/>
              <a:buChar char="•"/>
            </a:pPr>
            <a:r>
              <a:rPr lang="da-DK" b="1" dirty="0">
                <a:solidFill>
                  <a:srgbClr val="000000"/>
                </a:solidFill>
                <a:latin typeface="AktivGrotesk"/>
              </a:rPr>
              <a:t>Ud på et sidespor:</a:t>
            </a:r>
            <a:r>
              <a:rPr lang="da-DK" dirty="0">
                <a:solidFill>
                  <a:srgbClr val="000000"/>
                </a:solidFill>
                <a:latin typeface="AktivGrotesk"/>
              </a:rPr>
              <a:t> Den mobbede køres ud på et arbejdsmæssigt sidespor ved løbende at blive fritaget for gode og interessante opgaver.</a:t>
            </a:r>
          </a:p>
          <a:p>
            <a:pPr marL="285750" indent="-285750">
              <a:buFont typeface="Arial" panose="020B0604020202020204" pitchFamily="34" charset="0"/>
              <a:buChar char="•"/>
            </a:pPr>
            <a:r>
              <a:rPr lang="da-DK" b="1" dirty="0">
                <a:solidFill>
                  <a:srgbClr val="000000"/>
                </a:solidFill>
                <a:latin typeface="AktivGrotesk"/>
              </a:rPr>
              <a:t>Fratagelse af arbejdsopgaver:</a:t>
            </a:r>
            <a:r>
              <a:rPr lang="da-DK" dirty="0">
                <a:solidFill>
                  <a:srgbClr val="000000"/>
                </a:solidFill>
                <a:latin typeface="AktivGrotesk"/>
              </a:rPr>
              <a:t> Den mobbede fratages opgaver eller ansvarsområder uden gyldig forklaring</a:t>
            </a:r>
            <a:r>
              <a:rPr lang="da-DK" dirty="0" smtClean="0">
                <a:solidFill>
                  <a:srgbClr val="000000"/>
                </a:solidFill>
                <a:latin typeface="AktivGrotesk"/>
              </a:rPr>
              <a:t>.</a:t>
            </a:r>
          </a:p>
          <a:p>
            <a:endParaRPr lang="da-DK" dirty="0">
              <a:solidFill>
                <a:srgbClr val="000000"/>
              </a:solidFill>
              <a:latin typeface="AktivGrotesk"/>
            </a:endParaRPr>
          </a:p>
          <a:p>
            <a:r>
              <a:rPr lang="da-DK" dirty="0">
                <a:solidFill>
                  <a:srgbClr val="000000"/>
                </a:solidFill>
                <a:latin typeface="AktivGrotesk"/>
              </a:rPr>
              <a:t>Vær opmærksom på at mobning også kan foregå digitalt, og at mobning både kan være aktive handlinger og subtile undladelser.</a:t>
            </a:r>
            <a:endParaRPr lang="da-DK" b="0" i="0" dirty="0">
              <a:solidFill>
                <a:srgbClr val="000000"/>
              </a:solidFill>
              <a:effectLst/>
              <a:latin typeface="AktivGrotesk"/>
            </a:endParaRPr>
          </a:p>
        </p:txBody>
      </p:sp>
    </p:spTree>
    <p:extLst>
      <p:ext uri="{BB962C8B-B14F-4D97-AF65-F5344CB8AC3E}">
        <p14:creationId xmlns:p14="http://schemas.microsoft.com/office/powerpoint/2010/main" val="644704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DCC1F2-447D-9640-88F1-193F504FA992}"/>
              </a:ext>
            </a:extLst>
          </p:cNvPr>
          <p:cNvSpPr>
            <a:spLocks noGrp="1"/>
          </p:cNvSpPr>
          <p:nvPr>
            <p:ph type="title"/>
          </p:nvPr>
        </p:nvSpPr>
        <p:spPr/>
        <p:txBody>
          <a:bodyPr/>
          <a:lstStyle/>
          <a:p>
            <a:r>
              <a:rPr lang="da-DK" dirty="0"/>
              <a:t>Signe Pihl-Thingvad, professor i arbejdsmiljø og offentlig ledelse marts 2023</a:t>
            </a:r>
          </a:p>
        </p:txBody>
      </p:sp>
      <p:pic>
        <p:nvPicPr>
          <p:cNvPr id="5" name="Billede 4">
            <a:extLst>
              <a:ext uri="{FF2B5EF4-FFF2-40B4-BE49-F238E27FC236}">
                <a16:creationId xmlns:a16="http://schemas.microsoft.com/office/drawing/2014/main" id="{FACD5906-D7D3-BF4B-8DCF-13D1597F7583}"/>
              </a:ext>
            </a:extLst>
          </p:cNvPr>
          <p:cNvPicPr>
            <a:picLocks noChangeAspect="1"/>
          </p:cNvPicPr>
          <p:nvPr/>
        </p:nvPicPr>
        <p:blipFill>
          <a:blip r:embed="rId2"/>
          <a:stretch>
            <a:fillRect/>
          </a:stretch>
        </p:blipFill>
        <p:spPr>
          <a:xfrm>
            <a:off x="661219" y="1998063"/>
            <a:ext cx="7420897" cy="2992690"/>
          </a:xfrm>
          <a:prstGeom prst="rect">
            <a:avLst/>
          </a:prstGeom>
        </p:spPr>
      </p:pic>
      <p:pic>
        <p:nvPicPr>
          <p:cNvPr id="8" name="Billede 7">
            <a:extLst>
              <a:ext uri="{FF2B5EF4-FFF2-40B4-BE49-F238E27FC236}">
                <a16:creationId xmlns:a16="http://schemas.microsoft.com/office/drawing/2014/main" id="{126620D4-E4D9-2747-839F-E7FC589889D8}"/>
              </a:ext>
            </a:extLst>
          </p:cNvPr>
          <p:cNvPicPr>
            <a:picLocks noChangeAspect="1"/>
          </p:cNvPicPr>
          <p:nvPr/>
        </p:nvPicPr>
        <p:blipFill>
          <a:blip r:embed="rId3"/>
          <a:stretch>
            <a:fillRect/>
          </a:stretch>
        </p:blipFill>
        <p:spPr>
          <a:xfrm>
            <a:off x="6010715" y="4463668"/>
            <a:ext cx="5520066" cy="1246467"/>
          </a:xfrm>
          <a:prstGeom prst="rect">
            <a:avLst/>
          </a:prstGeom>
        </p:spPr>
      </p:pic>
      <p:sp>
        <p:nvSpPr>
          <p:cNvPr id="12" name="Tekstfelt 11">
            <a:extLst>
              <a:ext uri="{FF2B5EF4-FFF2-40B4-BE49-F238E27FC236}">
                <a16:creationId xmlns:a16="http://schemas.microsoft.com/office/drawing/2014/main" id="{8F5C81F0-8CF0-1040-868E-C70F28CFCC9A}"/>
              </a:ext>
            </a:extLst>
          </p:cNvPr>
          <p:cNvSpPr txBox="1"/>
          <p:nvPr/>
        </p:nvSpPr>
        <p:spPr>
          <a:xfrm>
            <a:off x="564776" y="6123543"/>
            <a:ext cx="8934226" cy="369332"/>
          </a:xfrm>
          <a:prstGeom prst="rect">
            <a:avLst/>
          </a:prstGeom>
          <a:noFill/>
        </p:spPr>
        <p:txBody>
          <a:bodyPr wrap="square">
            <a:spAutoFit/>
          </a:bodyPr>
          <a:lstStyle/>
          <a:p>
            <a:r>
              <a:rPr lang="da-DK" b="1" dirty="0">
                <a:hlinkClick r:id="rId4"/>
              </a:rPr>
              <a:t>Sådan giver I hinanden arbejdsglæde artikel </a:t>
            </a:r>
            <a:r>
              <a:rPr lang="da-DK" dirty="0">
                <a:hlinkClick r:id="rId4"/>
              </a:rPr>
              <a:t>www.uddannelsesbladet.dk 2023</a:t>
            </a:r>
            <a:r>
              <a:rPr lang="da-DK" b="1" dirty="0">
                <a:hlinkClick r:id="rId4"/>
              </a:rPr>
              <a:t> </a:t>
            </a:r>
            <a:endParaRPr lang="da-DK" b="1" dirty="0"/>
          </a:p>
        </p:txBody>
      </p:sp>
    </p:spTree>
    <p:extLst>
      <p:ext uri="{BB962C8B-B14F-4D97-AF65-F5344CB8AC3E}">
        <p14:creationId xmlns:p14="http://schemas.microsoft.com/office/powerpoint/2010/main" val="1502437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2F222-2CA8-E543-8EF5-AE6F014E9A4C}"/>
              </a:ext>
            </a:extLst>
          </p:cNvPr>
          <p:cNvSpPr>
            <a:spLocks noGrp="1"/>
          </p:cNvSpPr>
          <p:nvPr>
            <p:ph type="title"/>
          </p:nvPr>
        </p:nvSpPr>
        <p:spPr/>
        <p:txBody>
          <a:bodyPr>
            <a:noAutofit/>
          </a:bodyPr>
          <a:lstStyle/>
          <a:p>
            <a:r>
              <a:rPr lang="da-DK" sz="3200" dirty="0">
                <a:effectLst/>
                <a:latin typeface="Helvetica" pitchFamily="2" charset="0"/>
              </a:rPr>
              <a:t/>
            </a:r>
            <a:br>
              <a:rPr lang="da-DK" sz="3200" dirty="0">
                <a:effectLst/>
                <a:latin typeface="Helvetica" pitchFamily="2" charset="0"/>
              </a:rPr>
            </a:br>
            <a:r>
              <a:rPr lang="da-DK" sz="3200" dirty="0">
                <a:effectLst/>
                <a:latin typeface="Helvetica" pitchFamily="2" charset="0"/>
              </a:rPr>
              <a:t/>
            </a:r>
            <a:br>
              <a:rPr lang="da-DK" sz="3200" dirty="0">
                <a:effectLst/>
                <a:latin typeface="Helvetica" pitchFamily="2" charset="0"/>
              </a:rPr>
            </a:br>
            <a:r>
              <a:rPr lang="da-DK" sz="3200" dirty="0">
                <a:effectLst/>
                <a:latin typeface="Times New Roman" panose="02020603050405020304" pitchFamily="18" charset="0"/>
              </a:rPr>
              <a:t>Martin Mølholm, arbejdslivsforsker på Institut for Kommunikation og Psykologi, </a:t>
            </a:r>
            <a:r>
              <a:rPr lang="da-DK" sz="3200" dirty="0" smtClean="0">
                <a:effectLst/>
                <a:latin typeface="Times New Roman" panose="02020603050405020304" pitchFamily="18" charset="0"/>
              </a:rPr>
              <a:t/>
            </a:r>
            <a:br>
              <a:rPr lang="da-DK" sz="3200" dirty="0" smtClean="0">
                <a:effectLst/>
                <a:latin typeface="Times New Roman" panose="02020603050405020304" pitchFamily="18" charset="0"/>
              </a:rPr>
            </a:br>
            <a:r>
              <a:rPr lang="da-DK" sz="3200" dirty="0" smtClean="0">
                <a:effectLst/>
                <a:latin typeface="Times New Roman" panose="02020603050405020304" pitchFamily="18" charset="0"/>
              </a:rPr>
              <a:t>Aalborg </a:t>
            </a:r>
            <a:r>
              <a:rPr lang="da-DK" sz="3200" dirty="0">
                <a:effectLst/>
                <a:latin typeface="Times New Roman" panose="02020603050405020304" pitchFamily="18" charset="0"/>
              </a:rPr>
              <a:t>Universitet og ph.d. i </a:t>
            </a:r>
            <a:r>
              <a:rPr lang="da-DK" sz="3200" dirty="0" err="1">
                <a:latin typeface="Times New Roman" panose="02020603050405020304" pitchFamily="18" charset="0"/>
              </a:rPr>
              <a:t>V</a:t>
            </a:r>
            <a:r>
              <a:rPr lang="da-DK" sz="3200" dirty="0" err="1" smtClean="0">
                <a:effectLst/>
                <a:latin typeface="Times New Roman" panose="02020603050405020304" pitchFamily="18" charset="0"/>
              </a:rPr>
              <a:t>idenskabsﬁlosoﬁ</a:t>
            </a:r>
            <a:r>
              <a:rPr lang="da-DK" sz="3200" dirty="0">
                <a:effectLst/>
                <a:latin typeface="Times New Roman" panose="02020603050405020304" pitchFamily="18" charset="0"/>
              </a:rPr>
              <a:t/>
            </a:r>
            <a:br>
              <a:rPr lang="da-DK" sz="3200" dirty="0">
                <a:effectLst/>
                <a:latin typeface="Times New Roman" panose="02020603050405020304" pitchFamily="18" charset="0"/>
              </a:rPr>
            </a:br>
            <a:endParaRPr lang="da-DK" sz="3200" dirty="0"/>
          </a:p>
        </p:txBody>
      </p:sp>
      <p:pic>
        <p:nvPicPr>
          <p:cNvPr id="3" name="Billede 2">
            <a:extLst>
              <a:ext uri="{FF2B5EF4-FFF2-40B4-BE49-F238E27FC236}">
                <a16:creationId xmlns:a16="http://schemas.microsoft.com/office/drawing/2014/main" id="{05CA20BB-913C-B441-A496-4A83B5883887}"/>
              </a:ext>
            </a:extLst>
          </p:cNvPr>
          <p:cNvPicPr>
            <a:picLocks noChangeAspect="1"/>
          </p:cNvPicPr>
          <p:nvPr/>
        </p:nvPicPr>
        <p:blipFill>
          <a:blip r:embed="rId2"/>
          <a:stretch>
            <a:fillRect/>
          </a:stretch>
        </p:blipFill>
        <p:spPr>
          <a:xfrm>
            <a:off x="2034702" y="2062421"/>
            <a:ext cx="6698226" cy="2165083"/>
          </a:xfrm>
          <a:prstGeom prst="rect">
            <a:avLst/>
          </a:prstGeom>
          <a:ln>
            <a:solidFill>
              <a:schemeClr val="accent1">
                <a:lumMod val="50000"/>
              </a:schemeClr>
            </a:solidFill>
          </a:ln>
        </p:spPr>
      </p:pic>
      <p:pic>
        <p:nvPicPr>
          <p:cNvPr id="5" name="Billede 4">
            <a:extLst>
              <a:ext uri="{FF2B5EF4-FFF2-40B4-BE49-F238E27FC236}">
                <a16:creationId xmlns:a16="http://schemas.microsoft.com/office/drawing/2014/main" id="{6DC260FD-43D8-0D41-9F63-557C42030CA1}"/>
              </a:ext>
            </a:extLst>
          </p:cNvPr>
          <p:cNvPicPr>
            <a:picLocks noChangeAspect="1"/>
          </p:cNvPicPr>
          <p:nvPr/>
        </p:nvPicPr>
        <p:blipFill>
          <a:blip r:embed="rId3"/>
          <a:stretch>
            <a:fillRect/>
          </a:stretch>
        </p:blipFill>
        <p:spPr>
          <a:xfrm>
            <a:off x="439366" y="4411590"/>
            <a:ext cx="5903068" cy="1455824"/>
          </a:xfrm>
          <a:prstGeom prst="rect">
            <a:avLst/>
          </a:prstGeom>
          <a:ln>
            <a:solidFill>
              <a:schemeClr val="accent1">
                <a:lumMod val="50000"/>
              </a:schemeClr>
            </a:solidFill>
          </a:ln>
        </p:spPr>
      </p:pic>
      <p:pic>
        <p:nvPicPr>
          <p:cNvPr id="6" name="Billede 5">
            <a:extLst>
              <a:ext uri="{FF2B5EF4-FFF2-40B4-BE49-F238E27FC236}">
                <a16:creationId xmlns:a16="http://schemas.microsoft.com/office/drawing/2014/main" id="{8A411981-AC72-094B-BB34-4D6A945E144B}"/>
              </a:ext>
            </a:extLst>
          </p:cNvPr>
          <p:cNvPicPr>
            <a:picLocks noChangeAspect="1"/>
          </p:cNvPicPr>
          <p:nvPr/>
        </p:nvPicPr>
        <p:blipFill>
          <a:blip r:embed="rId4"/>
          <a:stretch>
            <a:fillRect/>
          </a:stretch>
        </p:blipFill>
        <p:spPr>
          <a:xfrm>
            <a:off x="6524748" y="4411590"/>
            <a:ext cx="5399181" cy="1393337"/>
          </a:xfrm>
          <a:prstGeom prst="rect">
            <a:avLst/>
          </a:prstGeom>
          <a:ln>
            <a:solidFill>
              <a:schemeClr val="accent1">
                <a:lumMod val="50000"/>
              </a:schemeClr>
            </a:solidFill>
          </a:ln>
        </p:spPr>
      </p:pic>
    </p:spTree>
    <p:extLst>
      <p:ext uri="{BB962C8B-B14F-4D97-AF65-F5344CB8AC3E}">
        <p14:creationId xmlns:p14="http://schemas.microsoft.com/office/powerpoint/2010/main" val="390445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39947" y="87154"/>
            <a:ext cx="11197087" cy="6278642"/>
          </a:xfrm>
          <a:prstGeom prst="rect">
            <a:avLst/>
          </a:prstGeom>
        </p:spPr>
        <p:txBody>
          <a:bodyPr wrap="square">
            <a:spAutoFit/>
          </a:bodyPr>
          <a:lstStyle/>
          <a:p>
            <a:r>
              <a:rPr lang="da-DK" sz="2400" b="1" dirty="0">
                <a:solidFill>
                  <a:srgbClr val="000000"/>
                </a:solidFill>
                <a:latin typeface="Whyte"/>
                <a:hlinkClick r:id="rId2"/>
              </a:rPr>
              <a:t>Tag temperaturen: Har du et godt kollegaskab?</a:t>
            </a:r>
            <a:endParaRPr lang="da-DK" sz="2400" b="1" dirty="0">
              <a:solidFill>
                <a:srgbClr val="000000"/>
              </a:solidFill>
              <a:latin typeface="Whyte"/>
            </a:endParaRPr>
          </a:p>
          <a:p>
            <a:r>
              <a:rPr lang="da-DK" dirty="0">
                <a:solidFill>
                  <a:srgbClr val="000000"/>
                </a:solidFill>
              </a:rPr>
              <a:t>1. Stoler du på, at kollegerne laver deres arbejde godt? Tillid er et nøgleord i godt kollegaskab.</a:t>
            </a:r>
          </a:p>
          <a:p>
            <a:r>
              <a:rPr lang="da-DK" dirty="0">
                <a:solidFill>
                  <a:srgbClr val="000000"/>
                </a:solidFill>
              </a:rPr>
              <a:t>2. Kan du også forvente at få en hjælpende hånd, hvis du selv giver en hånd indimellem? Følelsen af retfærdighed er vigtig i arbejdsmiljøet.</a:t>
            </a:r>
          </a:p>
          <a:p>
            <a:r>
              <a:rPr lang="da-DK" dirty="0">
                <a:solidFill>
                  <a:srgbClr val="000000"/>
                </a:solidFill>
              </a:rPr>
              <a:t>3. Er du inkluderende? Kan alle være med? Husker du at forklare, hvad mødet, flertallet ved frokostbordet taler om, handlede om, hvis enkelte ikke var med?</a:t>
            </a:r>
          </a:p>
          <a:p>
            <a:r>
              <a:rPr lang="da-DK" dirty="0">
                <a:solidFill>
                  <a:srgbClr val="000000"/>
                </a:solidFill>
              </a:rPr>
              <a:t>4. Er du opmærksom? Lægger du mærke til, hvis din kollega virker stresset eller ekstra glad? Spørger du ind? Interesse og det at lade andre føle sig set kommer godt igen.</a:t>
            </a:r>
          </a:p>
          <a:p>
            <a:r>
              <a:rPr lang="da-DK" dirty="0">
                <a:solidFill>
                  <a:srgbClr val="000000"/>
                </a:solidFill>
              </a:rPr>
              <a:t>5. Har du mulighed for at møde fysisk på job? Efter </a:t>
            </a:r>
            <a:r>
              <a:rPr lang="da-DK" dirty="0" err="1">
                <a:solidFill>
                  <a:srgbClr val="000000"/>
                </a:solidFill>
              </a:rPr>
              <a:t>corona</a:t>
            </a:r>
            <a:r>
              <a:rPr lang="da-DK" dirty="0">
                <a:solidFill>
                  <a:srgbClr val="000000"/>
                </a:solidFill>
              </a:rPr>
              <a:t> er vi blevet digitale, og det har absolut sin plads – men begge eksperter anbefaler et mix, hvor man også vægter at mødes fysisk.</a:t>
            </a:r>
          </a:p>
          <a:p>
            <a:r>
              <a:rPr lang="da-DK" dirty="0">
                <a:solidFill>
                  <a:srgbClr val="000000"/>
                </a:solidFill>
              </a:rPr>
              <a:t>6. Stempler du ind i fællesskabet? Du behøver hverken deltage i fredagsbar eller være venner med dine kolleger. Men udvis respekt, tillid og åbenhed. Og vær nysgerrig ved uenigheder – der er sikkert en god grund til, at kollegaen gør noget anderledes.</a:t>
            </a:r>
          </a:p>
          <a:p>
            <a:r>
              <a:rPr lang="da-DK" dirty="0">
                <a:solidFill>
                  <a:srgbClr val="000000"/>
                </a:solidFill>
              </a:rPr>
              <a:t>7. Vægter både du og din arbejdsplads også det uformelle og sociale? Hverken ledere eller kolleger kan forvente, du deltager uden for arbejdstiden. Men det er en god ide for både dig og din arbejdsplads at give plads til et mix af faglige arrangementer og mindre formelle aktiviteter.</a:t>
            </a:r>
          </a:p>
          <a:p>
            <a:r>
              <a:rPr lang="da-DK" dirty="0">
                <a:solidFill>
                  <a:srgbClr val="000000"/>
                </a:solidFill>
              </a:rPr>
              <a:t>8. Tager din leder ansvar? Lederen skal være tydelig omkring rammerne for dit arbejde og </a:t>
            </a:r>
            <a:r>
              <a:rPr lang="da-DK" dirty="0" err="1">
                <a:solidFill>
                  <a:srgbClr val="000000"/>
                </a:solidFill>
              </a:rPr>
              <a:t>facilitere</a:t>
            </a:r>
            <a:r>
              <a:rPr lang="da-DK" dirty="0">
                <a:solidFill>
                  <a:srgbClr val="000000"/>
                </a:solidFill>
              </a:rPr>
              <a:t>, styre og dagsordensætte møder, der kan understøtte et godt kollegaskab. Men kollegaskabet er ikke lederens ansvar alene – det er I fælles om.</a:t>
            </a:r>
          </a:p>
          <a:p>
            <a:r>
              <a:rPr lang="da-DK" dirty="0">
                <a:solidFill>
                  <a:srgbClr val="000000"/>
                </a:solidFill>
              </a:rPr>
              <a:t>9 Taler I om kollegaskab? Det er en god idé indimellem at tage snakken om, hvad et godt kollegaskab er for jer, hvilke værdier I har, om I lever op til dem, og om I skal gøre noget anderledes.</a:t>
            </a:r>
          </a:p>
          <a:p>
            <a:r>
              <a:rPr lang="da-DK" i="1" dirty="0">
                <a:solidFill>
                  <a:srgbClr val="000000"/>
                </a:solidFill>
              </a:rPr>
              <a:t>Kilder: Martin Mølholm og Signe Pihl-Tingvad</a:t>
            </a:r>
            <a:endParaRPr lang="da-DK" b="0" i="1" dirty="0">
              <a:solidFill>
                <a:srgbClr val="000000"/>
              </a:solidFill>
              <a:effectLst/>
            </a:endParaRPr>
          </a:p>
        </p:txBody>
      </p:sp>
    </p:spTree>
    <p:extLst>
      <p:ext uri="{BB962C8B-B14F-4D97-AF65-F5344CB8AC3E}">
        <p14:creationId xmlns:p14="http://schemas.microsoft.com/office/powerpoint/2010/main" val="2300926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Arbejdsmiljø AUH</a:t>
            </a:r>
          </a:p>
        </p:txBody>
      </p:sp>
      <p:sp>
        <p:nvSpPr>
          <p:cNvPr id="6" name="Pladsholder til indhold 5"/>
          <p:cNvSpPr>
            <a:spLocks noGrp="1"/>
          </p:cNvSpPr>
          <p:nvPr>
            <p:ph idx="1"/>
          </p:nvPr>
        </p:nvSpPr>
        <p:spPr/>
        <p:txBody>
          <a:bodyPr/>
          <a:lstStyle/>
          <a:p>
            <a:r>
              <a:rPr lang="da-DK" dirty="0">
                <a:hlinkClick r:id="rId2"/>
              </a:rPr>
              <a:t>https://auh.intranet.rm.dk/personale/arbejdsmiljo/</a:t>
            </a:r>
            <a:endParaRPr lang="da-DK" dirty="0"/>
          </a:p>
          <a:p>
            <a:endParaRPr lang="da-DK" dirty="0"/>
          </a:p>
          <a:p>
            <a:endParaRPr lang="da-DK" dirty="0"/>
          </a:p>
        </p:txBody>
      </p:sp>
      <p:pic>
        <p:nvPicPr>
          <p:cNvPr id="7" name="Billede 6"/>
          <p:cNvPicPr>
            <a:picLocks noChangeAspect="1"/>
          </p:cNvPicPr>
          <p:nvPr/>
        </p:nvPicPr>
        <p:blipFill>
          <a:blip r:embed="rId3"/>
          <a:stretch>
            <a:fillRect/>
          </a:stretch>
        </p:blipFill>
        <p:spPr>
          <a:xfrm>
            <a:off x="5859673" y="2682727"/>
            <a:ext cx="5215787" cy="3252248"/>
          </a:xfrm>
          <a:prstGeom prst="rect">
            <a:avLst/>
          </a:prstGeom>
        </p:spPr>
      </p:pic>
    </p:spTree>
    <p:extLst>
      <p:ext uri="{BB962C8B-B14F-4D97-AF65-F5344CB8AC3E}">
        <p14:creationId xmlns:p14="http://schemas.microsoft.com/office/powerpoint/2010/main" val="1998451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5A057455-3B94-1B4F-A25B-4B4AD2BC0400}"/>
              </a:ext>
            </a:extLst>
          </p:cNvPr>
          <p:cNvSpPr>
            <a:spLocks noGrp="1"/>
          </p:cNvSpPr>
          <p:nvPr>
            <p:ph type="ftr" sz="quarter" idx="4294967295"/>
          </p:nvPr>
        </p:nvSpPr>
        <p:spPr>
          <a:xfrm>
            <a:off x="2589212" y="613580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a-DK"/>
              <a:t>erhvervspsykolog Mette Rønn - www.metteroenn.dk</a:t>
            </a:r>
            <a:endParaRPr lang="da-DK" dirty="0"/>
          </a:p>
        </p:txBody>
      </p:sp>
      <p:sp>
        <p:nvSpPr>
          <p:cNvPr id="2" name="Rektangel 1">
            <a:extLst>
              <a:ext uri="{FF2B5EF4-FFF2-40B4-BE49-F238E27FC236}">
                <a16:creationId xmlns:a16="http://schemas.microsoft.com/office/drawing/2014/main" id="{B0108E18-C539-96C1-DD13-74A6B55876E2}"/>
              </a:ext>
            </a:extLst>
          </p:cNvPr>
          <p:cNvSpPr/>
          <p:nvPr/>
        </p:nvSpPr>
        <p:spPr>
          <a:xfrm>
            <a:off x="8227138" y="4228397"/>
            <a:ext cx="2189114" cy="14280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4. Tag hånd om det vilkårene </a:t>
            </a:r>
          </a:p>
          <a:p>
            <a:pPr algn="ctr"/>
            <a:r>
              <a:rPr lang="da-DK" sz="1600" dirty="0"/>
              <a:t>gør ved jer</a:t>
            </a:r>
          </a:p>
        </p:txBody>
      </p:sp>
      <p:sp>
        <p:nvSpPr>
          <p:cNvPr id="4" name="Rektangel 3">
            <a:extLst>
              <a:ext uri="{FF2B5EF4-FFF2-40B4-BE49-F238E27FC236}">
                <a16:creationId xmlns:a16="http://schemas.microsoft.com/office/drawing/2014/main" id="{5C61BF08-2E98-2502-F11C-D2A7F07637C5}"/>
              </a:ext>
            </a:extLst>
          </p:cNvPr>
          <p:cNvSpPr/>
          <p:nvPr/>
        </p:nvSpPr>
        <p:spPr>
          <a:xfrm>
            <a:off x="5235317" y="4780728"/>
            <a:ext cx="2524862" cy="1355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5. Det muliges kunst </a:t>
            </a:r>
          </a:p>
          <a:p>
            <a:pPr algn="ctr"/>
            <a:r>
              <a:rPr lang="da-DK" sz="1600" dirty="0"/>
              <a:t>Prioriter jeres opgaver sammen</a:t>
            </a:r>
          </a:p>
        </p:txBody>
      </p:sp>
      <p:sp>
        <p:nvSpPr>
          <p:cNvPr id="7" name="Rektangel 6">
            <a:extLst>
              <a:ext uri="{FF2B5EF4-FFF2-40B4-BE49-F238E27FC236}">
                <a16:creationId xmlns:a16="http://schemas.microsoft.com/office/drawing/2014/main" id="{9A099FCF-D34D-598C-6008-208217FF492D}"/>
              </a:ext>
            </a:extLst>
          </p:cNvPr>
          <p:cNvSpPr/>
          <p:nvPr/>
        </p:nvSpPr>
        <p:spPr>
          <a:xfrm>
            <a:off x="2116900" y="2502455"/>
            <a:ext cx="2227371" cy="13005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7. Giv feedback </a:t>
            </a:r>
          </a:p>
          <a:p>
            <a:pPr algn="ctr"/>
            <a:r>
              <a:rPr lang="da-DK" sz="1600" dirty="0"/>
              <a:t>så I lærer sammen</a:t>
            </a:r>
          </a:p>
        </p:txBody>
      </p:sp>
      <p:sp>
        <p:nvSpPr>
          <p:cNvPr id="10" name="Rektangel 9">
            <a:extLst>
              <a:ext uri="{FF2B5EF4-FFF2-40B4-BE49-F238E27FC236}">
                <a16:creationId xmlns:a16="http://schemas.microsoft.com/office/drawing/2014/main" id="{C83FBBC6-CED7-3848-061A-A50FA1E8AC43}"/>
              </a:ext>
            </a:extLst>
          </p:cNvPr>
          <p:cNvSpPr/>
          <p:nvPr/>
        </p:nvSpPr>
        <p:spPr>
          <a:xfrm>
            <a:off x="8829734" y="2438696"/>
            <a:ext cx="2286761" cy="14280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a-DK" sz="2000" dirty="0"/>
          </a:p>
          <a:p>
            <a:pPr algn="ctr"/>
            <a:r>
              <a:rPr lang="da-DK" sz="1600" dirty="0">
                <a:solidFill>
                  <a:schemeClr val="tx1"/>
                </a:solidFill>
              </a:rPr>
              <a:t>3. Følelser smitter </a:t>
            </a:r>
          </a:p>
          <a:p>
            <a:pPr algn="ctr"/>
            <a:r>
              <a:rPr lang="da-DK" sz="1600" dirty="0">
                <a:solidFill>
                  <a:schemeClr val="tx1"/>
                </a:solidFill>
              </a:rPr>
              <a:t>Stop forurening og </a:t>
            </a:r>
          </a:p>
          <a:p>
            <a:pPr algn="ctr"/>
            <a:r>
              <a:rPr lang="da-DK" sz="1600" dirty="0">
                <a:solidFill>
                  <a:schemeClr val="tx1"/>
                </a:solidFill>
              </a:rPr>
              <a:t>lav gode cirkler </a:t>
            </a:r>
          </a:p>
          <a:p>
            <a:pPr algn="ctr"/>
            <a:endParaRPr lang="da-DK" sz="2000" dirty="0"/>
          </a:p>
        </p:txBody>
      </p:sp>
      <p:sp>
        <p:nvSpPr>
          <p:cNvPr id="19" name="Rektangel 18">
            <a:extLst>
              <a:ext uri="{FF2B5EF4-FFF2-40B4-BE49-F238E27FC236}">
                <a16:creationId xmlns:a16="http://schemas.microsoft.com/office/drawing/2014/main" id="{2D6278CE-AD56-C1CA-E5C9-DBA31C68EC3D}"/>
              </a:ext>
            </a:extLst>
          </p:cNvPr>
          <p:cNvSpPr/>
          <p:nvPr/>
        </p:nvSpPr>
        <p:spPr>
          <a:xfrm>
            <a:off x="8190491" y="820829"/>
            <a:ext cx="2226299" cy="13123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2. Forstå </a:t>
            </a:r>
          </a:p>
          <a:p>
            <a:pPr algn="ctr"/>
            <a:r>
              <a:rPr lang="da-DK" sz="1600" dirty="0"/>
              <a:t>hinandens situation og invester tillid</a:t>
            </a:r>
          </a:p>
        </p:txBody>
      </p:sp>
      <p:sp>
        <p:nvSpPr>
          <p:cNvPr id="5" name="Ellipse 4">
            <a:extLst>
              <a:ext uri="{FF2B5EF4-FFF2-40B4-BE49-F238E27FC236}">
                <a16:creationId xmlns:a16="http://schemas.microsoft.com/office/drawing/2014/main" id="{60A99CA7-0A84-2DD7-1E5A-CF81E1BD31DA}"/>
              </a:ext>
            </a:extLst>
          </p:cNvPr>
          <p:cNvSpPr/>
          <p:nvPr/>
        </p:nvSpPr>
        <p:spPr>
          <a:xfrm>
            <a:off x="4728673" y="2106616"/>
            <a:ext cx="3380919" cy="241615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a-DK" sz="2400" dirty="0"/>
              <a:t>Bæredygtigt Arbejdsliv</a:t>
            </a:r>
            <a:endParaRPr lang="da-DK" sz="1600" dirty="0"/>
          </a:p>
        </p:txBody>
      </p:sp>
      <p:sp>
        <p:nvSpPr>
          <p:cNvPr id="8" name="Rektangel 7">
            <a:extLst>
              <a:ext uri="{FF2B5EF4-FFF2-40B4-BE49-F238E27FC236}">
                <a16:creationId xmlns:a16="http://schemas.microsoft.com/office/drawing/2014/main" id="{C0B5A86E-E10A-8B47-EC27-F5268EF6BDAF}"/>
              </a:ext>
            </a:extLst>
          </p:cNvPr>
          <p:cNvSpPr/>
          <p:nvPr/>
        </p:nvSpPr>
        <p:spPr>
          <a:xfrm>
            <a:off x="2389742" y="788013"/>
            <a:ext cx="2339016" cy="12821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8. Tal om hvordan </a:t>
            </a:r>
          </a:p>
          <a:p>
            <a:pPr algn="ctr"/>
            <a:r>
              <a:rPr lang="da-DK" sz="1600" dirty="0"/>
              <a:t>I lykkes </a:t>
            </a:r>
          </a:p>
          <a:p>
            <a:pPr algn="ctr"/>
            <a:r>
              <a:rPr lang="da-DK" sz="1600" dirty="0"/>
              <a:t>Fortæl en historie </a:t>
            </a:r>
          </a:p>
          <a:p>
            <a:pPr algn="ctr"/>
            <a:r>
              <a:rPr lang="da-DK" sz="1600" dirty="0"/>
              <a:t>om mestring</a:t>
            </a:r>
          </a:p>
        </p:txBody>
      </p:sp>
      <p:sp>
        <p:nvSpPr>
          <p:cNvPr id="11" name="Rektangel 10">
            <a:extLst>
              <a:ext uri="{FF2B5EF4-FFF2-40B4-BE49-F238E27FC236}">
                <a16:creationId xmlns:a16="http://schemas.microsoft.com/office/drawing/2014/main" id="{90D5AD5E-3A76-4B1D-4A20-9D215C5B8155}"/>
              </a:ext>
            </a:extLst>
          </p:cNvPr>
          <p:cNvSpPr/>
          <p:nvPr/>
        </p:nvSpPr>
        <p:spPr>
          <a:xfrm>
            <a:off x="5289662" y="421972"/>
            <a:ext cx="2339016" cy="14266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1. Hold fokus på fælles opgaver </a:t>
            </a:r>
          </a:p>
          <a:p>
            <a:pPr algn="ctr"/>
            <a:r>
              <a:rPr lang="da-DK" sz="1600" dirty="0"/>
              <a:t>og udfordringer</a:t>
            </a:r>
          </a:p>
        </p:txBody>
      </p:sp>
      <p:sp>
        <p:nvSpPr>
          <p:cNvPr id="6" name="Rektangel 5">
            <a:extLst>
              <a:ext uri="{FF2B5EF4-FFF2-40B4-BE49-F238E27FC236}">
                <a16:creationId xmlns:a16="http://schemas.microsoft.com/office/drawing/2014/main" id="{752F6408-E806-7DD2-3A6D-622370510BB9}"/>
              </a:ext>
            </a:extLst>
          </p:cNvPr>
          <p:cNvSpPr/>
          <p:nvPr/>
        </p:nvSpPr>
        <p:spPr>
          <a:xfrm>
            <a:off x="2506009" y="4197940"/>
            <a:ext cx="2227371" cy="14280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da-DK" sz="1600" dirty="0"/>
              <a:t>6. Find hverdagens åndehuller</a:t>
            </a:r>
          </a:p>
        </p:txBody>
      </p:sp>
      <p:sp>
        <p:nvSpPr>
          <p:cNvPr id="12" name="Pentagon 11">
            <a:extLst>
              <a:ext uri="{FF2B5EF4-FFF2-40B4-BE49-F238E27FC236}">
                <a16:creationId xmlns:a16="http://schemas.microsoft.com/office/drawing/2014/main" id="{0353F4CC-926A-68A4-7D85-7F12DA7C3CB0}"/>
              </a:ext>
            </a:extLst>
          </p:cNvPr>
          <p:cNvSpPr/>
          <p:nvPr/>
        </p:nvSpPr>
        <p:spPr>
          <a:xfrm rot="5400000">
            <a:off x="4132725" y="1976768"/>
            <a:ext cx="4590418" cy="1474729"/>
          </a:xfrm>
          <a:prstGeom prst="homePlate">
            <a:avLst/>
          </a:prstGeom>
          <a:solidFill>
            <a:schemeClr val="accent3">
              <a:lumMod val="60000"/>
              <a:lumOff val="40000"/>
              <a:alpha val="5422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Måne 12">
            <a:extLst>
              <a:ext uri="{FF2B5EF4-FFF2-40B4-BE49-F238E27FC236}">
                <a16:creationId xmlns:a16="http://schemas.microsoft.com/office/drawing/2014/main" id="{8C6262DB-0EE9-E4BC-4B84-C8F69F6CA74C}"/>
              </a:ext>
            </a:extLst>
          </p:cNvPr>
          <p:cNvSpPr/>
          <p:nvPr/>
        </p:nvSpPr>
        <p:spPr>
          <a:xfrm>
            <a:off x="2848130" y="788013"/>
            <a:ext cx="1891157" cy="4837958"/>
          </a:xfrm>
          <a:prstGeom prst="moon">
            <a:avLst/>
          </a:prstGeom>
          <a:solidFill>
            <a:schemeClr val="accent6">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Måne 13">
            <a:extLst>
              <a:ext uri="{FF2B5EF4-FFF2-40B4-BE49-F238E27FC236}">
                <a16:creationId xmlns:a16="http://schemas.microsoft.com/office/drawing/2014/main" id="{35478596-CF32-5FDD-B5CD-A89E3CC51C93}"/>
              </a:ext>
            </a:extLst>
          </p:cNvPr>
          <p:cNvSpPr/>
          <p:nvPr/>
        </p:nvSpPr>
        <p:spPr>
          <a:xfrm rot="10800000">
            <a:off x="8213822" y="818470"/>
            <a:ext cx="1891157" cy="4837958"/>
          </a:xfrm>
          <a:prstGeom prst="moon">
            <a:avLst/>
          </a:prstGeom>
          <a:solidFill>
            <a:srgbClr val="E99D61">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5219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507790" y="317919"/>
            <a:ext cx="4442971" cy="6195025"/>
          </a:xfrm>
          <a:prstGeom prst="rect">
            <a:avLst/>
          </a:prstGeom>
        </p:spPr>
      </p:pic>
      <p:pic>
        <p:nvPicPr>
          <p:cNvPr id="3" name="Billede 2"/>
          <p:cNvPicPr>
            <a:picLocks noChangeAspect="1"/>
          </p:cNvPicPr>
          <p:nvPr/>
        </p:nvPicPr>
        <p:blipFill>
          <a:blip r:embed="rId3"/>
          <a:stretch>
            <a:fillRect/>
          </a:stretch>
        </p:blipFill>
        <p:spPr>
          <a:xfrm>
            <a:off x="4950761" y="2691890"/>
            <a:ext cx="7152099" cy="1208985"/>
          </a:xfrm>
          <a:prstGeom prst="rect">
            <a:avLst/>
          </a:prstGeom>
        </p:spPr>
      </p:pic>
    </p:spTree>
    <p:extLst>
      <p:ext uri="{BB962C8B-B14F-4D97-AF65-F5344CB8AC3E}">
        <p14:creationId xmlns:p14="http://schemas.microsoft.com/office/powerpoint/2010/main" val="713448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67205" y="53975"/>
            <a:ext cx="9002308" cy="1143000"/>
          </a:xfrm>
        </p:spPr>
        <p:txBody>
          <a:bodyPr/>
          <a:lstStyle/>
          <a:p>
            <a:pPr eaLnBrk="1" hangingPunct="1"/>
            <a:r>
              <a:rPr lang="da-DK" altLang="da-DK" sz="3600" dirty="0" smtClean="0">
                <a:latin typeface="Calibri" panose="020F0502020204030204" pitchFamily="34" charset="0"/>
              </a:rPr>
              <a:t>Formål og rammen </a:t>
            </a:r>
            <a:r>
              <a:rPr lang="da-DK" altLang="da-DK" sz="3600" dirty="0">
                <a:latin typeface="Calibri" panose="020F0502020204030204" pitchFamily="34" charset="0"/>
              </a:rPr>
              <a:t>for </a:t>
            </a:r>
            <a:r>
              <a:rPr lang="da-DK" altLang="da-DK" sz="3600" dirty="0" smtClean="0">
                <a:latin typeface="Calibri" panose="020F0502020204030204" pitchFamily="34" charset="0"/>
              </a:rPr>
              <a:t>3-timers mødet</a:t>
            </a:r>
            <a:endParaRPr lang="da-DK" altLang="da-DK" sz="3600" dirty="0">
              <a:latin typeface="Calibri" panose="020F0502020204030204" pitchFamily="34" charset="0"/>
            </a:endParaRPr>
          </a:p>
        </p:txBody>
      </p:sp>
      <p:sp>
        <p:nvSpPr>
          <p:cNvPr id="15363" name="Rectangle 3"/>
          <p:cNvSpPr>
            <a:spLocks noGrp="1" noChangeArrowheads="1"/>
          </p:cNvSpPr>
          <p:nvPr>
            <p:ph type="body" sz="half" idx="4294967295"/>
          </p:nvPr>
        </p:nvSpPr>
        <p:spPr>
          <a:xfrm>
            <a:off x="1067205" y="642938"/>
            <a:ext cx="10753493" cy="3857625"/>
          </a:xfrm>
        </p:spPr>
        <p:txBody>
          <a:bodyPr>
            <a:noAutofit/>
          </a:bodyPr>
          <a:lstStyle/>
          <a:p>
            <a:pPr eaLnBrk="1" hangingPunct="1">
              <a:buFontTx/>
              <a:buNone/>
              <a:defRPr/>
            </a:pPr>
            <a:endParaRPr lang="da-DK" altLang="da-DK" sz="1800" b="1" dirty="0">
              <a:solidFill>
                <a:srgbClr val="006699"/>
              </a:solidFill>
            </a:endParaRPr>
          </a:p>
          <a:p>
            <a:pPr eaLnBrk="1" hangingPunct="1">
              <a:buFontTx/>
              <a:buNone/>
              <a:defRPr/>
            </a:pPr>
            <a:endParaRPr lang="da-DK" altLang="da-DK" sz="1800" b="1" dirty="0">
              <a:solidFill>
                <a:srgbClr val="006699"/>
              </a:solidFill>
            </a:endParaRPr>
          </a:p>
          <a:p>
            <a:pPr eaLnBrk="1" hangingPunct="1">
              <a:buFontTx/>
              <a:buNone/>
              <a:defRPr/>
            </a:pPr>
            <a:r>
              <a:rPr lang="da-DK" altLang="da-DK" sz="1800" b="1" dirty="0">
                <a:solidFill>
                  <a:srgbClr val="0070C0"/>
                </a:solidFill>
              </a:rPr>
              <a:t>Formål; </a:t>
            </a:r>
            <a:endParaRPr lang="da-DK" altLang="da-DK" sz="1400" dirty="0">
              <a:solidFill>
                <a:srgbClr val="0070C0"/>
              </a:solidFill>
            </a:endParaRPr>
          </a:p>
          <a:p>
            <a:pPr eaLnBrk="1" hangingPunct="1">
              <a:defRPr/>
            </a:pPr>
            <a:r>
              <a:rPr lang="da-DK" altLang="da-DK" sz="1800" dirty="0"/>
              <a:t>Status på uddannelsesinitiativer fra handleplanen 2022</a:t>
            </a:r>
          </a:p>
          <a:p>
            <a:pPr eaLnBrk="1" hangingPunct="1">
              <a:defRPr/>
            </a:pPr>
            <a:r>
              <a:rPr lang="da-DK" altLang="da-DK" sz="1800" dirty="0"/>
              <a:t>Ideer til initiativer og tiltag, der kan medvirke til at </a:t>
            </a:r>
            <a:r>
              <a:rPr lang="da-DK" sz="1800" dirty="0"/>
              <a:t>styrke og udvikle uddannelses- og læringsmiljøet</a:t>
            </a:r>
            <a:r>
              <a:rPr lang="da-DK" altLang="da-DK" sz="1800" dirty="0"/>
              <a:t> på AUH.  </a:t>
            </a:r>
          </a:p>
          <a:p>
            <a:pPr eaLnBrk="1" hangingPunct="1">
              <a:buFontTx/>
              <a:buNone/>
              <a:defRPr/>
            </a:pPr>
            <a:r>
              <a:rPr lang="da-DK" altLang="da-DK" sz="1800" b="1" dirty="0">
                <a:solidFill>
                  <a:srgbClr val="0070C0"/>
                </a:solidFill>
              </a:rPr>
              <a:t>Udbytte:</a:t>
            </a:r>
          </a:p>
          <a:p>
            <a:pPr eaLnBrk="1" hangingPunct="1">
              <a:defRPr/>
            </a:pPr>
            <a:r>
              <a:rPr lang="da-DK" altLang="da-DK" sz="1800" dirty="0"/>
              <a:t>Vores bud på afdelingens handlingsplan med forslag til konkrete initiativer og tiltag</a:t>
            </a:r>
          </a:p>
          <a:p>
            <a:pPr marL="0" indent="0">
              <a:buNone/>
              <a:defRPr/>
            </a:pPr>
            <a:r>
              <a:rPr lang="da-DK" altLang="da-DK" sz="1800" b="1" dirty="0">
                <a:solidFill>
                  <a:srgbClr val="0070C0"/>
                </a:solidFill>
              </a:rPr>
              <a:t>Dagsorden/agenda</a:t>
            </a:r>
          </a:p>
          <a:p>
            <a:pPr eaLnBrk="1" hangingPunct="1">
              <a:defRPr/>
            </a:pPr>
            <a:r>
              <a:rPr lang="da-DK" altLang="da-DK" sz="1800" dirty="0" smtClean="0"/>
              <a:t>Brainstorm og </a:t>
            </a:r>
            <a:r>
              <a:rPr lang="da-DK" altLang="da-DK" sz="1800" dirty="0"/>
              <a:t>kvalificering af ideer – prioritering i plenum – beskrivelse af initiativ og tiltag</a:t>
            </a:r>
          </a:p>
          <a:p>
            <a:pPr marL="0" indent="0">
              <a:buNone/>
              <a:defRPr/>
            </a:pPr>
            <a:r>
              <a:rPr lang="da-DK" altLang="da-DK" sz="1800" b="1" dirty="0">
                <a:solidFill>
                  <a:srgbClr val="0070C0"/>
                </a:solidFill>
              </a:rPr>
              <a:t>Regler/roller</a:t>
            </a:r>
          </a:p>
          <a:p>
            <a:pPr eaLnBrk="1" hangingPunct="1">
              <a:defRPr/>
            </a:pPr>
            <a:r>
              <a:rPr lang="da-DK" altLang="da-DK" sz="1800" dirty="0"/>
              <a:t>Mødeleder er XXXXX og referent er XXXX </a:t>
            </a:r>
          </a:p>
          <a:p>
            <a:pPr eaLnBrk="1" hangingPunct="1">
              <a:defRPr/>
            </a:pPr>
            <a:r>
              <a:rPr lang="da-DK" altLang="da-DK" sz="1800" dirty="0"/>
              <a:t>Refleksion (alene) – diskussion af oplevelser/ideer (3 og 3 – 6 og 6)</a:t>
            </a:r>
          </a:p>
          <a:p>
            <a:pPr marL="0" indent="0">
              <a:buNone/>
              <a:defRPr/>
            </a:pPr>
            <a:r>
              <a:rPr lang="da-DK" altLang="da-DK" sz="1800" b="1" dirty="0" smtClean="0">
                <a:solidFill>
                  <a:srgbClr val="0070C0"/>
                </a:solidFill>
              </a:rPr>
              <a:t>Det videre forløb </a:t>
            </a:r>
            <a:endParaRPr lang="da-DK" altLang="da-DK" sz="1800" b="1" dirty="0">
              <a:solidFill>
                <a:srgbClr val="0070C0"/>
              </a:solidFill>
            </a:endParaRPr>
          </a:p>
          <a:p>
            <a:pPr eaLnBrk="1" hangingPunct="1">
              <a:defRPr/>
            </a:pPr>
            <a:r>
              <a:rPr lang="da-DK" altLang="da-DK" sz="1800" dirty="0" smtClean="0"/>
              <a:t>fremlæggelse af forslag til handleplan på </a:t>
            </a:r>
            <a:r>
              <a:rPr lang="da-DK" altLang="da-DK" sz="1800" dirty="0"/>
              <a:t>fælles lægemøde d x/x  </a:t>
            </a:r>
            <a:endParaRPr lang="da-DK" altLang="da-DK" sz="1800" dirty="0" smtClean="0"/>
          </a:p>
          <a:p>
            <a:pPr eaLnBrk="1" hangingPunct="1">
              <a:defRPr/>
            </a:pPr>
            <a:r>
              <a:rPr lang="da-DK" altLang="da-DK" sz="1800" dirty="0" smtClean="0"/>
              <a:t>endelige handleplan udarbejdes af mødeleder sammen med U-team/AL  </a:t>
            </a:r>
            <a:endParaRPr lang="da-DK" altLang="da-DK" sz="1800" dirty="0"/>
          </a:p>
          <a:p>
            <a:pPr marL="0" indent="0">
              <a:buNone/>
              <a:defRPr/>
            </a:pPr>
            <a:endParaRPr lang="da-DK" altLang="da-DK" sz="2000" dirty="0"/>
          </a:p>
          <a:p>
            <a:pPr marL="0" indent="0">
              <a:buNone/>
              <a:defRPr/>
            </a:pPr>
            <a:endParaRPr lang="da-DK" altLang="da-DK" sz="2000" dirty="0"/>
          </a:p>
        </p:txBody>
      </p:sp>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203841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Definition: Hvad er trivsel?</a:t>
            </a:r>
            <a:br>
              <a:rPr lang="da-DK" dirty="0"/>
            </a:br>
            <a:endParaRPr lang="da-DK" dirty="0"/>
          </a:p>
        </p:txBody>
      </p:sp>
      <p:sp>
        <p:nvSpPr>
          <p:cNvPr id="3" name="Pladsholder til indhold 2"/>
          <p:cNvSpPr>
            <a:spLocks noGrp="1"/>
          </p:cNvSpPr>
          <p:nvPr>
            <p:ph idx="1"/>
          </p:nvPr>
        </p:nvSpPr>
        <p:spPr/>
        <p:txBody>
          <a:bodyPr>
            <a:normAutofit fontScale="77500" lnSpcReduction="20000"/>
          </a:bodyPr>
          <a:lstStyle/>
          <a:p>
            <a:r>
              <a:rPr lang="da-DK" dirty="0"/>
              <a:t>Der findes forskellige definitioner på trivsel. Blandt dem er World Health Organization (WHO), som definerer trivsel som en forudsætning for mental sundhed. </a:t>
            </a:r>
          </a:p>
          <a:p>
            <a:r>
              <a:rPr lang="da-DK" dirty="0"/>
              <a:t>“Mental sundhed er en tilstand af trivsel, hvor et individ realiserer sine egne evner, kan klare livets normale belastninger, kan arbejde produktivt og er i stand til at bidrage til fællesskabet.” (Kilde: </a:t>
            </a:r>
            <a:r>
              <a:rPr lang="da-DK" dirty="0">
                <a:hlinkClick r:id="rId2"/>
              </a:rPr>
              <a:t>WHO</a:t>
            </a:r>
            <a:r>
              <a:rPr lang="da-DK" dirty="0"/>
              <a:t>, oversat fra engelsk)</a:t>
            </a:r>
          </a:p>
          <a:p>
            <a:r>
              <a:rPr lang="da-DK" dirty="0"/>
              <a:t>På arbejdspladsen kan trivsel defineres som en tilstand, hvor medarbejderne føler sig tilfredse med deres arbejdsopgaver, oplever en følelse af samhørighed og fællesskab og har en passende </a:t>
            </a:r>
            <a:r>
              <a:rPr lang="da-DK" dirty="0" err="1"/>
              <a:t>work-life</a:t>
            </a:r>
            <a:r>
              <a:rPr lang="da-DK" dirty="0"/>
              <a:t> balance. Trivsel kan påvirkes af en lang række faktorer, herunder arbejdsopgaver, kollegiale relationer, ledelsesstil, løn og arbejdsforhold.</a:t>
            </a:r>
          </a:p>
          <a:p>
            <a:r>
              <a:rPr lang="da-DK" dirty="0"/>
              <a:t>Trivsel på arbejdspladsen er derfor både et individuelt ansvar, men i ligeså høj grad et fælles ansvar. Den enkelte medarbejder kan gøre meget for at forbedre trivslen, men det vil aldrig kunne stå alene. Der er behov for inddragelse af ledere samt resten af organisationen for at skabe positive og bæredygtige forandringer til de eksisterende strukturer. </a:t>
            </a:r>
          </a:p>
          <a:p>
            <a:endParaRPr lang="da-DK" dirty="0"/>
          </a:p>
        </p:txBody>
      </p:sp>
      <p:sp>
        <p:nvSpPr>
          <p:cNvPr id="4" name="Tekstfelt 3"/>
          <p:cNvSpPr txBox="1"/>
          <p:nvPr/>
        </p:nvSpPr>
        <p:spPr>
          <a:xfrm>
            <a:off x="595223" y="6311900"/>
            <a:ext cx="8281358" cy="369332"/>
          </a:xfrm>
          <a:prstGeom prst="rect">
            <a:avLst/>
          </a:prstGeom>
          <a:noFill/>
        </p:spPr>
        <p:txBody>
          <a:bodyPr wrap="square" rtlCol="0">
            <a:spAutoFit/>
          </a:bodyPr>
          <a:lstStyle/>
          <a:p>
            <a:r>
              <a:rPr lang="da-DK" dirty="0"/>
              <a:t>Kilde: https://lead.eu/artikel/trivsel-paa-arbejdspladsen</a:t>
            </a:r>
          </a:p>
        </p:txBody>
      </p:sp>
    </p:spTree>
    <p:extLst>
      <p:ext uri="{BB962C8B-B14F-4D97-AF65-F5344CB8AC3E}">
        <p14:creationId xmlns:p14="http://schemas.microsoft.com/office/powerpoint/2010/main" val="705022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1989139"/>
            <a:ext cx="2447925"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Diagram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655" y="338513"/>
            <a:ext cx="112903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uppe 3"/>
          <p:cNvGrpSpPr>
            <a:grpSpLocks/>
          </p:cNvGrpSpPr>
          <p:nvPr/>
        </p:nvGrpSpPr>
        <p:grpSpPr bwMode="auto">
          <a:xfrm>
            <a:off x="8091489" y="849314"/>
            <a:ext cx="433387" cy="434975"/>
            <a:chOff x="6875463" y="908050"/>
            <a:chExt cx="433387" cy="433388"/>
          </a:xfrm>
        </p:grpSpPr>
        <p:sp>
          <p:nvSpPr>
            <p:cNvPr id="2" name="Ellipse 1"/>
            <p:cNvSpPr>
              <a:spLocks noChangeArrowheads="1"/>
            </p:cNvSpPr>
            <p:nvPr/>
          </p:nvSpPr>
          <p:spPr bwMode="auto">
            <a:xfrm>
              <a:off x="6875463" y="908050"/>
              <a:ext cx="433387" cy="433388"/>
            </a:xfrm>
            <a:prstGeom prst="ellipse">
              <a:avLst/>
            </a:prstGeom>
            <a:solidFill>
              <a:srgbClr val="006699"/>
            </a:solidFill>
            <a:ln w="254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endParaRPr lang="da-DK">
                <a:solidFill>
                  <a:schemeClr val="dk1"/>
                </a:solidFill>
              </a:endParaRPr>
            </a:p>
          </p:txBody>
        </p:sp>
        <p:sp>
          <p:nvSpPr>
            <p:cNvPr id="15374" name="Tekstboks 2"/>
            <p:cNvSpPr txBox="1">
              <a:spLocks noChangeArrowheads="1"/>
            </p:cNvSpPr>
            <p:nvPr/>
          </p:nvSpPr>
          <p:spPr bwMode="auto">
            <a:xfrm>
              <a:off x="6875463" y="939800"/>
              <a:ext cx="43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da-DK" altLang="da-DK" sz="1800" b="1">
                  <a:solidFill>
                    <a:schemeClr val="bg1"/>
                  </a:solidFill>
                  <a:latin typeface="Arial" panose="020B0604020202020204" pitchFamily="34" charset="0"/>
                  <a:ea typeface="ＭＳ Ｐゴシック" panose="020B0600070205080204" pitchFamily="34" charset="-128"/>
                </a:rPr>
                <a:t>1</a:t>
              </a:r>
            </a:p>
          </p:txBody>
        </p:sp>
      </p:grpSp>
      <p:sp>
        <p:nvSpPr>
          <p:cNvPr id="6" name="Ellipse 5"/>
          <p:cNvSpPr>
            <a:spLocks noChangeArrowheads="1"/>
          </p:cNvSpPr>
          <p:nvPr/>
        </p:nvSpPr>
        <p:spPr bwMode="auto">
          <a:xfrm>
            <a:off x="8308975" y="5387975"/>
            <a:ext cx="431800" cy="431800"/>
          </a:xfrm>
          <a:prstGeom prst="ellipse">
            <a:avLst/>
          </a:prstGeom>
          <a:solidFill>
            <a:srgbClr val="006699"/>
          </a:solidFill>
          <a:ln w="254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endParaRPr lang="da-DK">
              <a:solidFill>
                <a:schemeClr val="dk1"/>
              </a:solidFill>
            </a:endParaRPr>
          </a:p>
        </p:txBody>
      </p:sp>
      <p:sp>
        <p:nvSpPr>
          <p:cNvPr id="15366" name="Tekstboks 6"/>
          <p:cNvSpPr txBox="1">
            <a:spLocks noChangeArrowheads="1"/>
          </p:cNvSpPr>
          <p:nvPr/>
        </p:nvSpPr>
        <p:spPr bwMode="auto">
          <a:xfrm>
            <a:off x="8308975" y="541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da-DK" altLang="da-DK" sz="1800" b="1">
                <a:solidFill>
                  <a:schemeClr val="bg1"/>
                </a:solidFill>
                <a:latin typeface="Arial" panose="020B0604020202020204" pitchFamily="34" charset="0"/>
                <a:ea typeface="ＭＳ Ｐゴシック" panose="020B0600070205080204" pitchFamily="34" charset="-128"/>
              </a:rPr>
              <a:t>2</a:t>
            </a:r>
          </a:p>
        </p:txBody>
      </p:sp>
      <p:sp>
        <p:nvSpPr>
          <p:cNvPr id="8" name="Ellipse 7"/>
          <p:cNvSpPr>
            <a:spLocks noChangeArrowheads="1"/>
          </p:cNvSpPr>
          <p:nvPr/>
        </p:nvSpPr>
        <p:spPr bwMode="auto">
          <a:xfrm>
            <a:off x="3313113" y="5602288"/>
            <a:ext cx="431800" cy="431800"/>
          </a:xfrm>
          <a:prstGeom prst="ellipse">
            <a:avLst/>
          </a:prstGeom>
          <a:solidFill>
            <a:srgbClr val="006699"/>
          </a:solidFill>
          <a:ln w="254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endParaRPr lang="da-DK">
              <a:solidFill>
                <a:schemeClr val="dk1"/>
              </a:solidFill>
            </a:endParaRPr>
          </a:p>
        </p:txBody>
      </p:sp>
      <p:sp>
        <p:nvSpPr>
          <p:cNvPr id="15368" name="Tekstboks 8"/>
          <p:cNvSpPr txBox="1">
            <a:spLocks noChangeArrowheads="1"/>
          </p:cNvSpPr>
          <p:nvPr/>
        </p:nvSpPr>
        <p:spPr bwMode="auto">
          <a:xfrm>
            <a:off x="3317875" y="56356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da-DK" altLang="da-DK" sz="1800" b="1">
                <a:solidFill>
                  <a:schemeClr val="bg1"/>
                </a:solidFill>
                <a:latin typeface="Arial" panose="020B0604020202020204" pitchFamily="34" charset="0"/>
                <a:ea typeface="ＭＳ Ｐゴシック" panose="020B0600070205080204" pitchFamily="34" charset="-128"/>
              </a:rPr>
              <a:t>3</a:t>
            </a:r>
          </a:p>
        </p:txBody>
      </p:sp>
      <p:sp>
        <p:nvSpPr>
          <p:cNvPr id="10" name="Ellipse 9"/>
          <p:cNvSpPr>
            <a:spLocks noChangeArrowheads="1"/>
          </p:cNvSpPr>
          <p:nvPr/>
        </p:nvSpPr>
        <p:spPr bwMode="auto">
          <a:xfrm>
            <a:off x="3641725" y="1035050"/>
            <a:ext cx="431800" cy="433388"/>
          </a:xfrm>
          <a:prstGeom prst="ellipse">
            <a:avLst/>
          </a:prstGeom>
          <a:solidFill>
            <a:srgbClr val="006699"/>
          </a:solidFill>
          <a:ln w="25400">
            <a:solidFill>
              <a:schemeClr val="bg1"/>
            </a:solidFill>
            <a:round/>
            <a:headEnd/>
            <a:tailEnd/>
          </a:ln>
          <a:effectLst>
            <a:outerShdw blurRad="50800" dist="38100" dir="2700000" algn="tl" rotWithShape="0">
              <a:srgbClr val="808080">
                <a:alpha val="39998"/>
              </a:srgbClr>
            </a:outerShdw>
          </a:effectLst>
        </p:spPr>
        <p:txBody>
          <a:bodyPr anchor="ctr"/>
          <a:lstStyle/>
          <a:p>
            <a:pPr algn="ctr">
              <a:defRPr/>
            </a:pPr>
            <a:endParaRPr lang="da-DK">
              <a:solidFill>
                <a:schemeClr val="dk1"/>
              </a:solidFill>
            </a:endParaRPr>
          </a:p>
        </p:txBody>
      </p:sp>
      <p:sp>
        <p:nvSpPr>
          <p:cNvPr id="15370" name="Tekstboks 10"/>
          <p:cNvSpPr txBox="1">
            <a:spLocks noChangeArrowheads="1"/>
          </p:cNvSpPr>
          <p:nvPr/>
        </p:nvSpPr>
        <p:spPr bwMode="auto">
          <a:xfrm>
            <a:off x="3641725" y="10668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da-DK" altLang="da-DK" sz="1800" b="1">
                <a:solidFill>
                  <a:schemeClr val="bg1"/>
                </a:solidFill>
                <a:latin typeface="Arial" panose="020B0604020202020204" pitchFamily="34" charset="0"/>
                <a:ea typeface="ＭＳ Ｐゴシック" panose="020B0600070205080204" pitchFamily="34" charset="-128"/>
              </a:rPr>
              <a:t>4</a:t>
            </a:r>
          </a:p>
        </p:txBody>
      </p:sp>
      <p:sp>
        <p:nvSpPr>
          <p:cNvPr id="15372" name="Tekstfelt 2"/>
          <p:cNvSpPr txBox="1">
            <a:spLocks noChangeArrowheads="1"/>
          </p:cNvSpPr>
          <p:nvPr/>
        </p:nvSpPr>
        <p:spPr bwMode="auto">
          <a:xfrm>
            <a:off x="6880226" y="4437063"/>
            <a:ext cx="3463925"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da-DK" altLang="da-DK" sz="1800" b="1" dirty="0"/>
              <a:t>”Endelig handleplan</a:t>
            </a:r>
          </a:p>
          <a:p>
            <a:pPr algn="ctr"/>
            <a:r>
              <a:rPr lang="da-DK" altLang="da-DK" sz="1800" b="1" dirty="0"/>
              <a:t>2023/2024”</a:t>
            </a:r>
          </a:p>
          <a:p>
            <a:pPr algn="ctr"/>
            <a:r>
              <a:rPr lang="da-DK" altLang="da-DK" sz="1400" dirty="0"/>
              <a:t>med ledelsen og UAO</a:t>
            </a:r>
            <a:endParaRPr lang="da-DK" altLang="da-DK" sz="1200" dirty="0"/>
          </a:p>
        </p:txBody>
      </p:sp>
      <p:sp>
        <p:nvSpPr>
          <p:cNvPr id="3" name="Tekstfelt 2"/>
          <p:cNvSpPr txBox="1"/>
          <p:nvPr/>
        </p:nvSpPr>
        <p:spPr>
          <a:xfrm>
            <a:off x="294393" y="251192"/>
            <a:ext cx="3018720" cy="1938992"/>
          </a:xfrm>
          <a:prstGeom prst="rect">
            <a:avLst/>
          </a:prstGeom>
          <a:noFill/>
        </p:spPr>
        <p:txBody>
          <a:bodyPr wrap="square" rtlCol="0">
            <a:spAutoFit/>
          </a:bodyPr>
          <a:lstStyle/>
          <a:p>
            <a:r>
              <a:rPr lang="da-DK" sz="2400" b="1" dirty="0"/>
              <a:t>Forbedringsmodellen</a:t>
            </a:r>
          </a:p>
          <a:p>
            <a:pPr marL="342900" indent="-342900">
              <a:buFont typeface="Arial" panose="020B0604020202020204" pitchFamily="34" charset="0"/>
              <a:buChar char="•"/>
            </a:pPr>
            <a:r>
              <a:rPr lang="da-DK" sz="2400" dirty="0"/>
              <a:t>Plan</a:t>
            </a:r>
          </a:p>
          <a:p>
            <a:pPr marL="342900" indent="-342900">
              <a:buFont typeface="Arial" panose="020B0604020202020204" pitchFamily="34" charset="0"/>
              <a:buChar char="•"/>
            </a:pPr>
            <a:r>
              <a:rPr lang="da-DK" sz="2400" dirty="0"/>
              <a:t>Do </a:t>
            </a:r>
          </a:p>
          <a:p>
            <a:pPr marL="342900" indent="-342900">
              <a:buFont typeface="Arial" panose="020B0604020202020204" pitchFamily="34" charset="0"/>
              <a:buChar char="•"/>
            </a:pPr>
            <a:r>
              <a:rPr lang="da-DK" sz="2400" dirty="0" err="1"/>
              <a:t>Study</a:t>
            </a:r>
            <a:endParaRPr lang="da-DK" sz="2400" dirty="0"/>
          </a:p>
          <a:p>
            <a:pPr marL="342900" indent="-342900">
              <a:buFont typeface="Arial" panose="020B0604020202020204" pitchFamily="34" charset="0"/>
              <a:buChar char="•"/>
            </a:pPr>
            <a:r>
              <a:rPr lang="da-DK" sz="2400" dirty="0"/>
              <a:t>Act</a:t>
            </a:r>
          </a:p>
        </p:txBody>
      </p:sp>
      <p:pic>
        <p:nvPicPr>
          <p:cNvPr id="15" name="Billede 14"/>
          <p:cNvPicPr>
            <a:picLocks noChangeAspect="1"/>
          </p:cNvPicPr>
          <p:nvPr/>
        </p:nvPicPr>
        <p:blipFill rotWithShape="1">
          <a:blip r:embed="rId5"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91231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noChangeArrowheads="1"/>
          </p:cNvSpPr>
          <p:nvPr>
            <p:ph type="title"/>
          </p:nvPr>
        </p:nvSpPr>
        <p:spPr>
          <a:xfrm>
            <a:off x="1026543" y="203114"/>
            <a:ext cx="9854817" cy="914400"/>
          </a:xfrm>
        </p:spPr>
        <p:txBody>
          <a:bodyPr>
            <a:noAutofit/>
          </a:bodyPr>
          <a:lstStyle/>
          <a:p>
            <a:r>
              <a:rPr lang="da-DK" altLang="da-DK" sz="3600" dirty="0">
                <a:latin typeface="Calibri" panose="020F0502020204030204" pitchFamily="34" charset="0"/>
              </a:rPr>
              <a:t>Status på handleplan fra </a:t>
            </a:r>
            <a:r>
              <a:rPr lang="da-DK" altLang="da-DK" sz="3600" dirty="0" smtClean="0">
                <a:latin typeface="Calibri" panose="020F0502020204030204" pitchFamily="34" charset="0"/>
              </a:rPr>
              <a:t>2022  </a:t>
            </a:r>
            <a:r>
              <a:rPr lang="da-DK" altLang="da-DK" sz="2800" dirty="0" smtClean="0">
                <a:latin typeface="Calibri" panose="020F0502020204030204" pitchFamily="34" charset="0"/>
              </a:rPr>
              <a:t>(max </a:t>
            </a:r>
            <a:r>
              <a:rPr lang="da-DK" altLang="da-DK" sz="2800" dirty="0">
                <a:latin typeface="Calibri" panose="020F0502020204030204" pitchFamily="34" charset="0"/>
              </a:rPr>
              <a:t>30 min)</a:t>
            </a:r>
            <a:endParaRPr lang="da-DK" altLang="da-DK" sz="3600" dirty="0">
              <a:latin typeface="Calibri" panose="020F0502020204030204" pitchFamily="34" charset="0"/>
            </a:endParaRPr>
          </a:p>
        </p:txBody>
      </p:sp>
      <p:sp>
        <p:nvSpPr>
          <p:cNvPr id="19459" name="Pladsholder til indhold 2"/>
          <p:cNvSpPr>
            <a:spLocks noGrp="1" noChangeArrowheads="1"/>
          </p:cNvSpPr>
          <p:nvPr>
            <p:ph idx="1"/>
          </p:nvPr>
        </p:nvSpPr>
        <p:spPr>
          <a:xfrm>
            <a:off x="844363" y="1135802"/>
            <a:ext cx="8396914" cy="3309937"/>
          </a:xfrm>
        </p:spPr>
        <p:txBody>
          <a:bodyPr>
            <a:normAutofit/>
          </a:bodyPr>
          <a:lstStyle/>
          <a:p>
            <a:r>
              <a:rPr lang="da-DK" altLang="da-DK" sz="2400" dirty="0" smtClean="0">
                <a:latin typeface="Calibri" panose="020F0502020204030204" pitchFamily="34" charset="0"/>
              </a:rPr>
              <a:t>Opgaven i plenum er at vurdere </a:t>
            </a:r>
            <a:r>
              <a:rPr lang="da-DK" altLang="da-DK" sz="2400" dirty="0">
                <a:latin typeface="Calibri" panose="020F0502020204030204" pitchFamily="34" charset="0"/>
              </a:rPr>
              <a:t>om de enkelte initiativer er </a:t>
            </a:r>
          </a:p>
          <a:p>
            <a:pPr lvl="1"/>
            <a:r>
              <a:rPr lang="da-DK" altLang="da-DK" sz="2000" b="1" dirty="0">
                <a:latin typeface="Calibri" panose="020F0502020204030204" pitchFamily="34" charset="0"/>
              </a:rPr>
              <a:t>fuldt gennemført </a:t>
            </a:r>
          </a:p>
          <a:p>
            <a:pPr lvl="2"/>
            <a:r>
              <a:rPr lang="da-DK" altLang="da-DK" dirty="0" smtClean="0">
                <a:latin typeface="Calibri" panose="020F0502020204030204" pitchFamily="34" charset="0"/>
              </a:rPr>
              <a:t>hvilket effekt har det haft på uddannelsen?</a:t>
            </a:r>
            <a:endParaRPr lang="da-DK" altLang="da-DK" dirty="0">
              <a:latin typeface="Calibri" panose="020F0502020204030204" pitchFamily="34" charset="0"/>
            </a:endParaRPr>
          </a:p>
          <a:p>
            <a:pPr lvl="1"/>
            <a:r>
              <a:rPr lang="da-DK" altLang="da-DK" sz="2000" b="1" dirty="0">
                <a:latin typeface="Calibri" panose="020F0502020204030204" pitchFamily="34" charset="0"/>
              </a:rPr>
              <a:t>delvis gennemført </a:t>
            </a:r>
          </a:p>
          <a:p>
            <a:pPr lvl="2"/>
            <a:r>
              <a:rPr lang="da-DK" altLang="da-DK" dirty="0">
                <a:latin typeface="Calibri" panose="020F0502020204030204" pitchFamily="34" charset="0"/>
              </a:rPr>
              <a:t>hvad mangler for at komme i mål?</a:t>
            </a:r>
          </a:p>
          <a:p>
            <a:pPr lvl="1"/>
            <a:r>
              <a:rPr lang="da-DK" altLang="da-DK" sz="2000" b="1" dirty="0">
                <a:latin typeface="Calibri" panose="020F0502020204030204" pitchFamily="34" charset="0"/>
              </a:rPr>
              <a:t>ikke gennemført </a:t>
            </a:r>
          </a:p>
          <a:p>
            <a:pPr lvl="2"/>
            <a:r>
              <a:rPr lang="da-DK" altLang="da-DK" dirty="0" err="1" smtClean="0">
                <a:latin typeface="Calibri" panose="020F0502020204030204" pitchFamily="34" charset="0"/>
              </a:rPr>
              <a:t>obs</a:t>
            </a:r>
            <a:r>
              <a:rPr lang="da-DK" altLang="da-DK" dirty="0" smtClean="0">
                <a:latin typeface="Calibri" panose="020F0502020204030204" pitchFamily="34" charset="0"/>
              </a:rPr>
              <a:t> på om initiativet </a:t>
            </a:r>
            <a:r>
              <a:rPr lang="da-DK" altLang="da-DK" dirty="0">
                <a:latin typeface="Calibri" panose="020F0502020204030204" pitchFamily="34" charset="0"/>
              </a:rPr>
              <a:t>stadig </a:t>
            </a:r>
            <a:r>
              <a:rPr lang="da-DK" altLang="da-DK" dirty="0" smtClean="0">
                <a:latin typeface="Calibri" panose="020F0502020204030204" pitchFamily="34" charset="0"/>
              </a:rPr>
              <a:t>relevant</a:t>
            </a:r>
            <a:endParaRPr lang="da-DK" altLang="da-DK" dirty="0">
              <a:latin typeface="Calibri" panose="020F0502020204030204" pitchFamily="34" charset="0"/>
            </a:endParaRPr>
          </a:p>
          <a:p>
            <a:pPr lvl="3"/>
            <a:r>
              <a:rPr lang="da-DK" altLang="da-DK" dirty="0">
                <a:latin typeface="Calibri" panose="020F0502020204030204" pitchFamily="34" charset="0"/>
              </a:rPr>
              <a:t>hvis ja – hvordan arbejdes der videre?</a:t>
            </a:r>
          </a:p>
        </p:txBody>
      </p:sp>
      <p:pic>
        <p:nvPicPr>
          <p:cNvPr id="3" name="Billede 2"/>
          <p:cNvPicPr>
            <a:picLocks noChangeAspect="1"/>
          </p:cNvPicPr>
          <p:nvPr/>
        </p:nvPicPr>
        <p:blipFill>
          <a:blip r:embed="rId2"/>
          <a:stretch>
            <a:fillRect/>
          </a:stretch>
        </p:blipFill>
        <p:spPr>
          <a:xfrm>
            <a:off x="8686800" y="1491331"/>
            <a:ext cx="2920599" cy="2514154"/>
          </a:xfrm>
          <a:prstGeom prst="rect">
            <a:avLst/>
          </a:prstGeom>
        </p:spPr>
      </p:pic>
      <p:sp>
        <p:nvSpPr>
          <p:cNvPr id="8" name="Tekstfelt 2"/>
          <p:cNvSpPr txBox="1">
            <a:spLocks noChangeArrowheads="1"/>
          </p:cNvSpPr>
          <p:nvPr/>
        </p:nvSpPr>
        <p:spPr bwMode="auto">
          <a:xfrm>
            <a:off x="1058371" y="4192570"/>
            <a:ext cx="9348054" cy="2380391"/>
          </a:xfrm>
          <a:prstGeom prst="roundRect">
            <a:avLst/>
          </a:prstGeom>
          <a:solidFill>
            <a:sysClr val="window" lastClr="FFFFFF"/>
          </a:solidFill>
          <a:ln w="25400" cap="flat" cmpd="sng" algn="ctr">
            <a:solidFill>
              <a:srgbClr val="4F81BD"/>
            </a:solidFill>
            <a:prstDash val="solid"/>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n-cs"/>
              </a:rPr>
              <a:t>Del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n-cs"/>
              </a:rPr>
              <a:t>Årets tema; Karrierevejledning – en vigtig del af uddannelsen</a:t>
            </a:r>
            <a:endParaRPr kumimoji="0" lang="da-DK"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n-cs"/>
              </a:rPr>
              <a:t>- hvordan opsøger du karrierevejledning og hvilken karrierevejledning har du fået?</a:t>
            </a:r>
            <a:endParaRPr kumimoji="0" lang="da-DK"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n-cs"/>
              </a:rPr>
              <a:t>- hvad har du haft brug for tidligere i dit uddannelsesforløb og hvad har du brug for nu? </a:t>
            </a:r>
            <a:endParaRPr kumimoji="0" lang="da-DK"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n-cs"/>
              </a:rPr>
              <a:t>- hvordan kan du og andre uddannelseslæger i afdelingen selv gøre for at øge udbytte? </a:t>
            </a:r>
            <a:endParaRPr kumimoji="0" lang="da-DK"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a-DK" b="1" kern="0"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Del 2 </a:t>
            </a:r>
            <a:endParaRPr kumimoji="0" lang="da-DK" sz="2000" b="1"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Initiativer og tiltag, der kan forbedre og udvikle den lægelige videreuddannelsen </a:t>
            </a:r>
            <a:endParaRPr kumimoji="0" lang="da-DK" sz="16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i egen afdeling og/eller på tværs af AUH</a:t>
            </a:r>
            <a:endParaRPr kumimoji="0" lang="da-DK" sz="20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da-DK" sz="16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Cambria" panose="02040503050406030204" pitchFamily="18" charset="0"/>
              </a:rPr>
              <a:t> </a:t>
            </a:r>
            <a:endParaRPr kumimoji="0" lang="da-DK"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28168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2"/>
          <p:cNvSpPr txBox="1">
            <a:spLocks noChangeArrowheads="1"/>
          </p:cNvSpPr>
          <p:nvPr/>
        </p:nvSpPr>
        <p:spPr bwMode="auto">
          <a:xfrm>
            <a:off x="202276" y="1750259"/>
            <a:ext cx="11787447" cy="4617015"/>
          </a:xfrm>
          <a:prstGeom prst="roundRect">
            <a:avLst/>
          </a:prstGeom>
          <a:solidFill>
            <a:sysClr val="window" lastClr="FFFFFF"/>
          </a:solidFill>
          <a:ln w="25400" cap="flat" cmpd="sng" algn="ctr">
            <a:solidFill>
              <a:srgbClr val="4F81BD"/>
            </a:solidFill>
            <a:prstDash val="solid"/>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Del 1; </a:t>
            </a:r>
            <a:r>
              <a:rPr kumimoji="0" lang="da-DK" sz="3200" b="1" i="0" u="none" strike="noStrike" kern="0" cap="none" spc="0" normalizeH="0" baseline="0" noProof="0" dirty="0">
                <a:ln>
                  <a:noFill/>
                </a:ln>
                <a:solidFill>
                  <a:sysClr val="windowText" lastClr="000000"/>
                </a:solidFill>
                <a:effectLst/>
                <a:uLnTx/>
                <a:uFillTx/>
                <a:ea typeface="Times New Roman" panose="02020603050405020304" pitchFamily="18" charset="0"/>
              </a:rPr>
              <a:t>Årets tema</a:t>
            </a:r>
            <a:r>
              <a:rPr kumimoji="0" lang="da-DK" sz="2800" b="1" i="0" u="none" strike="noStrike" kern="0" cap="none" spc="0" normalizeH="0" baseline="0" noProof="0" dirty="0">
                <a:ln>
                  <a:noFill/>
                </a:ln>
                <a:solidFill>
                  <a:sysClr val="windowText" lastClr="000000"/>
                </a:solidFill>
                <a:effectLst/>
                <a:uLnTx/>
                <a:uFillTx/>
                <a:ea typeface="Times New Roman" panose="02020603050405020304" pitchFamily="18" charset="0"/>
              </a:rPr>
              <a:t> </a:t>
            </a:r>
          </a:p>
          <a:p>
            <a:pPr algn="ctr"/>
            <a:r>
              <a:rPr kumimoji="0" lang="da-DK" sz="2800" b="1" i="0" u="none" strike="noStrike" kern="0" cap="none" spc="0" normalizeH="0" baseline="0" noProof="0" dirty="0">
                <a:ln>
                  <a:noFill/>
                </a:ln>
                <a:solidFill>
                  <a:sysClr val="windowText" lastClr="000000"/>
                </a:solidFill>
                <a:effectLst/>
                <a:uLnTx/>
                <a:uFillTx/>
                <a:ea typeface="Times New Roman" panose="02020603050405020304" pitchFamily="18" charset="0"/>
              </a:rPr>
              <a:t>Tilhørsforhold </a:t>
            </a:r>
            <a:r>
              <a:rPr lang="da-DK" sz="2800" b="1" dirty="0"/>
              <a:t>og et godt kollegaskab er vigtig for læring – et fælles ansvar</a:t>
            </a:r>
            <a:endParaRPr lang="da-DK" sz="2800" dirty="0"/>
          </a:p>
          <a:p>
            <a:pPr lvl="0" algn="ctr"/>
            <a:r>
              <a:rPr lang="da-DK" sz="2400" dirty="0"/>
              <a:t>Hvordan kan vi styrke tilhørsforholdet og det gode kollegaskab i afdelingen?</a:t>
            </a:r>
          </a:p>
          <a:p>
            <a:pPr lvl="0" algn="ctr"/>
            <a:r>
              <a:rPr lang="da-DK" sz="2400" dirty="0"/>
              <a:t>Hvad skal uddannelseslægerne bidrage med?</a:t>
            </a:r>
          </a:p>
          <a:p>
            <a:pPr algn="ctr"/>
            <a:r>
              <a:rPr lang="da-DK" sz="2400" dirty="0"/>
              <a:t>Hvad skal andre bidrage med? </a:t>
            </a:r>
            <a:endParaRPr kumimoji="0" lang="da-DK" sz="3200" b="0" i="0" u="none" strike="noStrike" kern="0" cap="none" spc="0" normalizeH="0" baseline="0" noProof="0" dirty="0">
              <a:ln>
                <a:noFill/>
              </a:ln>
              <a:solidFill>
                <a:sysClr val="windowText" lastClr="000000"/>
              </a:solidFill>
              <a:effectLst/>
              <a:uLnTx/>
              <a:uFillTx/>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a-DK" sz="2800" b="1" kern="0"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Del 2;  </a:t>
            </a:r>
            <a:endParaRPr kumimoji="0" lang="da-DK" sz="3200" b="1"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Initiativer og tiltag, der kan forbedre og udvikle den lægelige videreuddannelsen </a:t>
            </a:r>
            <a:endParaRPr kumimoji="0" lang="da-DK" sz="24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i egen afdeling og/eller på tværs af AUH</a:t>
            </a:r>
            <a:endParaRPr kumimoji="0" lang="da-DK"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da-DK" sz="28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en mulighed for at tænke uddannelse frit og helt ud af boksen</a:t>
            </a:r>
            <a:endParaRPr kumimoji="0" lang="da-DK" sz="28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da-DK" sz="1600" b="0" i="0" u="none" strike="noStrike" kern="0" cap="none" spc="0" normalizeH="0" baseline="0" noProof="0" dirty="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Cambria" panose="02040503050406030204" pitchFamily="18" charset="0"/>
              </a:rPr>
              <a:t> </a:t>
            </a:r>
            <a:endParaRPr kumimoji="0" lang="da-DK"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6" name="Titel 5"/>
          <p:cNvSpPr>
            <a:spLocks noGrp="1"/>
          </p:cNvSpPr>
          <p:nvPr>
            <p:ph type="title"/>
          </p:nvPr>
        </p:nvSpPr>
        <p:spPr>
          <a:xfrm>
            <a:off x="490451" y="311877"/>
            <a:ext cx="10515600" cy="1325563"/>
          </a:xfrm>
        </p:spPr>
        <p:txBody>
          <a:bodyPr>
            <a:normAutofit/>
          </a:bodyPr>
          <a:lstStyle/>
          <a:p>
            <a:pPr algn="ctr"/>
            <a:r>
              <a:rPr lang="da-DK" altLang="da-DK" sz="3600" dirty="0" smtClean="0">
                <a:solidFill>
                  <a:srgbClr val="0070C0"/>
                </a:solidFill>
                <a:latin typeface="Calibri" panose="020F0502020204030204" pitchFamily="34" charset="0"/>
              </a:rPr>
              <a:t>Brainstorm med afsæt i egne </a:t>
            </a:r>
            <a:r>
              <a:rPr lang="da-DK" altLang="da-DK" sz="3600" dirty="0">
                <a:solidFill>
                  <a:srgbClr val="0070C0"/>
                </a:solidFill>
                <a:latin typeface="Calibri" panose="020F0502020204030204" pitchFamily="34" charset="0"/>
              </a:rPr>
              <a:t>erfaringer </a:t>
            </a:r>
            <a:r>
              <a:rPr lang="da-DK" altLang="da-DK" sz="3600" dirty="0" smtClean="0">
                <a:solidFill>
                  <a:srgbClr val="0070C0"/>
                </a:solidFill>
                <a:latin typeface="Calibri" panose="020F0502020204030204" pitchFamily="34" charset="0"/>
              </a:rPr>
              <a:t/>
            </a:r>
            <a:br>
              <a:rPr lang="da-DK" altLang="da-DK" sz="3600" dirty="0" smtClean="0">
                <a:solidFill>
                  <a:srgbClr val="0070C0"/>
                </a:solidFill>
                <a:latin typeface="Calibri" panose="020F0502020204030204" pitchFamily="34" charset="0"/>
              </a:rPr>
            </a:br>
            <a:r>
              <a:rPr lang="da-DK" altLang="da-DK" sz="3600" dirty="0" smtClean="0">
                <a:solidFill>
                  <a:srgbClr val="0070C0"/>
                </a:solidFill>
                <a:latin typeface="Calibri" panose="020F0502020204030204" pitchFamily="34" charset="0"/>
              </a:rPr>
              <a:t>og </a:t>
            </a:r>
            <a:r>
              <a:rPr lang="da-DK" altLang="da-DK" sz="3600" dirty="0">
                <a:solidFill>
                  <a:srgbClr val="0070C0"/>
                </a:solidFill>
                <a:latin typeface="Calibri" panose="020F0502020204030204" pitchFamily="34" charset="0"/>
              </a:rPr>
              <a:t>ideer til </a:t>
            </a:r>
            <a:r>
              <a:rPr lang="da-DK" altLang="da-DK" sz="3600" dirty="0" smtClean="0">
                <a:solidFill>
                  <a:srgbClr val="0070C0"/>
                </a:solidFill>
                <a:latin typeface="Calibri" panose="020F0502020204030204" pitchFamily="34" charset="0"/>
              </a:rPr>
              <a:t>nye initiativer</a:t>
            </a:r>
            <a:endParaRPr lang="da-DK" sz="3600" dirty="0"/>
          </a:p>
        </p:txBody>
      </p:sp>
      <p:pic>
        <p:nvPicPr>
          <p:cNvPr id="7" name="Billede 6"/>
          <p:cNvPicPr>
            <a:picLocks noChangeAspect="1"/>
          </p:cNvPicPr>
          <p:nvPr/>
        </p:nvPicPr>
        <p:blipFill rotWithShape="1">
          <a:blip r:embed="rId2"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354029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skal der arbejdes med ? </a:t>
            </a:r>
            <a:endParaRPr lang="da-DK" dirty="0"/>
          </a:p>
        </p:txBody>
      </p:sp>
      <p:sp>
        <p:nvSpPr>
          <p:cNvPr id="3" name="Pladsholder til indhold 2"/>
          <p:cNvSpPr>
            <a:spLocks noGrp="1"/>
          </p:cNvSpPr>
          <p:nvPr>
            <p:ph idx="1"/>
          </p:nvPr>
        </p:nvSpPr>
        <p:spPr>
          <a:xfrm>
            <a:off x="731196" y="2853735"/>
            <a:ext cx="10515600" cy="3112490"/>
          </a:xfrm>
        </p:spPr>
        <p:txBody>
          <a:bodyPr/>
          <a:lstStyle/>
          <a:p>
            <a:pPr marL="0" indent="0">
              <a:buNone/>
            </a:pPr>
            <a:endParaRPr lang="da-DK" sz="3200" b="1" dirty="0" smtClean="0"/>
          </a:p>
          <a:p>
            <a:pPr marL="0" indent="0">
              <a:buNone/>
            </a:pPr>
            <a:r>
              <a:rPr lang="da-DK" sz="3200" b="1" dirty="0" smtClean="0"/>
              <a:t>”</a:t>
            </a:r>
            <a:r>
              <a:rPr lang="da-DK" sz="3200" b="1" dirty="0" smtClean="0"/>
              <a:t>Tilhørsforhold</a:t>
            </a:r>
            <a:r>
              <a:rPr lang="da-DK" sz="3200" b="1" dirty="0"/>
              <a:t>”</a:t>
            </a:r>
          </a:p>
          <a:p>
            <a:pPr lvl="1"/>
            <a:r>
              <a:rPr lang="da-DK" sz="2800" dirty="0"/>
              <a:t>det at være knyttet til noget - det at være del af en gruppe </a:t>
            </a:r>
          </a:p>
          <a:p>
            <a:pPr marL="457200" lvl="1" indent="0">
              <a:buNone/>
            </a:pPr>
            <a:endParaRPr lang="da-DK" dirty="0"/>
          </a:p>
          <a:p>
            <a:pPr marL="0" indent="0">
              <a:buNone/>
            </a:pPr>
            <a:r>
              <a:rPr lang="da-DK" b="1" dirty="0"/>
              <a:t>”Kollegaskab”</a:t>
            </a:r>
          </a:p>
          <a:p>
            <a:pPr lvl="1"/>
            <a:r>
              <a:rPr lang="da-DK" sz="2800" dirty="0"/>
              <a:t>samvær og forhold mellem kolleger på en arbejdsplads</a:t>
            </a:r>
          </a:p>
        </p:txBody>
      </p:sp>
      <p:pic>
        <p:nvPicPr>
          <p:cNvPr id="4" name="Billede 3"/>
          <p:cNvPicPr>
            <a:picLocks noChangeAspect="1"/>
          </p:cNvPicPr>
          <p:nvPr/>
        </p:nvPicPr>
        <p:blipFill>
          <a:blip r:embed="rId2"/>
          <a:stretch>
            <a:fillRect/>
          </a:stretch>
        </p:blipFill>
        <p:spPr>
          <a:xfrm>
            <a:off x="4064033" y="1418737"/>
            <a:ext cx="3849926" cy="1998349"/>
          </a:xfrm>
          <a:prstGeom prst="rect">
            <a:avLst/>
          </a:prstGeom>
        </p:spPr>
      </p:pic>
      <p:sp>
        <p:nvSpPr>
          <p:cNvPr id="5" name="Rektangel 4"/>
          <p:cNvSpPr/>
          <p:nvPr/>
        </p:nvSpPr>
        <p:spPr>
          <a:xfrm>
            <a:off x="8595528" y="6103890"/>
            <a:ext cx="3375539" cy="369332"/>
          </a:xfrm>
          <a:prstGeom prst="rect">
            <a:avLst/>
          </a:prstGeom>
        </p:spPr>
        <p:txBody>
          <a:bodyPr wrap="none">
            <a:spAutoFit/>
          </a:bodyPr>
          <a:lstStyle/>
          <a:p>
            <a:pPr algn="r"/>
            <a:r>
              <a:rPr lang="da-DK" i="1" dirty="0"/>
              <a:t>Definitioner jf. den danske ordbog</a:t>
            </a: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42923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16FB0-2DB7-0643-BB18-35161E634A73}"/>
              </a:ext>
            </a:extLst>
          </p:cNvPr>
          <p:cNvSpPr>
            <a:spLocks noGrp="1"/>
          </p:cNvSpPr>
          <p:nvPr>
            <p:ph type="title"/>
          </p:nvPr>
        </p:nvSpPr>
        <p:spPr/>
        <p:txBody>
          <a:bodyPr/>
          <a:lstStyle/>
          <a:p>
            <a:r>
              <a:rPr lang="da-DK" dirty="0"/>
              <a:t>Menneskets grundlæggende </a:t>
            </a:r>
            <a:r>
              <a:rPr lang="da-DK" dirty="0" smtClean="0"/>
              <a:t>behov....</a:t>
            </a:r>
            <a:endParaRPr lang="da-DK" dirty="0"/>
          </a:p>
        </p:txBody>
      </p:sp>
      <p:sp>
        <p:nvSpPr>
          <p:cNvPr id="7" name="Tekstfelt 6">
            <a:extLst>
              <a:ext uri="{FF2B5EF4-FFF2-40B4-BE49-F238E27FC236}">
                <a16:creationId xmlns:a16="http://schemas.microsoft.com/office/drawing/2014/main" id="{E9C7AFE1-17D4-3C4A-8EF8-9765D6A4CE8B}"/>
              </a:ext>
            </a:extLst>
          </p:cNvPr>
          <p:cNvSpPr txBox="1"/>
          <p:nvPr/>
        </p:nvSpPr>
        <p:spPr>
          <a:xfrm>
            <a:off x="838199" y="1690688"/>
            <a:ext cx="11004031" cy="3108543"/>
          </a:xfrm>
          <a:prstGeom prst="rect">
            <a:avLst/>
          </a:prstGeom>
          <a:noFill/>
        </p:spPr>
        <p:txBody>
          <a:bodyPr wrap="square">
            <a:spAutoFit/>
          </a:bodyPr>
          <a:lstStyle/>
          <a:p>
            <a:r>
              <a:rPr lang="da-DK" sz="2800" b="1" dirty="0">
                <a:effectLst/>
              </a:rPr>
              <a:t>Fysiologiske</a:t>
            </a:r>
          </a:p>
          <a:p>
            <a:pPr marL="457200" indent="-457200">
              <a:buFont typeface="Arial" panose="020B0604020202020204" pitchFamily="34" charset="0"/>
              <a:buChar char="•"/>
            </a:pPr>
            <a:r>
              <a:rPr lang="da-DK" sz="2800" b="0" i="0" u="none" strike="noStrike" dirty="0">
                <a:solidFill>
                  <a:srgbClr val="111111"/>
                </a:solidFill>
                <a:effectLst/>
              </a:rPr>
              <a:t>mad, vand, ly, varme, sex og søvn</a:t>
            </a:r>
            <a:r>
              <a:rPr lang="da-DK" sz="2800" dirty="0">
                <a:effectLst/>
              </a:rPr>
              <a:t> </a:t>
            </a:r>
            <a:r>
              <a:rPr lang="da-DK" sz="2000" i="1" dirty="0">
                <a:effectLst/>
              </a:rPr>
              <a:t>(</a:t>
            </a:r>
            <a:r>
              <a:rPr lang="da-DK" sz="2000" i="1" dirty="0" err="1">
                <a:effectLst/>
              </a:rPr>
              <a:t>Maslows</a:t>
            </a:r>
            <a:r>
              <a:rPr lang="da-DK" sz="2000" i="1" dirty="0">
                <a:effectLst/>
              </a:rPr>
              <a:t> </a:t>
            </a:r>
            <a:r>
              <a:rPr lang="da-DK" sz="2000" i="1" dirty="0" smtClean="0">
                <a:effectLst/>
              </a:rPr>
              <a:t>behovspyramide, </a:t>
            </a:r>
            <a:r>
              <a:rPr lang="da-DK" sz="2000" i="1" dirty="0">
                <a:effectLst/>
              </a:rPr>
              <a:t>1943)</a:t>
            </a:r>
            <a:endParaRPr lang="da-DK" sz="2800" i="1" dirty="0">
              <a:effectLst/>
            </a:endParaRPr>
          </a:p>
          <a:p>
            <a:pPr marL="457200" indent="-457200">
              <a:buFont typeface="Arial" panose="020B0604020202020204" pitchFamily="34" charset="0"/>
              <a:buChar char="•"/>
            </a:pPr>
            <a:endParaRPr lang="da-DK" sz="2800" i="1" dirty="0"/>
          </a:p>
          <a:p>
            <a:endParaRPr lang="da-DK" sz="2800" dirty="0">
              <a:effectLst/>
            </a:endParaRPr>
          </a:p>
          <a:p>
            <a:r>
              <a:rPr lang="da-DK" sz="2800" b="1" dirty="0">
                <a:effectLst/>
              </a:rPr>
              <a:t>Psykologiske </a:t>
            </a:r>
          </a:p>
          <a:p>
            <a:pPr marL="457200" indent="-457200">
              <a:buFont typeface="Arial" panose="020B0604020202020204" pitchFamily="34" charset="0"/>
              <a:buChar char="•"/>
            </a:pPr>
            <a:r>
              <a:rPr lang="da-DK" sz="2800" dirty="0">
                <a:effectLst/>
              </a:rPr>
              <a:t>autonomi, </a:t>
            </a:r>
            <a:r>
              <a:rPr lang="da-DK" sz="2800" dirty="0" err="1">
                <a:effectLst/>
              </a:rPr>
              <a:t>relaterethed</a:t>
            </a:r>
            <a:r>
              <a:rPr lang="da-DK" sz="2800" dirty="0">
                <a:effectLst/>
              </a:rPr>
              <a:t> og kompetence </a:t>
            </a:r>
            <a:r>
              <a:rPr lang="da-DK" sz="2000" i="1" dirty="0">
                <a:effectLst/>
              </a:rPr>
              <a:t>(</a:t>
            </a:r>
            <a:r>
              <a:rPr lang="da-DK" sz="2000" i="1" dirty="0" err="1">
                <a:effectLst/>
              </a:rPr>
              <a:t>Deci</a:t>
            </a:r>
            <a:r>
              <a:rPr lang="da-DK" sz="2000" i="1" dirty="0">
                <a:effectLst/>
              </a:rPr>
              <a:t>  &amp; Ryan, 2000) </a:t>
            </a:r>
          </a:p>
          <a:p>
            <a:pPr marL="457200" indent="-457200">
              <a:buFont typeface="Arial" panose="020B0604020202020204" pitchFamily="34" charset="0"/>
              <a:buChar char="•"/>
            </a:pPr>
            <a:r>
              <a:rPr lang="da-DK" sz="2800" dirty="0">
                <a:effectLst/>
              </a:rPr>
              <a:t>mening </a:t>
            </a:r>
            <a:r>
              <a:rPr lang="da-DK" sz="2000" i="1" dirty="0">
                <a:effectLst/>
              </a:rPr>
              <a:t>(Hansen, 2001).</a:t>
            </a:r>
            <a:endParaRPr lang="da-DK" i="1" dirty="0">
              <a:effectLst/>
            </a:endParaRPr>
          </a:p>
        </p:txBody>
      </p:sp>
      <p:pic>
        <p:nvPicPr>
          <p:cNvPr id="6" name="Billede 5">
            <a:extLst>
              <a:ext uri="{FF2B5EF4-FFF2-40B4-BE49-F238E27FC236}">
                <a16:creationId xmlns:a16="http://schemas.microsoft.com/office/drawing/2014/main" id="{4461D4DD-3632-134C-A9AB-79BE8ECA21B7}"/>
              </a:ext>
            </a:extLst>
          </p:cNvPr>
          <p:cNvPicPr>
            <a:picLocks noChangeAspect="1"/>
          </p:cNvPicPr>
          <p:nvPr/>
        </p:nvPicPr>
        <p:blipFill>
          <a:blip r:embed="rId3"/>
          <a:stretch>
            <a:fillRect/>
          </a:stretch>
        </p:blipFill>
        <p:spPr>
          <a:xfrm>
            <a:off x="6982690" y="4799231"/>
            <a:ext cx="3771900" cy="1727397"/>
          </a:xfrm>
          <a:prstGeom prst="rect">
            <a:avLst/>
          </a:prstGeom>
        </p:spPr>
      </p:pic>
      <p:pic>
        <p:nvPicPr>
          <p:cNvPr id="5" name="Billede 4"/>
          <p:cNvPicPr>
            <a:picLocks noChangeAspect="1"/>
          </p:cNvPicPr>
          <p:nvPr/>
        </p:nvPicPr>
        <p:blipFill rotWithShape="1">
          <a:blip r:embed="rId4" cstate="print">
            <a:extLst>
              <a:ext uri="{28A0092B-C50C-407E-A947-70E740481C1C}">
                <a14:useLocalDpi xmlns:a14="http://schemas.microsoft.com/office/drawing/2010/main" val="0"/>
              </a:ext>
            </a:extLst>
          </a:blip>
          <a:srcRect l="36396" t="8059" b="50623"/>
          <a:stretch/>
        </p:blipFill>
        <p:spPr>
          <a:xfrm>
            <a:off x="11279584" y="139589"/>
            <a:ext cx="765881" cy="703485"/>
          </a:xfrm>
          <a:prstGeom prst="rect">
            <a:avLst/>
          </a:prstGeom>
        </p:spPr>
      </p:pic>
    </p:spTree>
    <p:extLst>
      <p:ext uri="{BB962C8B-B14F-4D97-AF65-F5344CB8AC3E}">
        <p14:creationId xmlns:p14="http://schemas.microsoft.com/office/powerpoint/2010/main" val="166598641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2739</Words>
  <Application>Microsoft Office PowerPoint</Application>
  <PresentationFormat>Widescreen</PresentationFormat>
  <Paragraphs>370</Paragraphs>
  <Slides>40</Slides>
  <Notes>11</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40</vt:i4>
      </vt:variant>
    </vt:vector>
  </HeadingPairs>
  <TitlesOfParts>
    <vt:vector size="53" baseType="lpstr">
      <vt:lpstr>ＭＳ Ｐゴシック</vt:lpstr>
      <vt:lpstr>AktivGrotesk</vt:lpstr>
      <vt:lpstr>Arial</vt:lpstr>
      <vt:lpstr>Calibri</vt:lpstr>
      <vt:lpstr>Calibri Light</vt:lpstr>
      <vt:lpstr>Cambria</vt:lpstr>
      <vt:lpstr>Garamond</vt:lpstr>
      <vt:lpstr>Helvetica</vt:lpstr>
      <vt:lpstr>Times</vt:lpstr>
      <vt:lpstr>Times New Roman</vt:lpstr>
      <vt:lpstr>Verdana</vt:lpstr>
      <vt:lpstr>Whyte</vt:lpstr>
      <vt:lpstr>Office-tema</vt:lpstr>
      <vt:lpstr>Velkommen til 3-timers møde 2023 XX afdeling</vt:lpstr>
      <vt:lpstr>Tøm hoved og telefon/kalder/Bipper  Find papir – skriveredskab  Find kaffe – vand – frokost  Find sammen i grupper på 3</vt:lpstr>
      <vt:lpstr>Program for 3-timers møde</vt:lpstr>
      <vt:lpstr>Formål og rammen for 3-timers mødet</vt:lpstr>
      <vt:lpstr>PowerPoint-præsentation</vt:lpstr>
      <vt:lpstr>Status på handleplan fra 2022  (max 30 min)</vt:lpstr>
      <vt:lpstr>Brainstorm med afsæt i egne erfaringer  og ideer til nye initiativer</vt:lpstr>
      <vt:lpstr>Hvad skal der arbejdes med ? </vt:lpstr>
      <vt:lpstr>Menneskets grundlæggende behov....</vt:lpstr>
      <vt:lpstr>PowerPoint-præsentation</vt:lpstr>
      <vt:lpstr>PowerPoint-præsentation</vt:lpstr>
      <vt:lpstr>Fakta; overgange i uddannelsesforløbene er en udfordring for uddannelseslæger</vt:lpstr>
      <vt:lpstr>Jo bedre tilhørsforhold – jo højere motivation til  at indgå i og bidrage til arbejdsfællesskabet</vt:lpstr>
      <vt:lpstr>Tilhørsforhold og et godt kollegaskab er vigtig for læring  - et fælles ansvar</vt:lpstr>
      <vt:lpstr>Overlægeforeningens kampagne for  godt arbejdsmiljø   </vt:lpstr>
      <vt:lpstr>Jeg medvirker til den gode stemning</vt:lpstr>
      <vt:lpstr>Jeg skaber trivsel og fællesskab</vt:lpstr>
      <vt:lpstr>Fakta; Velfungerende arbejdspladser er karakteriseret ved </vt:lpstr>
      <vt:lpstr>Vigtig præmis for 3-timers mødet</vt:lpstr>
      <vt:lpstr>PowerPoint-præsentation</vt:lpstr>
      <vt:lpstr>Del 1 – Instruktion til brainstorm – 3 og 3</vt:lpstr>
      <vt:lpstr>Pause </vt:lpstr>
      <vt:lpstr>PowerPoint-præsentation</vt:lpstr>
      <vt:lpstr>Opgaven i plenum er;  en prioritering af initiativerne og forslag til handleplan  </vt:lpstr>
      <vt:lpstr>Del 3; Prioritering af nye initiativer og forslag til handleplan </vt:lpstr>
      <vt:lpstr>Efter 3-timers mødet</vt:lpstr>
      <vt:lpstr>Fra idé til praksis</vt:lpstr>
      <vt:lpstr>PowerPoint-præsentation</vt:lpstr>
      <vt:lpstr>Ekstra materiale til mødelede og afdelinger </vt:lpstr>
      <vt:lpstr>Vigtigt at tage i mod  de yngste kollegaer og kommende kollegaer</vt:lpstr>
      <vt:lpstr>Redskaber til at styrke arbejdsmiljøet</vt:lpstr>
      <vt:lpstr>FTR: Ensomhed</vt:lpstr>
      <vt:lpstr>FTR: Mobning</vt:lpstr>
      <vt:lpstr>Signe Pihl-Thingvad, professor i arbejdsmiljø og offentlig ledelse marts 2023</vt:lpstr>
      <vt:lpstr>  Martin Mølholm, arbejdslivsforsker på Institut for Kommunikation og Psykologi,  Aalborg Universitet og ph.d. i Videnskabsﬁlosoﬁ </vt:lpstr>
      <vt:lpstr>PowerPoint-præsentation</vt:lpstr>
      <vt:lpstr>Arbejdsmiljø AUH</vt:lpstr>
      <vt:lpstr>PowerPoint-præsentation</vt:lpstr>
      <vt:lpstr>PowerPoint-præsentation</vt:lpstr>
      <vt:lpstr>Definition: Hvad er trivsel?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har jeg rettet til og finpudset, godt gået i ”onetake” Claus 😊     https://region-midtjylland.23video.com/secret/77885356/a0845b7c9f5d9fc99b88fc79db2c8d19</dc:title>
  <dc:creator>Gitte Valsted Eriksen</dc:creator>
  <cp:lastModifiedBy>Pia Vestergaard Soelberg</cp:lastModifiedBy>
  <cp:revision>33</cp:revision>
  <dcterms:created xsi:type="dcterms:W3CDTF">2022-09-07T19:22:07Z</dcterms:created>
  <dcterms:modified xsi:type="dcterms:W3CDTF">2023-09-08T06:36:01Z</dcterms:modified>
</cp:coreProperties>
</file>