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3" autoAdjust="0"/>
    <p:restoredTop sz="61440" autoAdjust="0"/>
  </p:normalViewPr>
  <p:slideViewPr>
    <p:cSldViewPr snapToGrid="0">
      <p:cViewPr varScale="1">
        <p:scale>
          <a:sx n="70" d="100"/>
          <a:sy n="70" d="100"/>
        </p:scale>
        <p:origin x="21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123A70-7100-4786-97DB-23758C13B003}" type="datetimeFigureOut">
              <a:rPr lang="da-DK" smtClean="0"/>
              <a:t>01-03-2023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64823B-4AF0-4536-9471-9C4E6A74767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32565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4823B-4AF0-4536-9471-9C4E6A74767D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57942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da-DK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da-DK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da-DK" dirty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4823B-4AF0-4536-9471-9C4E6A74767D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583666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4823B-4AF0-4536-9471-9C4E6A74767D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062780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da-DK" dirty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4823B-4AF0-4536-9471-9C4E6A74767D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393306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4823B-4AF0-4536-9471-9C4E6A74767D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292616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4823B-4AF0-4536-9471-9C4E6A74767D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258479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4823B-4AF0-4536-9471-9C4E6A74767D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28304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DB11-B9E1-4210-AA09-56B0847D8AF0}" type="datetimeFigureOut">
              <a:rPr lang="da-DK" smtClean="0"/>
              <a:t>01-03-2023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513E6-B157-4512-AEE3-3D2494FA740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97760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DB11-B9E1-4210-AA09-56B0847D8AF0}" type="datetimeFigureOut">
              <a:rPr lang="da-DK" smtClean="0"/>
              <a:t>01-03-2023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513E6-B157-4512-AEE3-3D2494FA740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26987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DB11-B9E1-4210-AA09-56B0847D8AF0}" type="datetimeFigureOut">
              <a:rPr lang="da-DK" smtClean="0"/>
              <a:t>01-03-2023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513E6-B157-4512-AEE3-3D2494FA740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08790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DB11-B9E1-4210-AA09-56B0847D8AF0}" type="datetimeFigureOut">
              <a:rPr lang="da-DK" smtClean="0"/>
              <a:t>01-03-2023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513E6-B157-4512-AEE3-3D2494FA740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80672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DB11-B9E1-4210-AA09-56B0847D8AF0}" type="datetimeFigureOut">
              <a:rPr lang="da-DK" smtClean="0"/>
              <a:t>01-03-2023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513E6-B157-4512-AEE3-3D2494FA740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47619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DB11-B9E1-4210-AA09-56B0847D8AF0}" type="datetimeFigureOut">
              <a:rPr lang="da-DK" smtClean="0"/>
              <a:t>01-03-2023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513E6-B157-4512-AEE3-3D2494FA740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88497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DB11-B9E1-4210-AA09-56B0847D8AF0}" type="datetimeFigureOut">
              <a:rPr lang="da-DK" smtClean="0"/>
              <a:t>01-03-2023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513E6-B157-4512-AEE3-3D2494FA740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78899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DB11-B9E1-4210-AA09-56B0847D8AF0}" type="datetimeFigureOut">
              <a:rPr lang="da-DK" smtClean="0"/>
              <a:t>01-03-2023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513E6-B157-4512-AEE3-3D2494FA740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03278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DB11-B9E1-4210-AA09-56B0847D8AF0}" type="datetimeFigureOut">
              <a:rPr lang="da-DK" smtClean="0"/>
              <a:t>01-03-2023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513E6-B157-4512-AEE3-3D2494FA740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80504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DB11-B9E1-4210-AA09-56B0847D8AF0}" type="datetimeFigureOut">
              <a:rPr lang="da-DK" smtClean="0"/>
              <a:t>01-03-2023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513E6-B157-4512-AEE3-3D2494FA740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97951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DB11-B9E1-4210-AA09-56B0847D8AF0}" type="datetimeFigureOut">
              <a:rPr lang="da-DK" smtClean="0"/>
              <a:t>01-03-2023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513E6-B157-4512-AEE3-3D2494FA740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81381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6DB11-B9E1-4210-AA09-56B0847D8AF0}" type="datetimeFigureOut">
              <a:rPr lang="da-DK" smtClean="0"/>
              <a:t>01-03-2023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6513E6-B157-4512-AEE3-3D2494FA740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48457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2" Type="http://schemas.microsoft.com/office/2007/relationships/media" Target="../media/media5.m4a"/><Relationship Id="rId1" Type="http://schemas.openxmlformats.org/officeDocument/2006/relationships/tags" Target="../tags/tag4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2" Type="http://schemas.microsoft.com/office/2007/relationships/media" Target="../media/media6.m4a"/><Relationship Id="rId1" Type="http://schemas.openxmlformats.org/officeDocument/2006/relationships/tags" Target="../tags/tag5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m4a"/><Relationship Id="rId2" Type="http://schemas.microsoft.com/office/2007/relationships/media" Target="../media/media7.m4a"/><Relationship Id="rId1" Type="http://schemas.openxmlformats.org/officeDocument/2006/relationships/tags" Target="../tags/tag6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495427" y="2108211"/>
            <a:ext cx="9144000" cy="1477952"/>
          </a:xfrm>
        </p:spPr>
        <p:txBody>
          <a:bodyPr>
            <a:normAutofit/>
          </a:bodyPr>
          <a:lstStyle/>
          <a:p>
            <a:r>
              <a:rPr lang="da-DK" sz="4800" b="1" dirty="0"/>
              <a:t>Introduktion til fælles faglig sparring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14731"/>
            <a:ext cx="9144000" cy="2257431"/>
          </a:xfrm>
        </p:spPr>
        <p:txBody>
          <a:bodyPr>
            <a:normAutofit fontScale="92500" lnSpcReduction="20000"/>
          </a:bodyPr>
          <a:lstStyle/>
          <a:p>
            <a:endParaRPr lang="da-DK" dirty="0"/>
          </a:p>
          <a:p>
            <a:r>
              <a:rPr lang="da-DK" sz="3100" dirty="0">
                <a:solidFill>
                  <a:srgbClr val="C00000"/>
                </a:solidFill>
              </a:rPr>
              <a:t>Emner </a:t>
            </a:r>
          </a:p>
          <a:p>
            <a:r>
              <a:rPr lang="da-DK" sz="3100" dirty="0">
                <a:solidFill>
                  <a:srgbClr val="C00000"/>
                </a:solidFill>
              </a:rPr>
              <a:t>Forventningsafstemning og Tanker (projektuge 5) </a:t>
            </a:r>
          </a:p>
          <a:p>
            <a:r>
              <a:rPr lang="da-DK" sz="3100" dirty="0">
                <a:solidFill>
                  <a:srgbClr val="C00000"/>
                </a:solidFill>
              </a:rPr>
              <a:t>Adfærd (projektuge 11) </a:t>
            </a:r>
          </a:p>
          <a:p>
            <a:r>
              <a:rPr lang="da-DK" sz="3100" dirty="0">
                <a:solidFill>
                  <a:srgbClr val="C00000"/>
                </a:solidFill>
              </a:rPr>
              <a:t>Kontekst (projektuge 15) </a:t>
            </a:r>
          </a:p>
          <a:p>
            <a:endParaRPr lang="da-DK" dirty="0"/>
          </a:p>
        </p:txBody>
      </p:sp>
      <p:pic>
        <p:nvPicPr>
          <p:cNvPr id="4" name="Bilde 8" descr="Et bilde som inneholder tekst, klokke, måler, enhet&#10;&#10;Automatisk generert beskrivelse">
            <a:extLst>
              <a:ext uri="{FF2B5EF4-FFF2-40B4-BE49-F238E27FC236}">
                <a16:creationId xmlns:a16="http://schemas.microsoft.com/office/drawing/2014/main" id="{7D9A9F86-1BF6-76D2-91DA-A36D40DC50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722" y="743778"/>
            <a:ext cx="6051418" cy="1624190"/>
          </a:xfrm>
          <a:prstGeom prst="rect">
            <a:avLst/>
          </a:prstGeom>
          <a:ln>
            <a:solidFill>
              <a:srgbClr val="BA0C0C"/>
            </a:solidFill>
          </a:ln>
        </p:spPr>
      </p:pic>
      <p:pic>
        <p:nvPicPr>
          <p:cNvPr id="5" name="Lyd 4">
            <a:hlinkClick r:id="" action="ppaction://media"/>
            <a:extLst>
              <a:ext uri="{FF2B5EF4-FFF2-40B4-BE49-F238E27FC236}">
                <a16:creationId xmlns:a16="http://schemas.microsoft.com/office/drawing/2014/main" id="{1804DEA7-9048-54BB-97D0-13940EC197F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973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900"/>
    </mc:Choice>
    <mc:Fallback xmlns="">
      <p:transition spd="slow" advTm="419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0967"/>
          </a:xfrm>
        </p:spPr>
        <p:txBody>
          <a:bodyPr>
            <a:normAutofit fontScale="90000"/>
          </a:bodyPr>
          <a:lstStyle/>
          <a:p>
            <a:pPr algn="ctr"/>
            <a:r>
              <a:rPr lang="da-DK" dirty="0"/>
              <a:t/>
            </a:r>
            <a:br>
              <a:rPr lang="da-DK" dirty="0"/>
            </a:br>
            <a:r>
              <a:rPr lang="da-DK" dirty="0"/>
              <a:t> </a:t>
            </a:r>
            <a:r>
              <a:rPr lang="da-DK" b="1" dirty="0">
                <a:solidFill>
                  <a:srgbClr val="C00000"/>
                </a:solidFill>
              </a:rPr>
              <a:t>PLANLÆGNING INDEN FÆLLES FAGLIG SPARRING </a:t>
            </a:r>
            <a:endParaRPr lang="da-DK" dirty="0">
              <a:solidFill>
                <a:srgbClr val="C00000"/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a-DK" dirty="0"/>
              <a:t>1. Aftale om tidspunkt for fælles faglig </a:t>
            </a:r>
            <a:r>
              <a:rPr lang="da-DK" dirty="0" smtClean="0"/>
              <a:t>sparring</a:t>
            </a:r>
            <a:endParaRPr lang="da-DK" dirty="0"/>
          </a:p>
          <a:p>
            <a:pPr marL="0" indent="0">
              <a:buNone/>
            </a:pPr>
            <a:r>
              <a:rPr lang="da-DK" dirty="0"/>
              <a:t>2. Til mødet skal alle medbringe computer/papir og kuglepen til </a:t>
            </a:r>
            <a:r>
              <a:rPr lang="da-DK" dirty="0" smtClean="0"/>
              <a:t>notater </a:t>
            </a:r>
            <a:endParaRPr lang="da-DK" dirty="0"/>
          </a:p>
          <a:p>
            <a:pPr marL="0" indent="0">
              <a:buNone/>
            </a:pPr>
            <a:r>
              <a:rPr lang="da-DK" dirty="0"/>
              <a:t>3. Til mødet skal tovholderen medbringe papir fra materialemappen/hjemmesiden (procedure, dagsorden, noteringsark</a:t>
            </a:r>
            <a:r>
              <a:rPr lang="da-DK" dirty="0" smtClean="0"/>
              <a:t>) </a:t>
            </a: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4. Frivilligt: medbringe patientcase (se næste slide</a:t>
            </a:r>
            <a:r>
              <a:rPr lang="da-DK" dirty="0" smtClean="0"/>
              <a:t>) </a:t>
            </a:r>
            <a:endParaRPr lang="da-DK" dirty="0"/>
          </a:p>
          <a:p>
            <a:pPr marL="0" indent="0">
              <a:buNone/>
            </a:pPr>
            <a:r>
              <a:rPr lang="da-DK" dirty="0"/>
              <a:t>5. Frivilligt: medbringe journaluddrag (se næste slide) </a:t>
            </a:r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7" name="Lyd 6">
            <a:hlinkClick r:id="" action="ppaction://media"/>
            <a:extLst>
              <a:ext uri="{FF2B5EF4-FFF2-40B4-BE49-F238E27FC236}">
                <a16:creationId xmlns:a16="http://schemas.microsoft.com/office/drawing/2014/main" id="{DCAE73CF-3717-B986-562E-68DC3007C28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71849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819"/>
    </mc:Choice>
    <mc:Fallback xmlns="">
      <p:transition spd="slow" advTm="668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4075"/>
          </a:xfrm>
        </p:spPr>
        <p:txBody>
          <a:bodyPr/>
          <a:lstStyle/>
          <a:p>
            <a:pPr algn="ctr"/>
            <a:r>
              <a:rPr lang="da-DK" b="1" dirty="0">
                <a:solidFill>
                  <a:srgbClr val="C00000"/>
                </a:solidFill>
              </a:rPr>
              <a:t>Forberedelse til fælles faglig sparring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200" y="984738"/>
            <a:ext cx="10814538" cy="5556739"/>
          </a:xfrm>
        </p:spPr>
        <p:txBody>
          <a:bodyPr>
            <a:normAutofit fontScale="92500" lnSpcReduction="20000"/>
          </a:bodyPr>
          <a:lstStyle/>
          <a:p>
            <a:endParaRPr lang="da-DK" dirty="0"/>
          </a:p>
          <a:p>
            <a:pPr marL="0" indent="0">
              <a:buNone/>
            </a:pPr>
            <a:r>
              <a:rPr lang="da-DK" b="1" dirty="0"/>
              <a:t>Patientcase </a:t>
            </a:r>
          </a:p>
          <a:p>
            <a:r>
              <a:rPr lang="da-DK" dirty="0" smtClean="0"/>
              <a:t>Udvælg </a:t>
            </a:r>
            <a:r>
              <a:rPr lang="da-DK" dirty="0"/>
              <a:t>en </a:t>
            </a:r>
            <a:r>
              <a:rPr lang="da-DK" dirty="0" smtClean="0"/>
              <a:t>patient </a:t>
            </a:r>
            <a:r>
              <a:rPr lang="da-DK" dirty="0"/>
              <a:t>som du har arbejdet med forventningsafstemning eller afdækning og vejledning af tanker, adfærd eller kontekst med</a:t>
            </a:r>
          </a:p>
          <a:p>
            <a:r>
              <a:rPr lang="da-DK" dirty="0"/>
              <a:t>Beskriv patientcasen med et par linjer eller </a:t>
            </a:r>
            <a:r>
              <a:rPr lang="da-DK" dirty="0" smtClean="0"/>
              <a:t>stikord </a:t>
            </a:r>
            <a:r>
              <a:rPr lang="da-DK" dirty="0"/>
              <a:t>så det er nemt, kort og præcist at præsentere casen for dine </a:t>
            </a:r>
            <a:r>
              <a:rPr lang="da-DK" dirty="0" smtClean="0"/>
              <a:t>kolleger</a:t>
            </a:r>
            <a:endParaRPr lang="da-DK" dirty="0"/>
          </a:p>
          <a:p>
            <a:r>
              <a:rPr lang="da-DK" dirty="0"/>
              <a:t>Et eksempel på forberedelse: Nanna på 26 år, rygsmerter gennem 3 mdr. første tilfælde af rygsmerter, aldrig været ved </a:t>
            </a:r>
            <a:r>
              <a:rPr lang="da-DK" dirty="0" err="1"/>
              <a:t>fys</a:t>
            </a:r>
            <a:r>
              <a:rPr lang="da-DK" dirty="0"/>
              <a:t>/kiropraktor før, ny uddannet sygeplejerske, sygemeldt, bor i lejlighed med </a:t>
            </a:r>
            <a:r>
              <a:rPr lang="da-DK" dirty="0" smtClean="0"/>
              <a:t>kæreste</a:t>
            </a: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b="1" dirty="0"/>
              <a:t>Journaluddrag </a:t>
            </a:r>
          </a:p>
          <a:p>
            <a:r>
              <a:rPr lang="da-DK" dirty="0"/>
              <a:t>Udvælge et journaluddrag fra en </a:t>
            </a:r>
            <a:r>
              <a:rPr lang="da-DK" dirty="0" smtClean="0"/>
              <a:t>patient </a:t>
            </a:r>
            <a:r>
              <a:rPr lang="da-DK" dirty="0"/>
              <a:t>hvor du har arbejdet med at journalisere forventningsafstemning eller patientens tanker, adfærd eller </a:t>
            </a:r>
            <a:r>
              <a:rPr lang="da-DK" dirty="0" smtClean="0"/>
              <a:t>kontekst</a:t>
            </a:r>
            <a:endParaRPr lang="da-DK" dirty="0"/>
          </a:p>
          <a:p>
            <a:r>
              <a:rPr lang="da-DK" dirty="0"/>
              <a:t>Sørg for at anonymisere patienten inden </a:t>
            </a:r>
            <a:r>
              <a:rPr lang="da-DK" dirty="0" smtClean="0"/>
              <a:t>mødet</a:t>
            </a:r>
            <a:endParaRPr lang="da-DK" dirty="0"/>
          </a:p>
        </p:txBody>
      </p:sp>
      <p:pic>
        <p:nvPicPr>
          <p:cNvPr id="12" name="Lyd 11">
            <a:hlinkClick r:id="" action="ppaction://media"/>
            <a:extLst>
              <a:ext uri="{FF2B5EF4-FFF2-40B4-BE49-F238E27FC236}">
                <a16:creationId xmlns:a16="http://schemas.microsoft.com/office/drawing/2014/main" id="{1E5CB191-94B5-823C-3C0F-05B503EB765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5499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383"/>
    </mc:Choice>
    <mc:Fallback xmlns="">
      <p:transition spd="slow" advTm="1003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7860"/>
          </a:xfrm>
        </p:spPr>
        <p:txBody>
          <a:bodyPr>
            <a:normAutofit fontScale="90000"/>
          </a:bodyPr>
          <a:lstStyle/>
          <a:p>
            <a:pPr algn="ctr"/>
            <a:r>
              <a:rPr lang="da-DK" sz="4900" b="1" dirty="0">
                <a:solidFill>
                  <a:srgbClr val="C00000"/>
                </a:solidFill>
              </a:rPr>
              <a:t> Selve fælles faglig sparring </a:t>
            </a:r>
            <a:r>
              <a:rPr lang="da-DK" dirty="0"/>
              <a:t/>
            </a:r>
            <a:br>
              <a:rPr lang="da-DK" dirty="0"/>
            </a:b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98585" y="1312986"/>
            <a:ext cx="10955215" cy="4863977"/>
          </a:xfrm>
        </p:spPr>
        <p:txBody>
          <a:bodyPr>
            <a:normAutofit fontScale="92500" lnSpcReduction="20000"/>
          </a:bodyPr>
          <a:lstStyle/>
          <a:p>
            <a:endParaRPr lang="da-DK" dirty="0"/>
          </a:p>
          <a:p>
            <a:pPr marL="0" indent="0">
              <a:buNone/>
            </a:pPr>
            <a:r>
              <a:rPr lang="da-DK" sz="3000" dirty="0"/>
              <a:t>1. </a:t>
            </a:r>
            <a:r>
              <a:rPr lang="da-DK" sz="3000" dirty="0" smtClean="0"/>
              <a:t>Udvælg </a:t>
            </a:r>
            <a:r>
              <a:rPr lang="da-DK" sz="3000" dirty="0"/>
              <a:t>en ordstyrer og en tidstager for mødet (må ikke være tovholderen</a:t>
            </a:r>
            <a:r>
              <a:rPr lang="da-DK" sz="3000" dirty="0" smtClean="0"/>
              <a:t>)</a:t>
            </a:r>
            <a:endParaRPr lang="da-DK" sz="3000" dirty="0"/>
          </a:p>
          <a:p>
            <a:endParaRPr lang="da-DK" sz="3000" dirty="0"/>
          </a:p>
          <a:p>
            <a:pPr marL="0" indent="0">
              <a:buNone/>
            </a:pPr>
            <a:r>
              <a:rPr lang="da-DK" sz="3000" dirty="0"/>
              <a:t>2. Ordstyreren tager udgangspunkt i dagsordenen for det enkelte </a:t>
            </a:r>
            <a:r>
              <a:rPr lang="da-DK" sz="3000" dirty="0" smtClean="0"/>
              <a:t>møde </a:t>
            </a:r>
            <a:endParaRPr lang="da-DK" sz="3000" dirty="0"/>
          </a:p>
          <a:p>
            <a:endParaRPr lang="da-DK" sz="3000" dirty="0"/>
          </a:p>
          <a:p>
            <a:pPr marL="0" indent="0">
              <a:buNone/>
            </a:pPr>
            <a:r>
              <a:rPr lang="da-DK" sz="3000" dirty="0"/>
              <a:t>3. Tidstageren har ansvaret for at tiden </a:t>
            </a:r>
            <a:r>
              <a:rPr lang="da-DK" sz="3000" dirty="0" smtClean="0"/>
              <a:t>overholdes</a:t>
            </a:r>
            <a:endParaRPr lang="da-DK" sz="3000" dirty="0"/>
          </a:p>
          <a:p>
            <a:pPr marL="0" indent="0">
              <a:buNone/>
            </a:pPr>
            <a:r>
              <a:rPr lang="da-DK" sz="3000" dirty="0"/>
              <a:t>	Tidstageren kan bruge følgende formuleringer: </a:t>
            </a:r>
          </a:p>
          <a:p>
            <a:pPr lvl="4"/>
            <a:r>
              <a:rPr lang="da-DK" sz="2800" dirty="0"/>
              <a:t>Du har 30 sekunder tilbage af din tid </a:t>
            </a:r>
          </a:p>
          <a:p>
            <a:pPr lvl="4"/>
            <a:r>
              <a:rPr lang="da-DK" sz="2800" dirty="0"/>
              <a:t>Det er tid til en afrunding </a:t>
            </a:r>
          </a:p>
          <a:p>
            <a:pPr marL="0" indent="0">
              <a:buNone/>
            </a:pPr>
            <a:endParaRPr lang="da-DK" sz="3000" dirty="0"/>
          </a:p>
          <a:p>
            <a:pPr marL="0" indent="0">
              <a:buNone/>
            </a:pPr>
            <a:r>
              <a:rPr lang="da-DK" sz="3000" dirty="0"/>
              <a:t>4. Tovholderen tager under hele mødet referat på noteringsarket</a:t>
            </a:r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8" name="Lyd 7">
            <a:hlinkClick r:id="" action="ppaction://media"/>
            <a:extLst>
              <a:ext uri="{FF2B5EF4-FFF2-40B4-BE49-F238E27FC236}">
                <a16:creationId xmlns:a16="http://schemas.microsoft.com/office/drawing/2014/main" id="{80E93A17-28DD-295C-F962-7B0F8017E72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58586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065"/>
    </mc:Choice>
    <mc:Fallback xmlns="">
      <p:transition spd="slow" advTm="630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b="1" dirty="0">
                <a:solidFill>
                  <a:srgbClr val="C00000"/>
                </a:solidFill>
              </a:rPr>
              <a:t>Afslutning af fælles faglig sparring</a:t>
            </a:r>
            <a:endParaRPr lang="da-DK" dirty="0">
              <a:solidFill>
                <a:srgbClr val="C00000"/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sz="3200" dirty="0"/>
              <a:t>1. Diskutér kort, hvordan formen for mødet har været</a:t>
            </a:r>
          </a:p>
          <a:p>
            <a:pPr marL="0" indent="0">
              <a:buNone/>
            </a:pPr>
            <a:endParaRPr lang="da-DK" sz="3200" dirty="0"/>
          </a:p>
          <a:p>
            <a:pPr marL="0" indent="0">
              <a:buNone/>
            </a:pPr>
            <a:r>
              <a:rPr lang="da-DK" sz="3200" dirty="0"/>
              <a:t>2. Aftal nyt tidspunkt for næste fælles faglig sparring </a:t>
            </a:r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4" name="Lyd 3">
            <a:hlinkClick r:id="" action="ppaction://media"/>
            <a:extLst>
              <a:ext uri="{FF2B5EF4-FFF2-40B4-BE49-F238E27FC236}">
                <a16:creationId xmlns:a16="http://schemas.microsoft.com/office/drawing/2014/main" id="{1E43EEA1-D564-9A5C-9B8C-D77BA0F6193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5476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476"/>
    </mc:Choice>
    <mc:Fallback xmlns="">
      <p:transition spd="slow" advTm="304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da-DK" sz="3600" b="1" dirty="0">
                <a:solidFill>
                  <a:srgbClr val="C00000"/>
                </a:solidFill>
              </a:rPr>
              <a:t>Eksempel på fælles faglig sparring: Forventningsafstemning og Tanker</a:t>
            </a:r>
            <a:endParaRPr lang="da-DK" sz="3600" dirty="0">
              <a:solidFill>
                <a:srgbClr val="C00000"/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98585" y="1690688"/>
            <a:ext cx="11441723" cy="4827343"/>
          </a:xfrm>
        </p:spPr>
        <p:txBody>
          <a:bodyPr>
            <a:normAutofit fontScale="70000" lnSpcReduction="20000"/>
          </a:bodyPr>
          <a:lstStyle/>
          <a:p>
            <a:endParaRPr lang="da-DK" dirty="0"/>
          </a:p>
          <a:p>
            <a:pPr marL="0" indent="0">
              <a:buNone/>
            </a:pPr>
            <a:r>
              <a:rPr lang="da-DK" sz="3600" dirty="0"/>
              <a:t>1. Vidensdeling: succeser og udfordringer (30 min.)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da-DK" sz="3600" dirty="0"/>
              <a:t> Hver person får 2-10 min. til at dele succeser/udfordringer med at inddrage forventningsafstemning og patienternes tanker i </a:t>
            </a:r>
            <a:r>
              <a:rPr lang="da-DK" sz="3600" dirty="0" smtClean="0"/>
              <a:t>praksis</a:t>
            </a:r>
            <a:endParaRPr lang="da-DK" sz="3600" dirty="0"/>
          </a:p>
          <a:p>
            <a:pPr>
              <a:buFont typeface="Wingdings" panose="05000000000000000000" pitchFamily="2" charset="2"/>
              <a:buChar char="v"/>
            </a:pPr>
            <a:r>
              <a:rPr lang="da-DK" sz="3600" dirty="0"/>
              <a:t> Hver person vælger, om de vil tage udgangspunkt i en patientcase og dele successer/udfordringer herfra eller tale om oplevelser på et mere generelt </a:t>
            </a:r>
            <a:r>
              <a:rPr lang="da-DK" sz="3600" dirty="0" smtClean="0"/>
              <a:t>plan </a:t>
            </a:r>
            <a:endParaRPr lang="da-DK" sz="3600" dirty="0"/>
          </a:p>
          <a:p>
            <a:pPr marL="0" indent="0">
              <a:buNone/>
            </a:pPr>
            <a:endParaRPr lang="da-DK" sz="3600" dirty="0"/>
          </a:p>
          <a:p>
            <a:pPr marL="0" indent="0">
              <a:buNone/>
            </a:pPr>
            <a:r>
              <a:rPr lang="da-DK" sz="3600" dirty="0"/>
              <a:t>Hjælpespørgsmål til vidensdeling om successer og udfordringer: </a:t>
            </a:r>
          </a:p>
          <a:p>
            <a:pPr lvl="1"/>
            <a:r>
              <a:rPr lang="da-DK" sz="2900" dirty="0"/>
              <a:t>Hvad er gået godt? </a:t>
            </a:r>
          </a:p>
          <a:p>
            <a:pPr lvl="1"/>
            <a:r>
              <a:rPr lang="da-DK" sz="2900" dirty="0"/>
              <a:t>Hvad har været udfordrende? </a:t>
            </a:r>
          </a:p>
          <a:p>
            <a:pPr lvl="1"/>
            <a:r>
              <a:rPr lang="da-DK" sz="2900" dirty="0"/>
              <a:t>Hvad mangler du for at inddrage forventningsafstemning samt spørge ind til patienternes tanker? </a:t>
            </a:r>
          </a:p>
          <a:p>
            <a:pPr lvl="1"/>
            <a:r>
              <a:rPr lang="da-DK" sz="2900" dirty="0"/>
              <a:t>Hvordan oplever du patienterne tager imod snakken om forventningsafstemning samt deres tanker? </a:t>
            </a:r>
          </a:p>
          <a:p>
            <a:pPr lvl="1"/>
            <a:r>
              <a:rPr lang="da-DK" sz="2900" dirty="0"/>
              <a:t>Er der ændringer i måden, du møder dine patienter/arbejder på? I så fald hvilke? </a:t>
            </a:r>
          </a:p>
          <a:p>
            <a:pPr lvl="1"/>
            <a:r>
              <a:rPr lang="da-DK" sz="2900" dirty="0"/>
              <a:t>Oplever du nogen ændringer i din kliniske praksis? </a:t>
            </a:r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5" name="Lyd 4">
            <a:hlinkClick r:id="" action="ppaction://media"/>
            <a:extLst>
              <a:ext uri="{FF2B5EF4-FFF2-40B4-BE49-F238E27FC236}">
                <a16:creationId xmlns:a16="http://schemas.microsoft.com/office/drawing/2014/main" id="{A6DD6675-F6D8-BD8E-C466-0A68CC2F0E4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480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904"/>
    </mc:Choice>
    <mc:Fallback xmlns="">
      <p:transition spd="slow" advTm="769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6844"/>
          </a:xfrm>
        </p:spPr>
        <p:txBody>
          <a:bodyPr/>
          <a:lstStyle/>
          <a:p>
            <a:pPr algn="ctr"/>
            <a:r>
              <a:rPr lang="da-DK" b="1" dirty="0">
                <a:solidFill>
                  <a:srgbClr val="C00000"/>
                </a:solidFill>
              </a:rPr>
              <a:t>Eksempel fortsat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75137" y="1101969"/>
            <a:ext cx="11418277" cy="546295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da-DK" sz="3300" dirty="0"/>
              <a:t>2. Vidensdeling: journalisering (25-30 min.)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da-DK" sz="3300" dirty="0"/>
              <a:t> De </a:t>
            </a:r>
            <a:r>
              <a:rPr lang="da-DK" sz="3300" dirty="0" smtClean="0"/>
              <a:t>personer </a:t>
            </a:r>
            <a:r>
              <a:rPr lang="da-DK" sz="3300" dirty="0"/>
              <a:t>der har medbragt et journaluddrag viser, hvordan de har journaliseret forventningsafstemningen og tankerne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da-DK" sz="3300" dirty="0"/>
              <a:t> Diskussion af fordele og ulemper ved journaliseringen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da-DK" sz="3300" dirty="0"/>
              <a:t> Hvis ingen har medbragt et journaluddrag, kan I sparre om, hvordan og hvorhenne forventningsafstemningen og tankerne bedst beskrives i journalerne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da-DK" sz="3300" dirty="0"/>
              <a:t> Lav en fælles opsamling på den/de bedste journaliseringsform(er)</a:t>
            </a:r>
          </a:p>
          <a:p>
            <a:pPr marL="0" indent="0">
              <a:buNone/>
            </a:pPr>
            <a:r>
              <a:rPr lang="da-DK" sz="3300" dirty="0"/>
              <a:t> </a:t>
            </a:r>
          </a:p>
          <a:p>
            <a:pPr marL="0" indent="0">
              <a:buNone/>
            </a:pPr>
            <a:r>
              <a:rPr lang="da-DK" sz="3300" dirty="0"/>
              <a:t>Hjælpespørgsmål til sparring om journalisering: </a:t>
            </a:r>
          </a:p>
          <a:p>
            <a:pPr lvl="1"/>
            <a:r>
              <a:rPr lang="da-DK" sz="2800" dirty="0"/>
              <a:t>Hvorhenne i journalen skal henholdsvis forventningsafstemningen og afdækning/vejledning af patientens tanker placeres? </a:t>
            </a:r>
          </a:p>
          <a:p>
            <a:pPr lvl="1"/>
            <a:r>
              <a:rPr lang="da-DK" sz="2800" dirty="0"/>
              <a:t>Hvor meget skal der stå? </a:t>
            </a:r>
          </a:p>
          <a:p>
            <a:pPr lvl="1"/>
            <a:r>
              <a:rPr lang="da-DK" sz="2800" dirty="0"/>
              <a:t>Kan der bruges standard fraser? Hvilke? </a:t>
            </a:r>
          </a:p>
          <a:p>
            <a:pPr lvl="1"/>
            <a:r>
              <a:rPr lang="da-DK" sz="2800" dirty="0"/>
              <a:t>Etik, hvordan journaliseres patientens forventninger og tanker? </a:t>
            </a:r>
          </a:p>
          <a:p>
            <a:pPr lvl="1"/>
            <a:r>
              <a:rPr lang="da-DK" sz="2800" dirty="0"/>
              <a:t>Har du eksempler på formuleringer, som du kan dele? </a:t>
            </a:r>
          </a:p>
          <a:p>
            <a:pPr lvl="1"/>
            <a:r>
              <a:rPr lang="da-DK" sz="2800" dirty="0"/>
              <a:t>Tværfaglighed, hvordan journaliseres så andre klinikere kan læse og forstå? </a:t>
            </a:r>
          </a:p>
        </p:txBody>
      </p:sp>
      <p:pic>
        <p:nvPicPr>
          <p:cNvPr id="9" name="Lyd 8">
            <a:hlinkClick r:id="" action="ppaction://media"/>
            <a:extLst>
              <a:ext uri="{FF2B5EF4-FFF2-40B4-BE49-F238E27FC236}">
                <a16:creationId xmlns:a16="http://schemas.microsoft.com/office/drawing/2014/main" id="{18F55F52-871B-D91D-D694-24E76F5B9B3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88015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203"/>
    </mc:Choice>
    <mc:Fallback xmlns="">
      <p:transition spd="slow" advTm="792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14.9|6.4|13.8|1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3.9|10.9|10.5|25.6|4.6|14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|6.5|21.5|10.3|2.8|3.3|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3|1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8|5.9|13|11.8|5.5|1.9|2.3|5.9|6.1|6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5.7|9.5|3.9|13.9|6.6|3|7.6|2.3|3.9|4.8|3.9"/>
</p:tagLst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582</Words>
  <Application>Microsoft Office PowerPoint</Application>
  <PresentationFormat>Widescreen</PresentationFormat>
  <Paragraphs>77</Paragraphs>
  <Slides>7</Slides>
  <Notes>7</Notes>
  <HiddenSlides>0</HiddenSlides>
  <MMClips>7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Wingdings</vt:lpstr>
      <vt:lpstr>Office-tema</vt:lpstr>
      <vt:lpstr>Introduktion til fælles faglig sparring</vt:lpstr>
      <vt:lpstr>  PLANLÆGNING INDEN FÆLLES FAGLIG SPARRING </vt:lpstr>
      <vt:lpstr>Forberedelse til fælles faglig sparring</vt:lpstr>
      <vt:lpstr> Selve fælles faglig sparring  </vt:lpstr>
      <vt:lpstr>Afslutning af fælles faglig sparring</vt:lpstr>
      <vt:lpstr>Eksempel på fælles faglig sparring: Forventningsafstemning og Tanker</vt:lpstr>
      <vt:lpstr>Eksempel fortsat</vt:lpstr>
    </vt:vector>
  </TitlesOfParts>
  <Company>Region Midtjylland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Introduktion til fælles faglig sparring</dc:title>
  <dc:creator>Maja Husted Hubeishy</dc:creator>
  <cp:lastModifiedBy>Maja Husted Hubeishy</cp:lastModifiedBy>
  <cp:revision>10</cp:revision>
  <dcterms:created xsi:type="dcterms:W3CDTF">2023-02-27T20:26:26Z</dcterms:created>
  <dcterms:modified xsi:type="dcterms:W3CDTF">2023-03-01T11:38:55Z</dcterms:modified>
</cp:coreProperties>
</file>