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57" r:id="rId3"/>
    <p:sldId id="270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 Husted Hubeishy" initials="MHH" lastIdx="3" clrIdx="0">
    <p:extLst>
      <p:ext uri="{19B8F6BF-5375-455C-9EA6-DF929625EA0E}">
        <p15:presenceInfo xmlns:p15="http://schemas.microsoft.com/office/powerpoint/2012/main" userId="Maja Husted Hubeishy" providerId="None"/>
      </p:ext>
    </p:extLst>
  </p:cmAuthor>
  <p:cmAuthor id="2" name="Kasper Ussing" initials="KU" lastIdx="3" clrIdx="1">
    <p:extLst>
      <p:ext uri="{19B8F6BF-5375-455C-9EA6-DF929625EA0E}">
        <p15:presenceInfo xmlns:p15="http://schemas.microsoft.com/office/powerpoint/2012/main" userId="S-1-5-21-2412913313-1480690540-2552650486-87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08B"/>
    <a:srgbClr val="95B3BF"/>
    <a:srgbClr val="A2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55967" autoAdjust="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5A41-9A7E-493B-8E97-BD4C0307B74B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97608-8ED8-4263-AEBA-33B997D0D3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508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97608-8ED8-4263-AEBA-33B997D0D37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72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97608-8ED8-4263-AEBA-33B997D0D37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98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2C2E8-89D6-4A00-AA9E-5740B001931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40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97608-8ED8-4263-AEBA-33B997D0D37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715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97608-8ED8-4263-AEBA-33B997D0D37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476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97608-8ED8-4263-AEBA-33B997D0D37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366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745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386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054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98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80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390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752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581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718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27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62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EBD1B-1CA5-48FB-B139-B6E3DF65D585}" type="datetimeFigureOut">
              <a:rPr lang="da-DK" smtClean="0"/>
              <a:t>02-05-2023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6069-1FE8-4C13-863F-0C3AB5F485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89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50910"/>
            <a:ext cx="10515600" cy="1135053"/>
          </a:xfrm>
        </p:spPr>
        <p:txBody>
          <a:bodyPr>
            <a:noAutofit/>
          </a:bodyPr>
          <a:lstStyle/>
          <a:p>
            <a:pPr algn="ctr"/>
            <a:r>
              <a:rPr lang="da-DK" sz="4800" b="1" dirty="0"/>
              <a:t>Introduktion til TAK-værktøjet</a:t>
            </a:r>
          </a:p>
        </p:txBody>
      </p:sp>
      <p:pic>
        <p:nvPicPr>
          <p:cNvPr id="4" name="Bilde 8" descr="Et bilde som inneholder tekst, klokke, måler, enhet&#10;&#10;Automatisk generert beskrivelse">
            <a:extLst>
              <a:ext uri="{FF2B5EF4-FFF2-40B4-BE49-F238E27FC236}">
                <a16:creationId xmlns:a16="http://schemas.microsoft.com/office/drawing/2014/main" id="{7D9A9F86-1BF6-76D2-91DA-A36D40DC5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20" y="2986089"/>
            <a:ext cx="7008680" cy="1881118"/>
          </a:xfrm>
          <a:prstGeom prst="rect">
            <a:avLst/>
          </a:prstGeom>
          <a:ln>
            <a:solidFill>
              <a:srgbClr val="BA0C0C"/>
            </a:solidFill>
          </a:ln>
        </p:spPr>
      </p:pic>
      <p:cxnSp>
        <p:nvCxnSpPr>
          <p:cNvPr id="8" name="Lige pilforbindelse 7"/>
          <p:cNvCxnSpPr>
            <a:endCxn id="3" idx="2"/>
          </p:cNvCxnSpPr>
          <p:nvPr/>
        </p:nvCxnSpPr>
        <p:spPr>
          <a:xfrm flipV="1">
            <a:off x="7994708" y="2693849"/>
            <a:ext cx="345649" cy="594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felt 2"/>
          <p:cNvSpPr txBox="1"/>
          <p:nvPr/>
        </p:nvSpPr>
        <p:spPr>
          <a:xfrm>
            <a:off x="6697294" y="1985963"/>
            <a:ext cx="328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43708B"/>
                </a:solidFill>
              </a:rPr>
              <a:t>KONTEKST</a:t>
            </a:r>
          </a:p>
        </p:txBody>
      </p:sp>
      <p:pic>
        <p:nvPicPr>
          <p:cNvPr id="6" name="Lyd 5">
            <a:hlinkClick r:id="" action="ppaction://media"/>
            <a:extLst>
              <a:ext uri="{FF2B5EF4-FFF2-40B4-BE49-F238E27FC236}">
                <a16:creationId xmlns:a16="http://schemas.microsoft.com/office/drawing/2014/main" id="{3CC9B335-7EDA-C360-2DDA-88FA941111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4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11"/>
    </mc:Choice>
    <mc:Fallback xmlns="">
      <p:transition spd="slow" advTm="22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Lige forbindelse 60"/>
          <p:cNvCxnSpPr/>
          <p:nvPr/>
        </p:nvCxnSpPr>
        <p:spPr>
          <a:xfrm>
            <a:off x="3002238" y="3861124"/>
            <a:ext cx="0" cy="101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42869"/>
            <a:ext cx="10515600" cy="362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a-DK" sz="2000" b="1" dirty="0"/>
              <a:t>Afdækning og håndtering af psykologiske og sociale problemstillinger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392390" y="2313602"/>
            <a:ext cx="3309026" cy="954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1" dirty="0"/>
              <a:t>Er patienten præget af bekymringer i</a:t>
            </a:r>
            <a:r>
              <a:rPr lang="da-DK" sz="140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form af katastrofetanker; angst/frygt; dårligt humør?</a:t>
            </a:r>
          </a:p>
          <a:p>
            <a:pPr algn="ctr"/>
            <a:endParaRPr lang="da-DK" sz="1401" dirty="0">
              <a:ea typeface="Times New Roman" panose="02020603050405020304" pitchFamily="18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4410093" y="2281229"/>
            <a:ext cx="3128962" cy="954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1" dirty="0"/>
              <a:t>Har bekymringerne medført en uhensigtsmæssig adfærd</a:t>
            </a:r>
            <a:r>
              <a:rPr lang="da-DK" sz="1401" dirty="0">
                <a:solidFill>
                  <a:prstClr val="black"/>
                </a:solidFill>
              </a:rPr>
              <a:t> i form af nedsat/øget aktivitets- og deltagelsesniveau?</a:t>
            </a:r>
            <a:endParaRPr lang="da-DK" sz="1401" i="1" dirty="0">
              <a:solidFill>
                <a:prstClr val="black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2556524" y="3495671"/>
            <a:ext cx="904864" cy="369460"/>
          </a:xfrm>
          <a:prstGeom prst="rect">
            <a:avLst/>
          </a:prstGeom>
          <a:solidFill>
            <a:srgbClr val="A2060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dirty="0">
                <a:solidFill>
                  <a:schemeClr val="bg1"/>
                </a:solidFill>
              </a:rPr>
              <a:t>Ja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8607781" y="3499482"/>
            <a:ext cx="871538" cy="3694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dirty="0"/>
              <a:t>Nej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10564231" y="3514721"/>
            <a:ext cx="904864" cy="369460"/>
          </a:xfrm>
          <a:prstGeom prst="rect">
            <a:avLst/>
          </a:prstGeom>
          <a:solidFill>
            <a:srgbClr val="43708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dirty="0">
                <a:solidFill>
                  <a:schemeClr val="bg1"/>
                </a:solidFill>
              </a:rPr>
              <a:t>Ja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2069784" y="5803847"/>
            <a:ext cx="1822138" cy="954620"/>
          </a:xfrm>
          <a:prstGeom prst="rect">
            <a:avLst/>
          </a:prstGeom>
          <a:noFill/>
          <a:ln>
            <a:solidFill>
              <a:srgbClr val="A20606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3) Vend spejlet: Tilbyd en tryghedsskabende dialog</a:t>
            </a:r>
          </a:p>
          <a:p>
            <a:endParaRPr lang="da-DK" sz="1401" dirty="0"/>
          </a:p>
        </p:txBody>
      </p:sp>
      <p:cxnSp>
        <p:nvCxnSpPr>
          <p:cNvPr id="19" name="Lige forbindelse 18"/>
          <p:cNvCxnSpPr>
            <a:stCxn id="4" idx="2"/>
            <a:endCxn id="8" idx="0"/>
          </p:cNvCxnSpPr>
          <p:nvPr/>
        </p:nvCxnSpPr>
        <p:spPr>
          <a:xfrm flipH="1">
            <a:off x="1045366" y="3268222"/>
            <a:ext cx="1001537" cy="196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Lige forbindelse 20"/>
          <p:cNvCxnSpPr>
            <a:stCxn id="4" idx="2"/>
            <a:endCxn id="9" idx="0"/>
          </p:cNvCxnSpPr>
          <p:nvPr/>
        </p:nvCxnSpPr>
        <p:spPr>
          <a:xfrm>
            <a:off x="2046903" y="3268222"/>
            <a:ext cx="962053" cy="227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Lige forbindelse 28"/>
          <p:cNvCxnSpPr/>
          <p:nvPr/>
        </p:nvCxnSpPr>
        <p:spPr>
          <a:xfrm>
            <a:off x="3001979" y="5590171"/>
            <a:ext cx="3813" cy="213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Lige pilforbindelse 40"/>
          <p:cNvCxnSpPr>
            <a:stCxn id="9" idx="3"/>
          </p:cNvCxnSpPr>
          <p:nvPr/>
        </p:nvCxnSpPr>
        <p:spPr>
          <a:xfrm flipV="1">
            <a:off x="3461388" y="3060551"/>
            <a:ext cx="1038707" cy="619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Lige forbindelse 45"/>
          <p:cNvCxnSpPr>
            <a:stCxn id="5" idx="2"/>
            <a:endCxn id="10" idx="0"/>
          </p:cNvCxnSpPr>
          <p:nvPr/>
        </p:nvCxnSpPr>
        <p:spPr>
          <a:xfrm flipH="1">
            <a:off x="5163046" y="3235849"/>
            <a:ext cx="811528" cy="268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Lige forbindelse 47"/>
          <p:cNvCxnSpPr>
            <a:stCxn id="5" idx="2"/>
            <a:endCxn id="11" idx="0"/>
          </p:cNvCxnSpPr>
          <p:nvPr/>
        </p:nvCxnSpPr>
        <p:spPr>
          <a:xfrm>
            <a:off x="5974574" y="3235849"/>
            <a:ext cx="965369" cy="252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Lige forbindelse 78"/>
          <p:cNvCxnSpPr>
            <a:stCxn id="25" idx="2"/>
            <a:endCxn id="12" idx="0"/>
          </p:cNvCxnSpPr>
          <p:nvPr/>
        </p:nvCxnSpPr>
        <p:spPr>
          <a:xfrm flipH="1">
            <a:off x="9043550" y="3268222"/>
            <a:ext cx="1049136" cy="231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kstfelt 39"/>
          <p:cNvSpPr txBox="1"/>
          <p:nvPr/>
        </p:nvSpPr>
        <p:spPr>
          <a:xfrm>
            <a:off x="8221972" y="3965271"/>
            <a:ext cx="1671641" cy="9546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Patienten oplever  hensigtsmæssig støtte fra sine omgivelser</a:t>
            </a:r>
          </a:p>
        </p:txBody>
      </p:sp>
      <p:sp>
        <p:nvSpPr>
          <p:cNvPr id="49" name="Tekstfelt 48"/>
          <p:cNvSpPr txBox="1"/>
          <p:nvPr/>
        </p:nvSpPr>
        <p:spPr>
          <a:xfrm>
            <a:off x="292374" y="593598"/>
            <a:ext cx="3507618" cy="1447319"/>
          </a:xfrm>
          <a:prstGeom prst="rect">
            <a:avLst/>
          </a:prstGeom>
          <a:noFill/>
          <a:ln w="28575">
            <a:solidFill>
              <a:srgbClr val="A206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b="1" u="sng" dirty="0"/>
              <a:t>Tanker </a:t>
            </a:r>
            <a:endParaRPr lang="da-DK" sz="1600" dirty="0"/>
          </a:p>
          <a:p>
            <a:r>
              <a:rPr lang="da-DK" sz="1401" u="sng" dirty="0"/>
              <a:t>Kernespørgsmål:</a:t>
            </a:r>
          </a:p>
          <a:p>
            <a:pPr marL="285757" indent="-285757">
              <a:buFont typeface="Wingdings" panose="05000000000000000000" pitchFamily="2" charset="2"/>
              <a:buChar char="v"/>
            </a:pPr>
            <a:r>
              <a:rPr lang="da-DK" sz="1401" dirty="0"/>
              <a:t>Hvad tror du årsagen er til din tilstand?</a:t>
            </a:r>
          </a:p>
          <a:p>
            <a:pPr marL="285757" indent="-285757">
              <a:buFont typeface="Wingdings" panose="05000000000000000000" pitchFamily="2" charset="2"/>
              <a:buChar char="v"/>
            </a:pPr>
            <a:r>
              <a:rPr lang="da-DK" sz="1401" dirty="0"/>
              <a:t>Når dine smerter forværres, hvad tænker du så, der sker i din ryg?</a:t>
            </a:r>
          </a:p>
          <a:p>
            <a:endParaRPr lang="da-DK" sz="1401" dirty="0"/>
          </a:p>
        </p:txBody>
      </p:sp>
      <p:sp>
        <p:nvSpPr>
          <p:cNvPr id="50" name="Tekstfelt 49"/>
          <p:cNvSpPr txBox="1"/>
          <p:nvPr/>
        </p:nvSpPr>
        <p:spPr>
          <a:xfrm>
            <a:off x="4113197" y="587370"/>
            <a:ext cx="3769894" cy="1447319"/>
          </a:xfrm>
          <a:prstGeom prst="rect">
            <a:avLst/>
          </a:prstGeom>
          <a:noFill/>
          <a:ln w="28575">
            <a:solidFill>
              <a:srgbClr val="95B3B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b="1" u="sng" dirty="0"/>
              <a:t>Adfærd </a:t>
            </a:r>
          </a:p>
          <a:p>
            <a:r>
              <a:rPr lang="da-DK" sz="1401" u="sng" dirty="0"/>
              <a:t>Kernespørgsmål:</a:t>
            </a:r>
          </a:p>
          <a:p>
            <a:pPr marL="285757" indent="-285757">
              <a:buFont typeface="Wingdings" panose="05000000000000000000" pitchFamily="2" charset="2"/>
              <a:buChar char="v"/>
            </a:pPr>
            <a:r>
              <a:rPr lang="da-DK" sz="1401" dirty="0"/>
              <a:t>Hvordan er dit aktivitetsniveau – gør du mere eller mindre end du plejer?</a:t>
            </a:r>
          </a:p>
          <a:p>
            <a:pPr marL="285757" indent="-285757">
              <a:buFont typeface="Wingdings" panose="05000000000000000000" pitchFamily="2" charset="2"/>
              <a:buChar char="v"/>
            </a:pPr>
            <a:r>
              <a:rPr lang="da-DK" sz="1401" dirty="0"/>
              <a:t>Hvordan påvirkes din arbejdsevne af dine smerter?</a:t>
            </a:r>
          </a:p>
        </p:txBody>
      </p:sp>
      <p:cxnSp>
        <p:nvCxnSpPr>
          <p:cNvPr id="20" name="Lige forbindelse 19"/>
          <p:cNvCxnSpPr>
            <a:stCxn id="49" idx="2"/>
            <a:endCxn id="4" idx="0"/>
          </p:cNvCxnSpPr>
          <p:nvPr/>
        </p:nvCxnSpPr>
        <p:spPr>
          <a:xfrm>
            <a:off x="2046183" y="2040917"/>
            <a:ext cx="720" cy="272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kstfelt 50"/>
          <p:cNvSpPr txBox="1"/>
          <p:nvPr/>
        </p:nvSpPr>
        <p:spPr>
          <a:xfrm>
            <a:off x="8207586" y="603206"/>
            <a:ext cx="3834063" cy="1447319"/>
          </a:xfrm>
          <a:prstGeom prst="rect">
            <a:avLst/>
          </a:prstGeom>
          <a:noFill/>
          <a:ln w="28575"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b="1" u="sng" dirty="0"/>
              <a:t>Kontekst</a:t>
            </a:r>
            <a:endParaRPr lang="da-DK" sz="1801" dirty="0"/>
          </a:p>
          <a:p>
            <a:r>
              <a:rPr lang="da-DK" sz="1401" u="sng" dirty="0"/>
              <a:t>Kernespørgsmål</a:t>
            </a:r>
          </a:p>
          <a:p>
            <a:pPr marL="285757" indent="-285757">
              <a:buFont typeface="Wingdings" panose="05000000000000000000" pitchFamily="2" charset="2"/>
              <a:buChar char="v"/>
            </a:pPr>
            <a:r>
              <a:rPr lang="da-DK" sz="1401" dirty="0"/>
              <a:t>Hvordan reagerer din familie, venner og dit arbejde på din situation/tilstand?</a:t>
            </a:r>
          </a:p>
          <a:p>
            <a:pPr marL="285757" indent="-285757">
              <a:buFont typeface="Wingdings" panose="05000000000000000000" pitchFamily="2" charset="2"/>
              <a:buChar char="v"/>
            </a:pPr>
            <a:r>
              <a:rPr lang="da-DK" sz="140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Oplever du andre former for belastning/stress i dit liv?</a:t>
            </a:r>
            <a:endParaRPr lang="da-DK" sz="14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kstfelt 24"/>
          <p:cNvSpPr txBox="1"/>
          <p:nvPr/>
        </p:nvSpPr>
        <p:spPr>
          <a:xfrm>
            <a:off x="8221972" y="2313602"/>
            <a:ext cx="3741428" cy="954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Oplever patienten manglende støtte fra omgivelserne eller er patienten påvirket af stress faktorer fra omgivelserne?</a:t>
            </a:r>
          </a:p>
          <a:p>
            <a:endParaRPr lang="da-DK" sz="1401" dirty="0"/>
          </a:p>
        </p:txBody>
      </p:sp>
      <p:cxnSp>
        <p:nvCxnSpPr>
          <p:cNvPr id="6" name="Lige forbindelse 5"/>
          <p:cNvCxnSpPr>
            <a:stCxn id="25" idx="2"/>
            <a:endCxn id="13" idx="0"/>
          </p:cNvCxnSpPr>
          <p:nvPr/>
        </p:nvCxnSpPr>
        <p:spPr>
          <a:xfrm>
            <a:off x="10092686" y="3268222"/>
            <a:ext cx="923977" cy="246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Lige forbindelse 46"/>
          <p:cNvCxnSpPr/>
          <p:nvPr/>
        </p:nvCxnSpPr>
        <p:spPr>
          <a:xfrm>
            <a:off x="3001979" y="4882204"/>
            <a:ext cx="3813" cy="213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Lige forbindelse 51"/>
          <p:cNvCxnSpPr/>
          <p:nvPr/>
        </p:nvCxnSpPr>
        <p:spPr>
          <a:xfrm>
            <a:off x="5979319" y="2047564"/>
            <a:ext cx="3813" cy="213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Lige forbindelse 52"/>
          <p:cNvCxnSpPr/>
          <p:nvPr/>
        </p:nvCxnSpPr>
        <p:spPr>
          <a:xfrm>
            <a:off x="10116287" y="2069731"/>
            <a:ext cx="3813" cy="213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Lige forbindelse 54"/>
          <p:cNvCxnSpPr/>
          <p:nvPr/>
        </p:nvCxnSpPr>
        <p:spPr>
          <a:xfrm>
            <a:off x="11032332" y="4721491"/>
            <a:ext cx="0" cy="101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Lige forbindelse 55"/>
          <p:cNvCxnSpPr/>
          <p:nvPr/>
        </p:nvCxnSpPr>
        <p:spPr>
          <a:xfrm>
            <a:off x="11015706" y="5961473"/>
            <a:ext cx="0" cy="101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Lige forbindelse 56"/>
          <p:cNvCxnSpPr/>
          <p:nvPr/>
        </p:nvCxnSpPr>
        <p:spPr>
          <a:xfrm>
            <a:off x="11015706" y="3883291"/>
            <a:ext cx="0" cy="101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Lige forbindelse 57"/>
          <p:cNvCxnSpPr/>
          <p:nvPr/>
        </p:nvCxnSpPr>
        <p:spPr>
          <a:xfrm>
            <a:off x="9035892" y="3861124"/>
            <a:ext cx="0" cy="101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Lige forbindelse 62"/>
          <p:cNvCxnSpPr/>
          <p:nvPr/>
        </p:nvCxnSpPr>
        <p:spPr>
          <a:xfrm>
            <a:off x="1042945" y="3789081"/>
            <a:ext cx="3813" cy="213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felt 7"/>
          <p:cNvSpPr txBox="1"/>
          <p:nvPr/>
        </p:nvSpPr>
        <p:spPr>
          <a:xfrm>
            <a:off x="609597" y="3464241"/>
            <a:ext cx="871538" cy="3694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dirty="0"/>
              <a:t>Nej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219062" y="3972893"/>
            <a:ext cx="1671641" cy="117019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Patienten har hensigtsmæssige tanker om tilstanden og fremtiden.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2069783" y="5083578"/>
            <a:ext cx="1814511" cy="523477"/>
          </a:xfrm>
          <a:prstGeom prst="rect">
            <a:avLst/>
          </a:prstGeom>
          <a:solidFill>
            <a:schemeClr val="bg1"/>
          </a:solidFill>
          <a:ln>
            <a:solidFill>
              <a:srgbClr val="A20606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2) Spejl patientens tanker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2054543" y="3959526"/>
            <a:ext cx="1837378" cy="954620"/>
          </a:xfrm>
          <a:prstGeom prst="rect">
            <a:avLst/>
          </a:prstGeom>
          <a:solidFill>
            <a:schemeClr val="bg1"/>
          </a:solidFill>
          <a:ln>
            <a:solidFill>
              <a:srgbClr val="A20606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1) Stil uddybende spørgsmål: </a:t>
            </a:r>
          </a:p>
          <a:p>
            <a:r>
              <a:rPr lang="da-DK" sz="1401" dirty="0"/>
              <a:t>hvad går bekymringerne ud på? </a:t>
            </a:r>
          </a:p>
        </p:txBody>
      </p:sp>
      <p:cxnSp>
        <p:nvCxnSpPr>
          <p:cNvPr id="64" name="Lige forbindelse 63"/>
          <p:cNvCxnSpPr/>
          <p:nvPr/>
        </p:nvCxnSpPr>
        <p:spPr>
          <a:xfrm>
            <a:off x="5166058" y="3822336"/>
            <a:ext cx="3813" cy="213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felt 9"/>
          <p:cNvSpPr txBox="1"/>
          <p:nvPr/>
        </p:nvSpPr>
        <p:spPr>
          <a:xfrm>
            <a:off x="4727277" y="3504242"/>
            <a:ext cx="871538" cy="3694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dirty="0"/>
              <a:t>Nej</a:t>
            </a:r>
          </a:p>
        </p:txBody>
      </p:sp>
      <p:sp>
        <p:nvSpPr>
          <p:cNvPr id="36" name="Tekstfelt 35"/>
          <p:cNvSpPr txBox="1"/>
          <p:nvPr/>
        </p:nvSpPr>
        <p:spPr>
          <a:xfrm>
            <a:off x="4168132" y="3980511"/>
            <a:ext cx="1671641" cy="9546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Patienten har opretholdt en hensigtsmæssig adfærd</a:t>
            </a:r>
          </a:p>
        </p:txBody>
      </p:sp>
      <p:cxnSp>
        <p:nvCxnSpPr>
          <p:cNvPr id="65" name="Lige forbindelse 64"/>
          <p:cNvCxnSpPr/>
          <p:nvPr/>
        </p:nvCxnSpPr>
        <p:spPr>
          <a:xfrm>
            <a:off x="6931126" y="3816795"/>
            <a:ext cx="3813" cy="213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Lige forbindelse 65"/>
          <p:cNvCxnSpPr/>
          <p:nvPr/>
        </p:nvCxnSpPr>
        <p:spPr>
          <a:xfrm>
            <a:off x="6933897" y="4434707"/>
            <a:ext cx="3813" cy="213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Lige forbindelse 66"/>
          <p:cNvCxnSpPr/>
          <p:nvPr/>
        </p:nvCxnSpPr>
        <p:spPr>
          <a:xfrm>
            <a:off x="6936667" y="5468256"/>
            <a:ext cx="3813" cy="213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kstfelt 71"/>
          <p:cNvSpPr txBox="1"/>
          <p:nvPr/>
        </p:nvSpPr>
        <p:spPr>
          <a:xfrm>
            <a:off x="6001703" y="3969671"/>
            <a:ext cx="1923097" cy="523477"/>
          </a:xfrm>
          <a:prstGeom prst="rect">
            <a:avLst/>
          </a:prstGeom>
          <a:solidFill>
            <a:schemeClr val="bg1"/>
          </a:solidFill>
          <a:ln>
            <a:solidFill>
              <a:srgbClr val="95B3BF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1) Inddrag patienten i ny strategi </a:t>
            </a:r>
          </a:p>
        </p:txBody>
      </p:sp>
      <p:sp>
        <p:nvSpPr>
          <p:cNvPr id="39" name="Tekstfelt 38"/>
          <p:cNvSpPr txBox="1"/>
          <p:nvPr/>
        </p:nvSpPr>
        <p:spPr>
          <a:xfrm>
            <a:off x="6001703" y="4594289"/>
            <a:ext cx="1923097" cy="954620"/>
          </a:xfrm>
          <a:prstGeom prst="rect">
            <a:avLst/>
          </a:prstGeom>
          <a:solidFill>
            <a:schemeClr val="bg1"/>
          </a:solidFill>
          <a:ln>
            <a:solidFill>
              <a:srgbClr val="95B3BF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2) Afprøv bevægelser som patienten er bekymret for</a:t>
            </a:r>
            <a:r>
              <a:rPr lang="da-DK" sz="1401" dirty="0">
                <a:solidFill>
                  <a:schemeClr val="accent1"/>
                </a:solidFill>
              </a:rPr>
              <a:t> </a:t>
            </a:r>
          </a:p>
          <a:p>
            <a:r>
              <a:rPr lang="da-DK" sz="1401" dirty="0"/>
              <a:t>(i konsultationen)</a:t>
            </a:r>
            <a:r>
              <a:rPr lang="da-DK" sz="1401" dirty="0">
                <a:solidFill>
                  <a:srgbClr val="FF0000"/>
                </a:solidFill>
              </a:rPr>
              <a:t> </a:t>
            </a:r>
            <a:endParaRPr lang="da-DK" sz="1401" dirty="0"/>
          </a:p>
        </p:txBody>
      </p:sp>
      <p:sp>
        <p:nvSpPr>
          <p:cNvPr id="44" name="Tekstfelt 43"/>
          <p:cNvSpPr txBox="1"/>
          <p:nvPr/>
        </p:nvSpPr>
        <p:spPr>
          <a:xfrm>
            <a:off x="6001703" y="5630609"/>
            <a:ext cx="1923097" cy="1170192"/>
          </a:xfrm>
          <a:prstGeom prst="rect">
            <a:avLst/>
          </a:prstGeom>
          <a:solidFill>
            <a:schemeClr val="bg1"/>
          </a:solidFill>
          <a:ln>
            <a:solidFill>
              <a:srgbClr val="95B3BF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3) Lav en konkret strategi for hvordan adfærden genvindes (mellem konsultationerne)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487511" y="3488049"/>
            <a:ext cx="904864" cy="369460"/>
          </a:xfrm>
          <a:prstGeom prst="rect">
            <a:avLst/>
          </a:prstGeom>
          <a:solidFill>
            <a:srgbClr val="95B3B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dirty="0">
                <a:solidFill>
                  <a:schemeClr val="bg1"/>
                </a:solidFill>
              </a:rPr>
              <a:t>Ja</a:t>
            </a:r>
          </a:p>
        </p:txBody>
      </p:sp>
      <p:cxnSp>
        <p:nvCxnSpPr>
          <p:cNvPr id="68" name="Lige forbindelse 67"/>
          <p:cNvCxnSpPr/>
          <p:nvPr/>
        </p:nvCxnSpPr>
        <p:spPr>
          <a:xfrm>
            <a:off x="11018476" y="5141291"/>
            <a:ext cx="0" cy="101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felt 41"/>
          <p:cNvSpPr txBox="1"/>
          <p:nvPr/>
        </p:nvSpPr>
        <p:spPr>
          <a:xfrm>
            <a:off x="10055526" y="3972892"/>
            <a:ext cx="1907874" cy="1170192"/>
          </a:xfrm>
          <a:prstGeom prst="rect">
            <a:avLst/>
          </a:prstGeom>
          <a:solidFill>
            <a:schemeClr val="bg1"/>
          </a:solidFill>
          <a:ln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1) Stil uddybende spørgsmål, hvad går stress faktorerne/</a:t>
            </a:r>
          </a:p>
          <a:p>
            <a:r>
              <a:rPr lang="da-DK" sz="1401" dirty="0"/>
              <a:t>reaktionerne fra omgivelserne ud på?</a:t>
            </a:r>
          </a:p>
        </p:txBody>
      </p:sp>
      <p:sp>
        <p:nvSpPr>
          <p:cNvPr id="43" name="Tekstfelt 42"/>
          <p:cNvSpPr txBox="1"/>
          <p:nvPr/>
        </p:nvSpPr>
        <p:spPr>
          <a:xfrm>
            <a:off x="10062453" y="5233662"/>
            <a:ext cx="1907874" cy="739048"/>
          </a:xfrm>
          <a:prstGeom prst="rect">
            <a:avLst/>
          </a:prstGeom>
          <a:solidFill>
            <a:schemeClr val="bg1"/>
          </a:solidFill>
          <a:ln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2) Inddrag patienten i ny strategi med omgivelserne</a:t>
            </a:r>
          </a:p>
        </p:txBody>
      </p:sp>
      <p:sp>
        <p:nvSpPr>
          <p:cNvPr id="45" name="Tekstfelt 44"/>
          <p:cNvSpPr txBox="1"/>
          <p:nvPr/>
        </p:nvSpPr>
        <p:spPr>
          <a:xfrm>
            <a:off x="10070766" y="6067700"/>
            <a:ext cx="1907874" cy="739048"/>
          </a:xfrm>
          <a:prstGeom prst="rect">
            <a:avLst/>
          </a:prstGeom>
          <a:solidFill>
            <a:schemeClr val="bg1"/>
          </a:solidFill>
          <a:ln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1" dirty="0"/>
              <a:t>3) Lav en konkret strategi og afdæk mulighed for støtte.</a:t>
            </a:r>
          </a:p>
        </p:txBody>
      </p:sp>
      <p:sp>
        <p:nvSpPr>
          <p:cNvPr id="2" name="Ellipse 1"/>
          <p:cNvSpPr/>
          <p:nvPr/>
        </p:nvSpPr>
        <p:spPr>
          <a:xfrm>
            <a:off x="8100541" y="186075"/>
            <a:ext cx="4030464" cy="665729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1801"/>
          </a:p>
        </p:txBody>
      </p:sp>
      <p:pic>
        <p:nvPicPr>
          <p:cNvPr id="18" name="Lyd 17">
            <a:hlinkClick r:id="" action="ppaction://media"/>
            <a:extLst>
              <a:ext uri="{FF2B5EF4-FFF2-40B4-BE49-F238E27FC236}">
                <a16:creationId xmlns:a16="http://schemas.microsoft.com/office/drawing/2014/main" id="{188D475F-A4CA-0AA9-4B77-55C81C0AF7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5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4"/>
    </mc:Choice>
    <mc:Fallback xmlns="">
      <p:transition spd="slow" advTm="39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315329" y="672544"/>
            <a:ext cx="3605463" cy="6001899"/>
          </a:xfrm>
          <a:prstGeom prst="rect">
            <a:avLst/>
          </a:prstGeom>
          <a:noFill/>
          <a:ln w="28575">
            <a:solidFill>
              <a:srgbClr val="95B3B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b="1" u="sng" dirty="0"/>
              <a:t>Adfærd </a:t>
            </a:r>
          </a:p>
          <a:p>
            <a:r>
              <a:rPr lang="da-DK" sz="1600" dirty="0"/>
              <a:t>(Adfærd i form af nedsat/øget aktivitets- og deltagelsesniveau)</a:t>
            </a:r>
            <a:endParaRPr lang="da-DK" sz="1600" i="1" dirty="0"/>
          </a:p>
          <a:p>
            <a:endParaRPr lang="da-DK" sz="1600" dirty="0"/>
          </a:p>
          <a:p>
            <a:r>
              <a:rPr lang="da-DK" sz="1600" u="sng" dirty="0"/>
              <a:t>Kernespørgsmål:</a:t>
            </a:r>
          </a:p>
          <a:p>
            <a:pPr marL="285757" indent="-285757">
              <a:buFont typeface="Wingdings" panose="05000000000000000000" pitchFamily="2" charset="2"/>
              <a:buChar char="v"/>
            </a:pPr>
            <a:r>
              <a:rPr lang="da-DK" sz="1600" dirty="0"/>
              <a:t>Når man har smerte ændrer man nogen gange sit aktivitetsniveau og sit sociale liv – er dit som det plejer eller gør du mere eller mindre?</a:t>
            </a:r>
          </a:p>
          <a:p>
            <a:endParaRPr lang="da-DK" sz="1401" u="sng" dirty="0"/>
          </a:p>
          <a:p>
            <a:r>
              <a:rPr lang="da-DK" sz="1600" u="sng" dirty="0"/>
              <a:t>Supplerende spørgsmål: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Hvilke aktiviteter har værdi for dig i dit liv - hvilke er smertefulde eller undgår du helt?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Er du sammen med dine venner/familie/sociale netværk i samme omfang som du plejer?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Hvordan påvirkes din arbejdsevne af dine smerter?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Har du tidligere været sygemeldt fra arbejde grundet rygsmerter?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Hvad gør du for at klare rygsmerterne? 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Hvordan sover du om natten?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429630" y="665137"/>
            <a:ext cx="3609473" cy="6001899"/>
          </a:xfrm>
          <a:prstGeom prst="rect">
            <a:avLst/>
          </a:prstGeom>
          <a:noFill/>
          <a:ln w="28575">
            <a:solidFill>
              <a:srgbClr val="A206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b="1" u="sng" dirty="0"/>
              <a:t>Tanker </a:t>
            </a:r>
          </a:p>
          <a:p>
            <a:r>
              <a:rPr lang="da-D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(Bekymringer i form af katastrofetanker; angst/frygt; dårligt humør)</a:t>
            </a:r>
            <a:endParaRPr lang="da-DK" sz="3200" dirty="0">
              <a:ea typeface="Times New Roman" panose="02020603050405020304" pitchFamily="18" charset="0"/>
            </a:endParaRPr>
          </a:p>
          <a:p>
            <a:r>
              <a:rPr lang="da-D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a-DK" sz="3200" dirty="0">
              <a:ea typeface="Times New Roman" panose="02020603050405020304" pitchFamily="18" charset="0"/>
            </a:endParaRPr>
          </a:p>
          <a:p>
            <a:r>
              <a:rPr lang="da-DK" sz="16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Kernespørgsmål:</a:t>
            </a:r>
            <a:endParaRPr lang="da-DK" sz="3200" dirty="0">
              <a:ea typeface="Times New Roman" panose="02020603050405020304" pitchFamily="18" charset="0"/>
            </a:endParaRPr>
          </a:p>
          <a:p>
            <a:pPr marL="285757" indent="-285757">
              <a:buFont typeface="Wingdings" panose="05000000000000000000" pitchFamily="2" charset="2"/>
              <a:buChar char="v"/>
            </a:pPr>
            <a:r>
              <a:rPr lang="da-DK" sz="1600" dirty="0">
                <a:ea typeface="Verdana" panose="020B0604030504040204" pitchFamily="34" charset="0"/>
                <a:cs typeface="Times New Roman" panose="02020603050405020304" pitchFamily="18" charset="0"/>
              </a:rPr>
              <a:t>Når man har smerte, har man ofte selv en ide om, hvad smerten skyldes. Selvom du ikke er læge/ fysioterapeut / kiropraktor, har du så selv en ide om, hvad der</a:t>
            </a:r>
            <a:r>
              <a:rPr lang="da-DK" sz="1600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er årsagen til dine rygsmerter/tilstand?</a:t>
            </a:r>
            <a:endParaRPr lang="da-DK" sz="1600" dirty="0"/>
          </a:p>
          <a:p>
            <a:endParaRPr lang="da-DK" sz="1401" dirty="0"/>
          </a:p>
          <a:p>
            <a:r>
              <a:rPr lang="da-DK" sz="1600" u="sng" dirty="0"/>
              <a:t>Supplerende spørgsmål: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Når dine smerter forværres, hvad tænker du så, der sker i din ryg? Bekymrer det dig?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Hvad ved du om dine rygsmerter? 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Hvad er dine tanker om fremtiden i forhold til dine rygsmerter?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Hvad forventer du vil hjælpe dig?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Jeg kan høre, at rygsmerterne påvirker dit liv på mange måder - hvor meget påvirker det dit humør?</a:t>
            </a:r>
          </a:p>
          <a:p>
            <a:endParaRPr lang="da-DK" sz="1600" dirty="0"/>
          </a:p>
        </p:txBody>
      </p:sp>
      <p:sp>
        <p:nvSpPr>
          <p:cNvPr id="7" name="Tekstfelt 6"/>
          <p:cNvSpPr txBox="1"/>
          <p:nvPr/>
        </p:nvSpPr>
        <p:spPr>
          <a:xfrm>
            <a:off x="8197513" y="666593"/>
            <a:ext cx="3735408" cy="6032549"/>
          </a:xfrm>
          <a:prstGeom prst="rect">
            <a:avLst/>
          </a:prstGeom>
          <a:noFill/>
          <a:ln w="28575"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b="1" u="sng" dirty="0"/>
              <a:t>Kontekst</a:t>
            </a:r>
            <a:endParaRPr lang="da-DK" sz="1600" dirty="0"/>
          </a:p>
          <a:p>
            <a:r>
              <a:rPr lang="da-DK" sz="1600" dirty="0"/>
              <a:t>(Kontekst i form af manglende støtte fra omgivelserne eller ydre omstændigheder)</a:t>
            </a:r>
          </a:p>
          <a:p>
            <a:endParaRPr lang="da-DK" sz="1600" dirty="0"/>
          </a:p>
          <a:p>
            <a:r>
              <a:rPr lang="da-DK" sz="1600" u="sng" dirty="0"/>
              <a:t>Kernespørgsmål</a:t>
            </a:r>
          </a:p>
          <a:p>
            <a:pPr marL="285757" indent="-285757">
              <a:buFont typeface="Wingdings" panose="05000000000000000000" pitchFamily="2" charset="2"/>
              <a:buChar char="v"/>
            </a:pPr>
            <a:r>
              <a:rPr lang="da-DK" sz="1600" dirty="0"/>
              <a:t>Hvordan reagerer din familie, venner og dit arbejde på din situation/tilstand?</a:t>
            </a:r>
          </a:p>
          <a:p>
            <a:pPr marL="285757" indent="-285757">
              <a:buFont typeface="Wingdings" panose="05000000000000000000" pitchFamily="2" charset="2"/>
              <a:buChar char="v"/>
            </a:pPr>
            <a:endParaRPr lang="da-DK" sz="1600" dirty="0"/>
          </a:p>
          <a:p>
            <a:r>
              <a:rPr lang="da-DK" sz="1600" u="sng" dirty="0"/>
              <a:t>Supplerende spørgsmål: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Hvordan reagerer dine omgivelser på dine rygsmerter?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Hvordan reagerer din arbejdsgiver og kollegaer på dine rygsmerter? 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Ved sygemeldte: Tror du, at du vil vende tilbage til arbejdet? Hvornår? Hvad skal der til?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Sætter dine smerter dig i økonomiske vanskeligheder?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Kører der nogen forsikringssager i forbindelse med din tilstand?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Er du i et forløb på Jobcenteret? Hvad er din oplevelse af forløbet?</a:t>
            </a:r>
          </a:p>
          <a:p>
            <a:pPr marL="285757" indent="-285757">
              <a:buFont typeface="Courier New" panose="02070309020205020404" pitchFamily="49" charset="0"/>
              <a:buChar char="o"/>
            </a:pPr>
            <a:r>
              <a:rPr lang="da-DK" sz="1600" dirty="0"/>
              <a:t>Oplever du andre former for belastning/stress i dit liv?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401054" y="91441"/>
            <a:ext cx="1153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Afdækning af psykologiske og sociale problemstillinger</a:t>
            </a:r>
          </a:p>
        </p:txBody>
      </p:sp>
      <p:sp>
        <p:nvSpPr>
          <p:cNvPr id="3" name="Rektangel 2"/>
          <p:cNvSpPr/>
          <p:nvPr/>
        </p:nvSpPr>
        <p:spPr>
          <a:xfrm>
            <a:off x="8197019" y="665138"/>
            <a:ext cx="3707168" cy="6009049"/>
          </a:xfrm>
          <a:prstGeom prst="rect">
            <a:avLst/>
          </a:prstGeom>
          <a:noFill/>
          <a:ln w="76200">
            <a:solidFill>
              <a:srgbClr val="437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1"/>
          </a:p>
        </p:txBody>
      </p:sp>
      <p:pic>
        <p:nvPicPr>
          <p:cNvPr id="12" name="Lyd 11">
            <a:hlinkClick r:id="" action="ppaction://media"/>
            <a:extLst>
              <a:ext uri="{FF2B5EF4-FFF2-40B4-BE49-F238E27FC236}">
                <a16:creationId xmlns:a16="http://schemas.microsoft.com/office/drawing/2014/main" id="{30762B85-42AC-C93F-A75F-076361CEB0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58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88"/>
    </mc:Choice>
    <mc:Fallback xmlns="">
      <p:transition spd="slow" advTm="88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4800" y="1978025"/>
            <a:ext cx="11658601" cy="47835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/>
              <a:t>At få uddybet omgivelsesfaktorerne giver dig viden om hvilken kontekst patienten befinder sig i og påvirkes af. Denne viden kan hjælpe dig med at forstå og planlægge patientens forløb.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u="sng" dirty="0"/>
              <a:t>Uddybende spørgsmål:</a:t>
            </a:r>
          </a:p>
          <a:p>
            <a:pPr lvl="0"/>
            <a:r>
              <a:rPr lang="da-DK" i="1" dirty="0"/>
              <a:t>Prøv at beskrive, hvordan du oplever… (ægtefælle, ven, kollega, leder, andres) reaktion når du har ondt? </a:t>
            </a:r>
          </a:p>
          <a:p>
            <a:pPr lvl="1"/>
            <a:r>
              <a:rPr lang="da-DK" i="1" dirty="0"/>
              <a:t>Hvad siger eller gør han/hun? </a:t>
            </a:r>
            <a:endParaRPr lang="da-DK" dirty="0"/>
          </a:p>
          <a:p>
            <a:pPr lvl="0"/>
            <a:r>
              <a:rPr lang="da-DK" i="1" dirty="0"/>
              <a:t>Når du siger, at din… (ægtefælle, ven, kollega, leder, andre) er bekymret, ved du hvad han/hun er bekymret for?</a:t>
            </a:r>
            <a:endParaRPr lang="da-DK" dirty="0"/>
          </a:p>
          <a:p>
            <a:pPr lvl="0"/>
            <a:r>
              <a:rPr lang="da-DK" i="1" dirty="0"/>
              <a:t>Når du siger, at du ikke er klar til at genoptage dit arbejde, hvad handler det om? </a:t>
            </a:r>
            <a:endParaRPr lang="da-DK" dirty="0"/>
          </a:p>
          <a:p>
            <a:pPr lvl="0"/>
            <a:r>
              <a:rPr lang="da-DK" i="1" dirty="0"/>
              <a:t>Når du siger, at du er bekymret for din økonomi, hvad er du bekymret for vil ske?</a:t>
            </a:r>
            <a:endParaRPr lang="da-DK" dirty="0"/>
          </a:p>
          <a:p>
            <a:r>
              <a:rPr lang="da-DK" i="1" dirty="0"/>
              <a:t>Oplever du en sammenhæng mellem… (ydre omstændighed) og dine smerter? </a:t>
            </a:r>
          </a:p>
          <a:p>
            <a:pPr lvl="1"/>
            <a:r>
              <a:rPr lang="da-DK" i="1" dirty="0"/>
              <a:t>Hvordan? (har du mere ondt, sover mindre mm.)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Spørgsmålene giver os viden, som kan målrette, hvordan vi bedst vejleder patienten til at forstå og interagerer med omgivelserne.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3392801" y="360860"/>
            <a:ext cx="1554480" cy="1231491"/>
          </a:xfrm>
          <a:prstGeom prst="rect">
            <a:avLst/>
          </a:prstGeom>
          <a:solidFill>
            <a:srgbClr val="43708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</a:rPr>
              <a:t>JA</a:t>
            </a:r>
            <a:endParaRPr lang="da-DK" sz="1801" b="1" dirty="0">
              <a:solidFill>
                <a:schemeClr val="bg1"/>
              </a:solidFill>
            </a:endParaRPr>
          </a:p>
          <a:p>
            <a:pPr algn="ctr"/>
            <a:r>
              <a:rPr lang="da-DK" sz="1801" dirty="0">
                <a:solidFill>
                  <a:schemeClr val="bg1"/>
                </a:solidFill>
              </a:rPr>
              <a:t>Hvad gør jeg som kliniker =&gt;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162897" y="308595"/>
            <a:ext cx="3128962" cy="1354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b="1" dirty="0"/>
              <a:t>KONTEKST</a:t>
            </a:r>
          </a:p>
          <a:p>
            <a:pPr algn="ctr"/>
            <a:r>
              <a:rPr lang="da-DK" sz="1600" dirty="0"/>
              <a:t>Oplever patienten manglende støtte fra omgivelserne eller er patienten påvirket af stress faktorer fra omgivelserne?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5090161" y="406669"/>
            <a:ext cx="2167889" cy="1323439"/>
          </a:xfrm>
          <a:prstGeom prst="rect">
            <a:avLst/>
          </a:prstGeom>
          <a:noFill/>
          <a:ln w="38100"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1) Stil uddybende spørgsmål, hvad går stress faktorerne/</a:t>
            </a:r>
          </a:p>
          <a:p>
            <a:r>
              <a:rPr lang="da-DK" sz="1600" dirty="0"/>
              <a:t>reaktionerne fra omgivelserne ud på?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7365683" y="436166"/>
            <a:ext cx="1907874" cy="1077218"/>
          </a:xfrm>
          <a:prstGeom prst="rect">
            <a:avLst/>
          </a:prstGeom>
          <a:noFill/>
          <a:ln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2) Inddrag patienten i ny strategi med omgivelserne</a:t>
            </a:r>
          </a:p>
          <a:p>
            <a:endParaRPr lang="da-DK" sz="1600" dirty="0"/>
          </a:p>
        </p:txBody>
      </p:sp>
      <p:sp>
        <p:nvSpPr>
          <p:cNvPr id="13" name="Tekstfelt 12"/>
          <p:cNvSpPr txBox="1"/>
          <p:nvPr/>
        </p:nvSpPr>
        <p:spPr>
          <a:xfrm>
            <a:off x="9491680" y="453788"/>
            <a:ext cx="2471721" cy="1077218"/>
          </a:xfrm>
          <a:prstGeom prst="rect">
            <a:avLst/>
          </a:prstGeom>
          <a:noFill/>
          <a:ln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3) Lav en konkret strategi og afdæk mulighed for støtte  fx. fastholdelses konsulent.</a:t>
            </a:r>
          </a:p>
        </p:txBody>
      </p:sp>
      <p:pic>
        <p:nvPicPr>
          <p:cNvPr id="18" name="Lyd 17">
            <a:hlinkClick r:id="" action="ppaction://media"/>
            <a:extLst>
              <a:ext uri="{FF2B5EF4-FFF2-40B4-BE49-F238E27FC236}">
                <a16:creationId xmlns:a16="http://schemas.microsoft.com/office/drawing/2014/main" id="{E38725C1-529D-AA4B-EB58-C7F70F26FBA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43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02"/>
    </mc:Choice>
    <mc:Fallback xmlns="">
      <p:transition spd="slow" advTm="100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4800" y="1978025"/>
            <a:ext cx="11658601" cy="4377056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sz="2000" dirty="0"/>
              <a:t>Ved at inddrage patienten i en ny strategi med omgivelserne tilpasses strategien den enkelte patient. Samtidig skaber inddragelsen ejerskab for den kommende adfærdsændring.</a:t>
            </a:r>
          </a:p>
          <a:p>
            <a:pPr marL="0" indent="0">
              <a:buNone/>
            </a:pPr>
            <a:endParaRPr lang="da-DK" sz="2000" u="sng" dirty="0"/>
          </a:p>
          <a:p>
            <a:pPr marL="0" indent="0">
              <a:buNone/>
            </a:pPr>
            <a:r>
              <a:rPr lang="da-DK" sz="2000" u="sng" dirty="0"/>
              <a:t>Inddrag patienten i ny strategi med omgivelserne:</a:t>
            </a:r>
            <a:endParaRPr lang="da-DK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da-DK" sz="2000" dirty="0"/>
              <a:t> Hvad har patienten gjort for at fortælle omgivelserne omkring tilstanden?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2000" dirty="0"/>
              <a:t> Hvordan tænker patienten de kan opnå støtte fra omgivelserne?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2000" dirty="0"/>
              <a:t> Kan de ændre på konteksten (omgivelsernes reaktioner/de ydre omstændigheder) – hvis ikke, forstår og accepterer patienten kontekstens påvirkning på deres tilstand?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2000" dirty="0"/>
              <a:t> Hvilken betydning tror du at... (arbejdspresset, sygdommen, skilsmissen, andet) har for din tilstand?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Inddragelsen sætter patienten i en refleksiv proces, hvor de bliver opmærksomme på sammenhængen mellem de kontekstuelle faktorer og deres tilstand samt deres egen strategi overfor omgivelserne.</a:t>
            </a:r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8" name="Tekstfelt 7"/>
          <p:cNvSpPr txBox="1"/>
          <p:nvPr/>
        </p:nvSpPr>
        <p:spPr>
          <a:xfrm>
            <a:off x="3535681" y="360860"/>
            <a:ext cx="1554480" cy="1231491"/>
          </a:xfrm>
          <a:prstGeom prst="rect">
            <a:avLst/>
          </a:prstGeom>
          <a:solidFill>
            <a:srgbClr val="43708B"/>
          </a:solidFill>
          <a:ln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</a:rPr>
              <a:t>JA</a:t>
            </a:r>
            <a:endParaRPr lang="da-DK" sz="1801" b="1" dirty="0">
              <a:solidFill>
                <a:schemeClr val="bg1"/>
              </a:solidFill>
            </a:endParaRPr>
          </a:p>
          <a:p>
            <a:pPr algn="ctr"/>
            <a:r>
              <a:rPr lang="da-DK" sz="1801" dirty="0">
                <a:solidFill>
                  <a:schemeClr val="bg1"/>
                </a:solidFill>
              </a:rPr>
              <a:t>Hvad gør jeg som kliniker =&gt;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162897" y="308595"/>
            <a:ext cx="3128962" cy="1354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b="1" dirty="0"/>
              <a:t>KONTEKST</a:t>
            </a:r>
          </a:p>
          <a:p>
            <a:pPr algn="ctr"/>
            <a:r>
              <a:rPr lang="da-DK" sz="1600" dirty="0"/>
              <a:t>Oplever patienten manglende støtte fra omgivelserne eller er patienten påvirket af stress faktorer fra omgivelserne?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5378756" y="436167"/>
            <a:ext cx="1799284" cy="1077218"/>
          </a:xfrm>
          <a:prstGeom prst="rect">
            <a:avLst/>
          </a:prstGeom>
          <a:noFill/>
          <a:ln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1) Afdæk uhensigtsmæssige omgivelses faktorer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7365683" y="436166"/>
            <a:ext cx="1907874" cy="1077218"/>
          </a:xfrm>
          <a:prstGeom prst="rect">
            <a:avLst/>
          </a:prstGeom>
          <a:noFill/>
          <a:ln w="38100"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2) Inddrag patienten i ny strategi med omgivelserne</a:t>
            </a:r>
          </a:p>
          <a:p>
            <a:endParaRPr lang="da-DK" sz="1600" dirty="0"/>
          </a:p>
        </p:txBody>
      </p:sp>
      <p:sp>
        <p:nvSpPr>
          <p:cNvPr id="9" name="Tekstfelt 8"/>
          <p:cNvSpPr txBox="1"/>
          <p:nvPr/>
        </p:nvSpPr>
        <p:spPr>
          <a:xfrm>
            <a:off x="9491680" y="453788"/>
            <a:ext cx="2471721" cy="1077218"/>
          </a:xfrm>
          <a:prstGeom prst="rect">
            <a:avLst/>
          </a:prstGeom>
          <a:noFill/>
          <a:ln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3) Lav en konkret strategi og afdæk mulighed for støtte  fx. fastholdelses konsulent.</a:t>
            </a:r>
          </a:p>
        </p:txBody>
      </p:sp>
      <p:pic>
        <p:nvPicPr>
          <p:cNvPr id="14" name="Lyd 13">
            <a:hlinkClick r:id="" action="ppaction://media"/>
            <a:extLst>
              <a:ext uri="{FF2B5EF4-FFF2-40B4-BE49-F238E27FC236}">
                <a16:creationId xmlns:a16="http://schemas.microsoft.com/office/drawing/2014/main" id="{EFB8DFEA-2425-CD3B-C313-6932E5B64D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54"/>
    </mc:Choice>
    <mc:Fallback xmlns="">
      <p:transition spd="slow" advTm="121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4800" y="1978024"/>
            <a:ext cx="11658601" cy="4657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Med udgangspunkt i patientens oplevelser og ønsker laves en konkret strategi for, hvordan patienten kan forsøge at ændre støtten fra sine omgivelser. 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r>
              <a:rPr lang="da-DK" sz="2200" u="sng" dirty="0"/>
              <a:t>Lav en konkret strategi og afdæk mulighed for støtte: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2200" i="1" dirty="0"/>
              <a:t> </a:t>
            </a:r>
            <a:r>
              <a:rPr lang="da-DK" sz="2200" dirty="0"/>
              <a:t>Hvad tænker du om at tage en snak med… om hvordan de bedst støtter dig?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2200" dirty="0"/>
              <a:t> Tilbyd at tage et familiemedlem/andre med til næste konsultation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2200" dirty="0"/>
              <a:t> Læg en plan sammen med patienten om at gå i dialog med sine omgivelser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2200" dirty="0"/>
              <a:t> Læg en plan sammen med patienten om arbejdstilbagevendelse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2200" dirty="0"/>
              <a:t> Tilbyd din viden om sammenhængen mellem konteksten og deres tilstand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r>
              <a:rPr lang="da-DK" sz="2200" dirty="0"/>
              <a:t>Det er vigtigt at den konkrete strategi er realistisk og meningsfuld for den enkelte patient</a:t>
            </a:r>
            <a:r>
              <a:rPr lang="da-DK" sz="26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da-DK" i="1" dirty="0"/>
          </a:p>
        </p:txBody>
      </p:sp>
      <p:sp>
        <p:nvSpPr>
          <p:cNvPr id="8" name="Tekstfelt 7"/>
          <p:cNvSpPr txBox="1"/>
          <p:nvPr/>
        </p:nvSpPr>
        <p:spPr>
          <a:xfrm>
            <a:off x="3535681" y="360860"/>
            <a:ext cx="1554480" cy="1231491"/>
          </a:xfrm>
          <a:prstGeom prst="rect">
            <a:avLst/>
          </a:prstGeom>
          <a:solidFill>
            <a:srgbClr val="43708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</a:rPr>
              <a:t>JA</a:t>
            </a:r>
            <a:endParaRPr lang="da-DK" sz="1801" b="1" dirty="0">
              <a:solidFill>
                <a:schemeClr val="bg1"/>
              </a:solidFill>
            </a:endParaRPr>
          </a:p>
          <a:p>
            <a:pPr algn="ctr"/>
            <a:r>
              <a:rPr lang="da-DK" sz="1801" dirty="0">
                <a:solidFill>
                  <a:schemeClr val="bg1"/>
                </a:solidFill>
              </a:rPr>
              <a:t>Hvad gør jeg som kliniker =&gt;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162897" y="308595"/>
            <a:ext cx="3128962" cy="1354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801" b="1" dirty="0"/>
              <a:t>KONTEKST</a:t>
            </a:r>
          </a:p>
          <a:p>
            <a:pPr algn="ctr"/>
            <a:r>
              <a:rPr lang="da-DK" sz="1600" dirty="0"/>
              <a:t>Oplever patienten manglende støtte fra omgivelserne eller er patienten påvirket af stress faktorer fra omgivelserne?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5378756" y="436167"/>
            <a:ext cx="1799284" cy="1077218"/>
          </a:xfrm>
          <a:prstGeom prst="rect">
            <a:avLst/>
          </a:prstGeom>
          <a:noFill/>
          <a:ln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1) Afdæk uhensigtsmæssige omgivelses faktorer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7365683" y="436166"/>
            <a:ext cx="1907874" cy="1077218"/>
          </a:xfrm>
          <a:prstGeom prst="rect">
            <a:avLst/>
          </a:prstGeom>
          <a:noFill/>
          <a:ln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2) Inddrag patienten i ny strategi med omgivelserne</a:t>
            </a:r>
          </a:p>
          <a:p>
            <a:endParaRPr lang="da-DK" sz="1600" dirty="0"/>
          </a:p>
        </p:txBody>
      </p:sp>
      <p:sp>
        <p:nvSpPr>
          <p:cNvPr id="9" name="Tekstfelt 8"/>
          <p:cNvSpPr txBox="1"/>
          <p:nvPr/>
        </p:nvSpPr>
        <p:spPr>
          <a:xfrm>
            <a:off x="9491680" y="453788"/>
            <a:ext cx="2471721" cy="1077218"/>
          </a:xfrm>
          <a:prstGeom prst="rect">
            <a:avLst/>
          </a:prstGeom>
          <a:noFill/>
          <a:ln w="38100">
            <a:solidFill>
              <a:srgbClr val="43708B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3) Lav en konkret strategi og afdæk mulighed for støtte fx. fastholdelses konsulent.</a:t>
            </a:r>
          </a:p>
        </p:txBody>
      </p:sp>
      <p:pic>
        <p:nvPicPr>
          <p:cNvPr id="13" name="Lyd 12">
            <a:hlinkClick r:id="" action="ppaction://media"/>
            <a:extLst>
              <a:ext uri="{FF2B5EF4-FFF2-40B4-BE49-F238E27FC236}">
                <a16:creationId xmlns:a16="http://schemas.microsoft.com/office/drawing/2014/main" id="{9F1C3DC7-A29B-57AC-AE2B-FDCD5101F35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9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13"/>
    </mc:Choice>
    <mc:Fallback xmlns="">
      <p:transition spd="slow" advTm="134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1.6|2.8|8.8|6.3|5.7|5.5|3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.1|5.2|12.1|10.6|18.2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9|5.2|8.8|16.5|12.8|32.2|35.2"/>
</p:tagLst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1224</Words>
  <Application>Microsoft Office PowerPoint</Application>
  <PresentationFormat>Widescreen</PresentationFormat>
  <Paragraphs>138</Paragraphs>
  <Slides>6</Slides>
  <Notes>6</Notes>
  <HiddenSlides>0</HiddenSlides>
  <MMClips>6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Office-tema</vt:lpstr>
      <vt:lpstr>Introduktion til TAK-værktøjet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Maja Husted Hubeishy</dc:creator>
  <cp:lastModifiedBy>Maja Husted Hubeishy</cp:lastModifiedBy>
  <cp:revision>80</cp:revision>
  <cp:lastPrinted>2023-02-23T12:51:18Z</cp:lastPrinted>
  <dcterms:created xsi:type="dcterms:W3CDTF">2022-12-20T06:29:34Z</dcterms:created>
  <dcterms:modified xsi:type="dcterms:W3CDTF">2023-05-02T11:14:53Z</dcterms:modified>
</cp:coreProperties>
</file>