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2" r:id="rId2"/>
    <p:sldId id="257" r:id="rId3"/>
    <p:sldId id="270" r:id="rId4"/>
    <p:sldId id="258" r:id="rId5"/>
    <p:sldId id="262" r:id="rId6"/>
    <p:sldId id="263"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Husted Hubeishy" initials="MHH" lastIdx="3" clrIdx="0">
    <p:extLst>
      <p:ext uri="{19B8F6BF-5375-455C-9EA6-DF929625EA0E}">
        <p15:presenceInfo xmlns:p15="http://schemas.microsoft.com/office/powerpoint/2012/main" userId="Maja Husted Hubeishy" providerId="None"/>
      </p:ext>
    </p:extLst>
  </p:cmAuthor>
  <p:cmAuthor id="2" name="Kasper Ussing" initials="KU" lastIdx="3" clrIdx="1">
    <p:extLst>
      <p:ext uri="{19B8F6BF-5375-455C-9EA6-DF929625EA0E}">
        <p15:presenceInfo xmlns:p15="http://schemas.microsoft.com/office/powerpoint/2012/main" userId="S-1-5-21-2412913313-1480690540-2552650486-87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606"/>
    <a:srgbClr val="43708B"/>
    <a:srgbClr val="95B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857" autoAdjust="0"/>
  </p:normalViewPr>
  <p:slideViewPr>
    <p:cSldViewPr snapToGrid="0">
      <p:cViewPr varScale="1">
        <p:scale>
          <a:sx n="50" d="100"/>
          <a:sy n="50"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0E75A41-9A7E-493B-8E97-BD4C0307B74B}" type="datetimeFigureOut">
              <a:rPr lang="da-DK" smtClean="0"/>
              <a:t>28-02-2023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97608-8ED8-4263-AEBA-33B997D0D378}" type="slidenum">
              <a:rPr lang="da-DK" smtClean="0"/>
              <a:t>‹nr.›</a:t>
            </a:fld>
            <a:endParaRPr lang="da-DK"/>
          </a:p>
        </p:txBody>
      </p:sp>
    </p:spTree>
    <p:extLst>
      <p:ext uri="{BB962C8B-B14F-4D97-AF65-F5344CB8AC3E}">
        <p14:creationId xmlns:p14="http://schemas.microsoft.com/office/powerpoint/2010/main" val="298508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097608-8ED8-4263-AEBA-33B997D0D378}" type="slidenum">
              <a:rPr lang="da-DK" smtClean="0"/>
              <a:t>1</a:t>
            </a:fld>
            <a:endParaRPr lang="da-DK"/>
          </a:p>
        </p:txBody>
      </p:sp>
    </p:spTree>
    <p:extLst>
      <p:ext uri="{BB962C8B-B14F-4D97-AF65-F5344CB8AC3E}">
        <p14:creationId xmlns:p14="http://schemas.microsoft.com/office/powerpoint/2010/main" val="326099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097608-8ED8-4263-AEBA-33B997D0D378}" type="slidenum">
              <a:rPr lang="da-DK" smtClean="0"/>
              <a:t>2</a:t>
            </a:fld>
            <a:endParaRPr lang="da-DK"/>
          </a:p>
        </p:txBody>
      </p:sp>
    </p:spTree>
    <p:extLst>
      <p:ext uri="{BB962C8B-B14F-4D97-AF65-F5344CB8AC3E}">
        <p14:creationId xmlns:p14="http://schemas.microsoft.com/office/powerpoint/2010/main" val="111598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5242C2E8-89D6-4A00-AA9E-5740B0019318}" type="slidenum">
              <a:rPr lang="da-DK" smtClean="0"/>
              <a:t>3</a:t>
            </a:fld>
            <a:endParaRPr lang="da-DK"/>
          </a:p>
        </p:txBody>
      </p:sp>
    </p:spTree>
    <p:extLst>
      <p:ext uri="{BB962C8B-B14F-4D97-AF65-F5344CB8AC3E}">
        <p14:creationId xmlns:p14="http://schemas.microsoft.com/office/powerpoint/2010/main" val="333540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4</a:t>
            </a:fld>
            <a:endParaRPr lang="da-DK"/>
          </a:p>
        </p:txBody>
      </p:sp>
    </p:spTree>
    <p:extLst>
      <p:ext uri="{BB962C8B-B14F-4D97-AF65-F5344CB8AC3E}">
        <p14:creationId xmlns:p14="http://schemas.microsoft.com/office/powerpoint/2010/main" val="89450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5</a:t>
            </a:fld>
            <a:endParaRPr lang="da-DK"/>
          </a:p>
        </p:txBody>
      </p:sp>
    </p:spTree>
    <p:extLst>
      <p:ext uri="{BB962C8B-B14F-4D97-AF65-F5344CB8AC3E}">
        <p14:creationId xmlns:p14="http://schemas.microsoft.com/office/powerpoint/2010/main" val="178122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6</a:t>
            </a:fld>
            <a:endParaRPr lang="da-DK"/>
          </a:p>
        </p:txBody>
      </p:sp>
    </p:spTree>
    <p:extLst>
      <p:ext uri="{BB962C8B-B14F-4D97-AF65-F5344CB8AC3E}">
        <p14:creationId xmlns:p14="http://schemas.microsoft.com/office/powerpoint/2010/main" val="311351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A50EBD1B-1CA5-48FB-B139-B6E3DF65D585}" type="datetimeFigureOut">
              <a:rPr lang="da-DK" smtClean="0"/>
              <a:t>28-02-2023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89745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28-02-2023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19386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28-02-2023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42205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28-02-2023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54598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40"/>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A50EBD1B-1CA5-48FB-B139-B6E3DF65D585}" type="datetimeFigureOut">
              <a:rPr lang="da-DK" smtClean="0"/>
              <a:t>28-02-2023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317080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1"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1"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50EBD1B-1CA5-48FB-B139-B6E3DF65D585}" type="datetimeFigureOut">
              <a:rPr lang="da-DK" smtClean="0"/>
              <a:t>28-02-2023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69390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9"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50EBD1B-1CA5-48FB-B139-B6E3DF65D585}" type="datetimeFigureOut">
              <a:rPr lang="da-DK" smtClean="0"/>
              <a:t>28-02-2023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54752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50EBD1B-1CA5-48FB-B139-B6E3DF65D585}" type="datetimeFigureOut">
              <a:rPr lang="da-DK" smtClean="0"/>
              <a:t>28-02-2023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05581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50EBD1B-1CA5-48FB-B139-B6E3DF65D585}" type="datetimeFigureOut">
              <a:rPr lang="da-DK" smtClean="0"/>
              <a:t>28-02-2023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348718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8"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da-DK"/>
              <a:t>Rediger typografien i masterens</a:t>
            </a:r>
          </a:p>
        </p:txBody>
      </p:sp>
      <p:sp>
        <p:nvSpPr>
          <p:cNvPr id="5" name="Pladsholder til dato 4"/>
          <p:cNvSpPr>
            <a:spLocks noGrp="1"/>
          </p:cNvSpPr>
          <p:nvPr>
            <p:ph type="dt" sz="half" idx="10"/>
          </p:nvPr>
        </p:nvSpPr>
        <p:spPr/>
        <p:txBody>
          <a:bodyPr/>
          <a:lstStyle/>
          <a:p>
            <a:fld id="{A50EBD1B-1CA5-48FB-B139-B6E3DF65D585}" type="datetimeFigureOut">
              <a:rPr lang="da-DK" smtClean="0"/>
              <a:t>28-02-2023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3742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8"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da-DK"/>
          </a:p>
        </p:txBody>
      </p:sp>
      <p:sp>
        <p:nvSpPr>
          <p:cNvPr id="4" name="Pladsholder til tekst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da-DK"/>
              <a:t>Rediger typografien i masterens</a:t>
            </a:r>
          </a:p>
        </p:txBody>
      </p:sp>
      <p:sp>
        <p:nvSpPr>
          <p:cNvPr id="5" name="Pladsholder til dato 4"/>
          <p:cNvSpPr>
            <a:spLocks noGrp="1"/>
          </p:cNvSpPr>
          <p:nvPr>
            <p:ph type="dt" sz="half" idx="10"/>
          </p:nvPr>
        </p:nvSpPr>
        <p:spPr/>
        <p:txBody>
          <a:bodyPr/>
          <a:lstStyle/>
          <a:p>
            <a:fld id="{A50EBD1B-1CA5-48FB-B139-B6E3DF65D585}" type="datetimeFigureOut">
              <a:rPr lang="da-DK" smtClean="0"/>
              <a:t>28-02-2023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91862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BD1B-1CA5-48FB-B139-B6E3DF65D585}" type="datetimeFigureOut">
              <a:rPr lang="da-DK" smtClean="0"/>
              <a:t>28-02-2023</a:t>
            </a:fld>
            <a:endParaRPr lang="da-DK"/>
          </a:p>
        </p:txBody>
      </p:sp>
      <p:sp>
        <p:nvSpPr>
          <p:cNvPr id="5" name="Pladsholder til sidefod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66069-1FE8-4C13-863F-0C3AB5F4858D}" type="slidenum">
              <a:rPr lang="da-DK" smtClean="0"/>
              <a:t>‹nr.›</a:t>
            </a:fld>
            <a:endParaRPr lang="da-DK"/>
          </a:p>
        </p:txBody>
      </p:sp>
    </p:spTree>
    <p:extLst>
      <p:ext uri="{BB962C8B-B14F-4D97-AF65-F5344CB8AC3E}">
        <p14:creationId xmlns:p14="http://schemas.microsoft.com/office/powerpoint/2010/main" val="223689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a-DK"/>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850910"/>
            <a:ext cx="10515600" cy="1135053"/>
          </a:xfrm>
        </p:spPr>
        <p:txBody>
          <a:bodyPr>
            <a:noAutofit/>
          </a:bodyPr>
          <a:lstStyle/>
          <a:p>
            <a:pPr algn="ctr"/>
            <a:r>
              <a:rPr lang="da-DK" sz="4800" b="1" dirty="0"/>
              <a:t>Introduktion til TAK-værktøjet</a:t>
            </a:r>
          </a:p>
        </p:txBody>
      </p:sp>
      <p:pic>
        <p:nvPicPr>
          <p:cNvPr id="4" name="Bilde 8" descr="Et bilde som inneholder tekst, klokke, måler, enhet&#10;&#10;Automatisk generert beskrivelse">
            <a:extLst>
              <a:ext uri="{FF2B5EF4-FFF2-40B4-BE49-F238E27FC236}">
                <a16:creationId xmlns:a16="http://schemas.microsoft.com/office/drawing/2014/main" id="{7D9A9F86-1BF6-76D2-91DA-A36D40DC509B}"/>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78220" y="2986089"/>
            <a:ext cx="7008680" cy="1881118"/>
          </a:xfrm>
          <a:prstGeom prst="rect">
            <a:avLst/>
          </a:prstGeom>
          <a:ln>
            <a:solidFill>
              <a:srgbClr val="BA0C0C"/>
            </a:solidFill>
          </a:ln>
        </p:spPr>
      </p:pic>
      <p:sp>
        <p:nvSpPr>
          <p:cNvPr id="6" name="Tekstfelt 5"/>
          <p:cNvSpPr txBox="1"/>
          <p:nvPr/>
        </p:nvSpPr>
        <p:spPr>
          <a:xfrm>
            <a:off x="4186238" y="1885942"/>
            <a:ext cx="4443412" cy="707886"/>
          </a:xfrm>
          <a:prstGeom prst="rect">
            <a:avLst/>
          </a:prstGeom>
          <a:noFill/>
        </p:spPr>
        <p:txBody>
          <a:bodyPr wrap="square" rtlCol="0">
            <a:spAutoFit/>
          </a:bodyPr>
          <a:lstStyle/>
          <a:p>
            <a:pPr algn="ctr"/>
            <a:r>
              <a:rPr lang="da-DK" sz="4000" b="1" dirty="0">
                <a:solidFill>
                  <a:srgbClr val="A20606"/>
                </a:solidFill>
              </a:rPr>
              <a:t>TANKER</a:t>
            </a:r>
            <a:endParaRPr lang="da-DK" sz="4000" dirty="0">
              <a:solidFill>
                <a:srgbClr val="A20606"/>
              </a:solidFill>
            </a:endParaRPr>
          </a:p>
        </p:txBody>
      </p:sp>
      <p:cxnSp>
        <p:nvCxnSpPr>
          <p:cNvPr id="8" name="Lige pilforbindelse 7"/>
          <p:cNvCxnSpPr/>
          <p:nvPr/>
        </p:nvCxnSpPr>
        <p:spPr>
          <a:xfrm flipV="1">
            <a:off x="4400550" y="2500313"/>
            <a:ext cx="1057275" cy="700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Lyd 17">
            <a:hlinkClick r:id="" action="ppaction://media"/>
            <a:extLst>
              <a:ext uri="{FF2B5EF4-FFF2-40B4-BE49-F238E27FC236}">
                <a16:creationId xmlns:a16="http://schemas.microsoft.com/office/drawing/2014/main" id="{E2B5D28E-A323-867F-876C-B1AFA221C9C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991015574"/>
      </p:ext>
    </p:extLst>
  </p:cSld>
  <p:clrMapOvr>
    <a:masterClrMapping/>
  </p:clrMapOvr>
  <mc:AlternateContent xmlns:mc="http://schemas.openxmlformats.org/markup-compatibility/2006" xmlns:p14="http://schemas.microsoft.com/office/powerpoint/2010/main">
    <mc:Choice Requires="p14">
      <p:transition spd="slow" p14:dur="2000" advTm="23022"/>
    </mc:Choice>
    <mc:Fallback xmlns="">
      <p:transition spd="slow" advTm="23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8"/>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Lige forbindelse 60"/>
          <p:cNvCxnSpPr/>
          <p:nvPr/>
        </p:nvCxnSpPr>
        <p:spPr>
          <a:xfrm>
            <a:off x="3002238" y="3861124"/>
            <a:ext cx="0" cy="101398"/>
          </a:xfrm>
          <a:prstGeom prst="line">
            <a:avLst/>
          </a:prstGeom>
        </p:spPr>
        <p:style>
          <a:lnRef idx="1">
            <a:schemeClr val="dk1"/>
          </a:lnRef>
          <a:fillRef idx="0">
            <a:schemeClr val="dk1"/>
          </a:fillRef>
          <a:effectRef idx="0">
            <a:schemeClr val="dk1"/>
          </a:effectRef>
          <a:fontRef idx="minor">
            <a:schemeClr val="tx1"/>
          </a:fontRef>
        </p:style>
      </p:cxnSp>
      <p:sp>
        <p:nvSpPr>
          <p:cNvPr id="3" name="Pladsholder til indhold 2"/>
          <p:cNvSpPr>
            <a:spLocks noGrp="1"/>
          </p:cNvSpPr>
          <p:nvPr>
            <p:ph idx="1"/>
          </p:nvPr>
        </p:nvSpPr>
        <p:spPr>
          <a:xfrm>
            <a:off x="838201" y="142869"/>
            <a:ext cx="10515600" cy="362288"/>
          </a:xfrm>
        </p:spPr>
        <p:txBody>
          <a:bodyPr>
            <a:normAutofit lnSpcReduction="10000"/>
          </a:bodyPr>
          <a:lstStyle/>
          <a:p>
            <a:pPr marL="0" indent="0" algn="ctr">
              <a:buNone/>
            </a:pPr>
            <a:r>
              <a:rPr lang="da-DK" sz="2000" b="1" dirty="0"/>
              <a:t>Afdækning og håndtering af psykologiske og sociale problemstillinger</a:t>
            </a:r>
          </a:p>
        </p:txBody>
      </p:sp>
      <p:sp>
        <p:nvSpPr>
          <p:cNvPr id="4" name="Tekstfelt 3"/>
          <p:cNvSpPr txBox="1"/>
          <p:nvPr/>
        </p:nvSpPr>
        <p:spPr>
          <a:xfrm>
            <a:off x="392390" y="2313602"/>
            <a:ext cx="3309026" cy="739048"/>
          </a:xfrm>
          <a:prstGeom prst="rect">
            <a:avLst/>
          </a:prstGeom>
          <a:noFill/>
          <a:ln>
            <a:solidFill>
              <a:schemeClr val="tx1"/>
            </a:solidFill>
          </a:ln>
        </p:spPr>
        <p:txBody>
          <a:bodyPr wrap="square" rtlCol="0">
            <a:spAutoFit/>
          </a:bodyPr>
          <a:lstStyle/>
          <a:p>
            <a:pPr algn="ctr"/>
            <a:r>
              <a:rPr lang="da-DK" sz="1401" dirty="0"/>
              <a:t>Er patienten præget af bekymringer i</a:t>
            </a:r>
            <a:r>
              <a:rPr lang="da-DK" sz="1401" dirty="0">
                <a:solidFill>
                  <a:srgbClr val="000000"/>
                </a:solidFill>
                <a:ea typeface="Times New Roman" panose="02020603050405020304" pitchFamily="18" charset="0"/>
                <a:cs typeface="Times New Roman" panose="02020603050405020304" pitchFamily="18" charset="0"/>
              </a:rPr>
              <a:t> form af katastrofetanker; angst/frygt; dårligt humør?</a:t>
            </a:r>
            <a:endParaRPr lang="da-DK" sz="1401" dirty="0">
              <a:ea typeface="Times New Roman" panose="02020603050405020304" pitchFamily="18" charset="0"/>
            </a:endParaRPr>
          </a:p>
        </p:txBody>
      </p:sp>
      <p:sp>
        <p:nvSpPr>
          <p:cNvPr id="5" name="Tekstfelt 4"/>
          <p:cNvSpPr txBox="1"/>
          <p:nvPr/>
        </p:nvSpPr>
        <p:spPr>
          <a:xfrm>
            <a:off x="4410093" y="2281229"/>
            <a:ext cx="3128962" cy="739048"/>
          </a:xfrm>
          <a:prstGeom prst="rect">
            <a:avLst/>
          </a:prstGeom>
          <a:noFill/>
          <a:ln>
            <a:solidFill>
              <a:schemeClr val="tx1"/>
            </a:solidFill>
          </a:ln>
        </p:spPr>
        <p:txBody>
          <a:bodyPr wrap="square" rtlCol="0">
            <a:spAutoFit/>
          </a:bodyPr>
          <a:lstStyle/>
          <a:p>
            <a:pPr algn="ctr"/>
            <a:r>
              <a:rPr lang="da-DK" sz="1401" dirty="0"/>
              <a:t>Har bekymringerne medført en uhensigtsmæssig adfærd</a:t>
            </a:r>
            <a:r>
              <a:rPr lang="da-DK" sz="1401" dirty="0">
                <a:solidFill>
                  <a:prstClr val="black"/>
                </a:solidFill>
              </a:rPr>
              <a:t> i form af nedsat aktivitets- og deltagelsesniveau?</a:t>
            </a:r>
            <a:endParaRPr lang="da-DK" sz="1401" i="1" dirty="0">
              <a:solidFill>
                <a:prstClr val="black"/>
              </a:solidFill>
            </a:endParaRPr>
          </a:p>
        </p:txBody>
      </p:sp>
      <p:sp>
        <p:nvSpPr>
          <p:cNvPr id="9" name="Tekstfelt 8"/>
          <p:cNvSpPr txBox="1"/>
          <p:nvPr/>
        </p:nvSpPr>
        <p:spPr>
          <a:xfrm>
            <a:off x="2556524" y="3495671"/>
            <a:ext cx="904864" cy="369460"/>
          </a:xfrm>
          <a:prstGeom prst="rect">
            <a:avLst/>
          </a:prstGeom>
          <a:solidFill>
            <a:srgbClr val="A20606"/>
          </a:solidFill>
          <a:ln>
            <a:solidFill>
              <a:schemeClr val="tx1"/>
            </a:solidFill>
          </a:ln>
        </p:spPr>
        <p:txBody>
          <a:bodyPr wrap="square" rtlCol="0">
            <a:spAutoFit/>
          </a:bodyPr>
          <a:lstStyle/>
          <a:p>
            <a:pPr algn="ctr"/>
            <a:r>
              <a:rPr lang="da-DK" sz="1801" dirty="0">
                <a:solidFill>
                  <a:schemeClr val="bg1"/>
                </a:solidFill>
              </a:rPr>
              <a:t>Ja</a:t>
            </a:r>
          </a:p>
        </p:txBody>
      </p:sp>
      <p:sp>
        <p:nvSpPr>
          <p:cNvPr id="12" name="Tekstfelt 11"/>
          <p:cNvSpPr txBox="1"/>
          <p:nvPr/>
        </p:nvSpPr>
        <p:spPr>
          <a:xfrm>
            <a:off x="8607781" y="3499482"/>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13" name="Tekstfelt 12"/>
          <p:cNvSpPr txBox="1"/>
          <p:nvPr/>
        </p:nvSpPr>
        <p:spPr>
          <a:xfrm>
            <a:off x="10564231" y="3514721"/>
            <a:ext cx="904864" cy="369460"/>
          </a:xfrm>
          <a:prstGeom prst="rect">
            <a:avLst/>
          </a:prstGeom>
          <a:solidFill>
            <a:srgbClr val="43708B"/>
          </a:solidFill>
          <a:ln>
            <a:solidFill>
              <a:schemeClr val="tx1"/>
            </a:solidFill>
          </a:ln>
        </p:spPr>
        <p:txBody>
          <a:bodyPr wrap="square" rtlCol="0">
            <a:spAutoFit/>
          </a:bodyPr>
          <a:lstStyle/>
          <a:p>
            <a:pPr algn="ctr"/>
            <a:r>
              <a:rPr lang="da-DK" sz="1801" dirty="0">
                <a:solidFill>
                  <a:schemeClr val="bg1"/>
                </a:solidFill>
              </a:rPr>
              <a:t>Ja</a:t>
            </a:r>
          </a:p>
        </p:txBody>
      </p:sp>
      <p:sp>
        <p:nvSpPr>
          <p:cNvPr id="17" name="Tekstfelt 16"/>
          <p:cNvSpPr txBox="1"/>
          <p:nvPr/>
        </p:nvSpPr>
        <p:spPr>
          <a:xfrm>
            <a:off x="2069784" y="5803847"/>
            <a:ext cx="1822138" cy="954620"/>
          </a:xfrm>
          <a:prstGeom prst="rect">
            <a:avLst/>
          </a:prstGeom>
          <a:noFill/>
          <a:ln>
            <a:solidFill>
              <a:srgbClr val="A20606"/>
            </a:solidFill>
          </a:ln>
        </p:spPr>
        <p:txBody>
          <a:bodyPr wrap="square" rtlCol="0">
            <a:spAutoFit/>
          </a:bodyPr>
          <a:lstStyle/>
          <a:p>
            <a:r>
              <a:rPr lang="da-DK" sz="1401" dirty="0"/>
              <a:t>3) Vend spejlet: Tilbyd en tryghedsskabende dialog</a:t>
            </a:r>
          </a:p>
          <a:p>
            <a:endParaRPr lang="da-DK" sz="1401" dirty="0"/>
          </a:p>
        </p:txBody>
      </p:sp>
      <p:cxnSp>
        <p:nvCxnSpPr>
          <p:cNvPr id="19" name="Lige forbindelse 18"/>
          <p:cNvCxnSpPr>
            <a:stCxn id="4" idx="2"/>
            <a:endCxn id="8" idx="0"/>
          </p:cNvCxnSpPr>
          <p:nvPr/>
        </p:nvCxnSpPr>
        <p:spPr>
          <a:xfrm flipH="1">
            <a:off x="1045366" y="3052650"/>
            <a:ext cx="1001537" cy="411591"/>
          </a:xfrm>
          <a:prstGeom prst="line">
            <a:avLst/>
          </a:prstGeom>
        </p:spPr>
        <p:style>
          <a:lnRef idx="1">
            <a:schemeClr val="dk1"/>
          </a:lnRef>
          <a:fillRef idx="0">
            <a:schemeClr val="dk1"/>
          </a:fillRef>
          <a:effectRef idx="0">
            <a:schemeClr val="dk1"/>
          </a:effectRef>
          <a:fontRef idx="minor">
            <a:schemeClr val="tx1"/>
          </a:fontRef>
        </p:style>
      </p:cxnSp>
      <p:cxnSp>
        <p:nvCxnSpPr>
          <p:cNvPr id="21" name="Lige forbindelse 20"/>
          <p:cNvCxnSpPr>
            <a:stCxn id="4" idx="2"/>
            <a:endCxn id="9" idx="0"/>
          </p:cNvCxnSpPr>
          <p:nvPr/>
        </p:nvCxnSpPr>
        <p:spPr>
          <a:xfrm>
            <a:off x="2046903" y="3052650"/>
            <a:ext cx="962053" cy="443021"/>
          </a:xfrm>
          <a:prstGeom prst="line">
            <a:avLst/>
          </a:prstGeom>
        </p:spPr>
        <p:style>
          <a:lnRef idx="1">
            <a:schemeClr val="dk1"/>
          </a:lnRef>
          <a:fillRef idx="0">
            <a:schemeClr val="dk1"/>
          </a:fillRef>
          <a:effectRef idx="0">
            <a:schemeClr val="dk1"/>
          </a:effectRef>
          <a:fontRef idx="minor">
            <a:schemeClr val="tx1"/>
          </a:fontRef>
        </p:style>
      </p:cxnSp>
      <p:cxnSp>
        <p:nvCxnSpPr>
          <p:cNvPr id="29" name="Lige forbindelse 28"/>
          <p:cNvCxnSpPr/>
          <p:nvPr/>
        </p:nvCxnSpPr>
        <p:spPr>
          <a:xfrm>
            <a:off x="3001979" y="5590171"/>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41" name="Lige pilforbindelse 40"/>
          <p:cNvCxnSpPr>
            <a:stCxn id="9" idx="3"/>
          </p:cNvCxnSpPr>
          <p:nvPr/>
        </p:nvCxnSpPr>
        <p:spPr>
          <a:xfrm flipV="1">
            <a:off x="3461388" y="3060551"/>
            <a:ext cx="1038707" cy="619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Lige forbindelse 45"/>
          <p:cNvCxnSpPr>
            <a:stCxn id="5" idx="2"/>
            <a:endCxn id="10" idx="0"/>
          </p:cNvCxnSpPr>
          <p:nvPr/>
        </p:nvCxnSpPr>
        <p:spPr>
          <a:xfrm flipH="1">
            <a:off x="5163046" y="3020277"/>
            <a:ext cx="811528" cy="483965"/>
          </a:xfrm>
          <a:prstGeom prst="line">
            <a:avLst/>
          </a:prstGeom>
        </p:spPr>
        <p:style>
          <a:lnRef idx="1">
            <a:schemeClr val="dk1"/>
          </a:lnRef>
          <a:fillRef idx="0">
            <a:schemeClr val="dk1"/>
          </a:fillRef>
          <a:effectRef idx="0">
            <a:schemeClr val="dk1"/>
          </a:effectRef>
          <a:fontRef idx="minor">
            <a:schemeClr val="tx1"/>
          </a:fontRef>
        </p:style>
      </p:cxnSp>
      <p:cxnSp>
        <p:nvCxnSpPr>
          <p:cNvPr id="48" name="Lige forbindelse 47"/>
          <p:cNvCxnSpPr>
            <a:stCxn id="5" idx="2"/>
            <a:endCxn id="11" idx="0"/>
          </p:cNvCxnSpPr>
          <p:nvPr/>
        </p:nvCxnSpPr>
        <p:spPr>
          <a:xfrm>
            <a:off x="5974574" y="3020277"/>
            <a:ext cx="965369" cy="467772"/>
          </a:xfrm>
          <a:prstGeom prst="line">
            <a:avLst/>
          </a:prstGeom>
        </p:spPr>
        <p:style>
          <a:lnRef idx="1">
            <a:schemeClr val="dk1"/>
          </a:lnRef>
          <a:fillRef idx="0">
            <a:schemeClr val="dk1"/>
          </a:fillRef>
          <a:effectRef idx="0">
            <a:schemeClr val="dk1"/>
          </a:effectRef>
          <a:fontRef idx="minor">
            <a:schemeClr val="tx1"/>
          </a:fontRef>
        </p:style>
      </p:cxnSp>
      <p:cxnSp>
        <p:nvCxnSpPr>
          <p:cNvPr id="79" name="Lige forbindelse 78"/>
          <p:cNvCxnSpPr>
            <a:stCxn id="25" idx="2"/>
            <a:endCxn id="12" idx="0"/>
          </p:cNvCxnSpPr>
          <p:nvPr/>
        </p:nvCxnSpPr>
        <p:spPr>
          <a:xfrm flipH="1">
            <a:off x="9043550" y="3052650"/>
            <a:ext cx="1049136" cy="446832"/>
          </a:xfrm>
          <a:prstGeom prst="line">
            <a:avLst/>
          </a:prstGeom>
        </p:spPr>
        <p:style>
          <a:lnRef idx="1">
            <a:schemeClr val="dk1"/>
          </a:lnRef>
          <a:fillRef idx="0">
            <a:schemeClr val="dk1"/>
          </a:fillRef>
          <a:effectRef idx="0">
            <a:schemeClr val="dk1"/>
          </a:effectRef>
          <a:fontRef idx="minor">
            <a:schemeClr val="tx1"/>
          </a:fontRef>
        </p:style>
      </p:cxnSp>
      <p:sp>
        <p:nvSpPr>
          <p:cNvPr id="40" name="Tekstfelt 39"/>
          <p:cNvSpPr txBox="1"/>
          <p:nvPr/>
        </p:nvSpPr>
        <p:spPr>
          <a:xfrm>
            <a:off x="8221972" y="3965271"/>
            <a:ext cx="1671641" cy="954620"/>
          </a:xfrm>
          <a:prstGeom prst="rect">
            <a:avLst/>
          </a:prstGeom>
          <a:solidFill>
            <a:schemeClr val="bg1"/>
          </a:solidFill>
          <a:ln>
            <a:solidFill>
              <a:schemeClr val="accent6"/>
            </a:solidFill>
          </a:ln>
        </p:spPr>
        <p:txBody>
          <a:bodyPr wrap="square" rtlCol="0">
            <a:spAutoFit/>
          </a:bodyPr>
          <a:lstStyle/>
          <a:p>
            <a:r>
              <a:rPr lang="da-DK" sz="1401" dirty="0"/>
              <a:t>Patienten oplever  hensigtsmæssig støtte fra sine omgivelser</a:t>
            </a:r>
          </a:p>
        </p:txBody>
      </p:sp>
      <p:sp>
        <p:nvSpPr>
          <p:cNvPr id="49" name="Tekstfelt 48"/>
          <p:cNvSpPr txBox="1"/>
          <p:nvPr/>
        </p:nvSpPr>
        <p:spPr>
          <a:xfrm>
            <a:off x="292374" y="593598"/>
            <a:ext cx="3507618" cy="1447319"/>
          </a:xfrm>
          <a:prstGeom prst="rect">
            <a:avLst/>
          </a:prstGeom>
          <a:noFill/>
          <a:ln w="28575">
            <a:solidFill>
              <a:srgbClr val="A20606"/>
            </a:solidFill>
          </a:ln>
        </p:spPr>
        <p:txBody>
          <a:bodyPr wrap="square" rtlCol="0">
            <a:spAutoFit/>
          </a:bodyPr>
          <a:lstStyle/>
          <a:p>
            <a:pPr algn="ctr"/>
            <a:r>
              <a:rPr lang="da-DK" sz="1801" b="1" u="sng" dirty="0"/>
              <a:t>Tanker </a:t>
            </a:r>
            <a:endParaRPr lang="da-DK" sz="1600" dirty="0"/>
          </a:p>
          <a:p>
            <a:r>
              <a:rPr lang="da-DK" sz="1401" u="sng" dirty="0"/>
              <a:t>Kernespørgsmål:</a:t>
            </a:r>
          </a:p>
          <a:p>
            <a:pPr marL="285757" indent="-285757">
              <a:buFont typeface="Wingdings" panose="05000000000000000000" pitchFamily="2" charset="2"/>
              <a:buChar char="v"/>
            </a:pPr>
            <a:r>
              <a:rPr lang="da-DK" sz="1401" dirty="0"/>
              <a:t>Hvad tror du årsagen er til din tilstand?</a:t>
            </a:r>
          </a:p>
          <a:p>
            <a:pPr marL="285757" indent="-285757">
              <a:buFont typeface="Wingdings" panose="05000000000000000000" pitchFamily="2" charset="2"/>
              <a:buChar char="v"/>
            </a:pPr>
            <a:r>
              <a:rPr lang="da-DK" sz="1401" dirty="0"/>
              <a:t>Når dine smerter forværres, hvad tænker du så, der sker i din ryg?</a:t>
            </a:r>
          </a:p>
          <a:p>
            <a:endParaRPr lang="da-DK" sz="1401" dirty="0"/>
          </a:p>
        </p:txBody>
      </p:sp>
      <p:sp>
        <p:nvSpPr>
          <p:cNvPr id="50" name="Tekstfelt 49"/>
          <p:cNvSpPr txBox="1"/>
          <p:nvPr/>
        </p:nvSpPr>
        <p:spPr>
          <a:xfrm>
            <a:off x="4113197" y="587370"/>
            <a:ext cx="3769894" cy="1447319"/>
          </a:xfrm>
          <a:prstGeom prst="rect">
            <a:avLst/>
          </a:prstGeom>
          <a:noFill/>
          <a:ln w="28575">
            <a:solidFill>
              <a:srgbClr val="95B3BF"/>
            </a:solidFill>
          </a:ln>
        </p:spPr>
        <p:txBody>
          <a:bodyPr wrap="square" rtlCol="0">
            <a:spAutoFit/>
          </a:bodyPr>
          <a:lstStyle/>
          <a:p>
            <a:pPr algn="ctr"/>
            <a:r>
              <a:rPr lang="da-DK" sz="1801" b="1" u="sng" dirty="0"/>
              <a:t>Adfærd </a:t>
            </a:r>
          </a:p>
          <a:p>
            <a:r>
              <a:rPr lang="da-DK" sz="1401" u="sng" dirty="0"/>
              <a:t>Kernespørgsmål:</a:t>
            </a:r>
          </a:p>
          <a:p>
            <a:pPr marL="285757" indent="-285757">
              <a:buFont typeface="Wingdings" panose="05000000000000000000" pitchFamily="2" charset="2"/>
              <a:buChar char="v"/>
            </a:pPr>
            <a:r>
              <a:rPr lang="da-DK" sz="1401" dirty="0"/>
              <a:t>Hvordan er dit aktivitetsniveau – gør du mere eller mindre end du plejer?</a:t>
            </a:r>
          </a:p>
          <a:p>
            <a:pPr marL="285757" indent="-285757">
              <a:buFont typeface="Wingdings" panose="05000000000000000000" pitchFamily="2" charset="2"/>
              <a:buChar char="v"/>
            </a:pPr>
            <a:r>
              <a:rPr lang="da-DK" sz="1401" dirty="0"/>
              <a:t>Hvordan påvirkes din arbejdsevne af dine smerter?</a:t>
            </a:r>
          </a:p>
        </p:txBody>
      </p:sp>
      <p:cxnSp>
        <p:nvCxnSpPr>
          <p:cNvPr id="20" name="Lige forbindelse 19"/>
          <p:cNvCxnSpPr>
            <a:stCxn id="49" idx="2"/>
            <a:endCxn id="4" idx="0"/>
          </p:cNvCxnSpPr>
          <p:nvPr/>
        </p:nvCxnSpPr>
        <p:spPr>
          <a:xfrm>
            <a:off x="2046183" y="2040917"/>
            <a:ext cx="720" cy="272685"/>
          </a:xfrm>
          <a:prstGeom prst="line">
            <a:avLst/>
          </a:prstGeom>
        </p:spPr>
        <p:style>
          <a:lnRef idx="1">
            <a:schemeClr val="dk1"/>
          </a:lnRef>
          <a:fillRef idx="0">
            <a:schemeClr val="dk1"/>
          </a:fillRef>
          <a:effectRef idx="0">
            <a:schemeClr val="dk1"/>
          </a:effectRef>
          <a:fontRef idx="minor">
            <a:schemeClr val="tx1"/>
          </a:fontRef>
        </p:style>
      </p:cxnSp>
      <p:sp>
        <p:nvSpPr>
          <p:cNvPr id="51" name="Tekstfelt 50"/>
          <p:cNvSpPr txBox="1"/>
          <p:nvPr/>
        </p:nvSpPr>
        <p:spPr>
          <a:xfrm>
            <a:off x="8207586" y="603206"/>
            <a:ext cx="3834063" cy="1447319"/>
          </a:xfrm>
          <a:prstGeom prst="rect">
            <a:avLst/>
          </a:prstGeom>
          <a:noFill/>
          <a:ln w="28575">
            <a:solidFill>
              <a:srgbClr val="43708B"/>
            </a:solidFill>
          </a:ln>
        </p:spPr>
        <p:txBody>
          <a:bodyPr wrap="square" rtlCol="0">
            <a:spAutoFit/>
          </a:bodyPr>
          <a:lstStyle/>
          <a:p>
            <a:pPr algn="ctr"/>
            <a:r>
              <a:rPr lang="da-DK" sz="1801" b="1" u="sng" dirty="0"/>
              <a:t>Kontekst</a:t>
            </a:r>
            <a:endParaRPr lang="da-DK" sz="1801" dirty="0"/>
          </a:p>
          <a:p>
            <a:r>
              <a:rPr lang="da-DK" sz="1401" u="sng" dirty="0"/>
              <a:t>Kernespørgsmål</a:t>
            </a:r>
          </a:p>
          <a:p>
            <a:pPr marL="285757" indent="-285757">
              <a:buFont typeface="Wingdings" panose="05000000000000000000" pitchFamily="2" charset="2"/>
              <a:buChar char="v"/>
            </a:pPr>
            <a:r>
              <a:rPr lang="da-DK" sz="1401" dirty="0"/>
              <a:t>Hvordan reagerer din familie, venner og dit arbejde på din situation/tilstand?</a:t>
            </a:r>
          </a:p>
          <a:p>
            <a:pPr marL="285757" indent="-285757">
              <a:buFont typeface="Wingdings" panose="05000000000000000000" pitchFamily="2" charset="2"/>
              <a:buChar char="v"/>
            </a:pPr>
            <a:r>
              <a:rPr lang="da-DK" sz="1401" dirty="0">
                <a:latin typeface="Calibri" panose="020F0502020204030204" pitchFamily="34" charset="0"/>
                <a:ea typeface="Verdana" panose="020B0604030504040204" pitchFamily="34" charset="0"/>
                <a:cs typeface="Calibri" panose="020F0502020204030204" pitchFamily="34" charset="0"/>
              </a:rPr>
              <a:t>Oplever du andre former for belastning/stress i dit liv?</a:t>
            </a:r>
            <a:endParaRPr lang="da-DK" sz="1401" dirty="0">
              <a:latin typeface="Calibri" panose="020F0502020204030204" pitchFamily="34" charset="0"/>
              <a:cs typeface="Calibri" panose="020F0502020204030204" pitchFamily="34" charset="0"/>
            </a:endParaRPr>
          </a:p>
        </p:txBody>
      </p:sp>
      <p:sp>
        <p:nvSpPr>
          <p:cNvPr id="25" name="Tekstfelt 24"/>
          <p:cNvSpPr txBox="1"/>
          <p:nvPr/>
        </p:nvSpPr>
        <p:spPr>
          <a:xfrm>
            <a:off x="8221972" y="2313602"/>
            <a:ext cx="3741428" cy="739048"/>
          </a:xfrm>
          <a:prstGeom prst="rect">
            <a:avLst/>
          </a:prstGeom>
          <a:noFill/>
          <a:ln>
            <a:solidFill>
              <a:schemeClr val="tx1"/>
            </a:solidFill>
          </a:ln>
        </p:spPr>
        <p:txBody>
          <a:bodyPr wrap="square" rtlCol="0">
            <a:spAutoFit/>
          </a:bodyPr>
          <a:lstStyle/>
          <a:p>
            <a:r>
              <a:rPr lang="da-DK" sz="1401" dirty="0"/>
              <a:t>Oplever patienten manglende støtte fra omgivelserne eller er patienten påvirket af stress faktorer fra omgivelserne?</a:t>
            </a:r>
          </a:p>
        </p:txBody>
      </p:sp>
      <p:cxnSp>
        <p:nvCxnSpPr>
          <p:cNvPr id="6" name="Lige forbindelse 5"/>
          <p:cNvCxnSpPr>
            <a:stCxn id="25" idx="2"/>
            <a:endCxn id="13" idx="0"/>
          </p:cNvCxnSpPr>
          <p:nvPr/>
        </p:nvCxnSpPr>
        <p:spPr>
          <a:xfrm>
            <a:off x="10092686" y="3052650"/>
            <a:ext cx="923977" cy="462071"/>
          </a:xfrm>
          <a:prstGeom prst="line">
            <a:avLst/>
          </a:prstGeom>
        </p:spPr>
        <p:style>
          <a:lnRef idx="1">
            <a:schemeClr val="dk1"/>
          </a:lnRef>
          <a:fillRef idx="0">
            <a:schemeClr val="dk1"/>
          </a:fillRef>
          <a:effectRef idx="0">
            <a:schemeClr val="dk1"/>
          </a:effectRef>
          <a:fontRef idx="minor">
            <a:schemeClr val="tx1"/>
          </a:fontRef>
        </p:style>
      </p:cxnSp>
      <p:cxnSp>
        <p:nvCxnSpPr>
          <p:cNvPr id="47" name="Lige forbindelse 46"/>
          <p:cNvCxnSpPr/>
          <p:nvPr/>
        </p:nvCxnSpPr>
        <p:spPr>
          <a:xfrm>
            <a:off x="3001979" y="4882204"/>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2" name="Lige forbindelse 51"/>
          <p:cNvCxnSpPr/>
          <p:nvPr/>
        </p:nvCxnSpPr>
        <p:spPr>
          <a:xfrm>
            <a:off x="5979319" y="2047564"/>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3" name="Lige forbindelse 52"/>
          <p:cNvCxnSpPr/>
          <p:nvPr/>
        </p:nvCxnSpPr>
        <p:spPr>
          <a:xfrm>
            <a:off x="10116287" y="2069731"/>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5" name="Lige forbindelse 54"/>
          <p:cNvCxnSpPr/>
          <p:nvPr/>
        </p:nvCxnSpPr>
        <p:spPr>
          <a:xfrm>
            <a:off x="11032332" y="4721491"/>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6" name="Lige forbindelse 55"/>
          <p:cNvCxnSpPr/>
          <p:nvPr/>
        </p:nvCxnSpPr>
        <p:spPr>
          <a:xfrm>
            <a:off x="11015706" y="5961473"/>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7" name="Lige forbindelse 56"/>
          <p:cNvCxnSpPr/>
          <p:nvPr/>
        </p:nvCxnSpPr>
        <p:spPr>
          <a:xfrm>
            <a:off x="11015706" y="3883291"/>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8" name="Lige forbindelse 57"/>
          <p:cNvCxnSpPr/>
          <p:nvPr/>
        </p:nvCxnSpPr>
        <p:spPr>
          <a:xfrm>
            <a:off x="9035892" y="3861124"/>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63" name="Lige forbindelse 62"/>
          <p:cNvCxnSpPr/>
          <p:nvPr/>
        </p:nvCxnSpPr>
        <p:spPr>
          <a:xfrm>
            <a:off x="1042945" y="3789081"/>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8" name="Tekstfelt 7"/>
          <p:cNvSpPr txBox="1"/>
          <p:nvPr/>
        </p:nvSpPr>
        <p:spPr>
          <a:xfrm>
            <a:off x="609597" y="3464241"/>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15" name="Tekstfelt 14"/>
          <p:cNvSpPr txBox="1"/>
          <p:nvPr/>
        </p:nvSpPr>
        <p:spPr>
          <a:xfrm>
            <a:off x="219062" y="3972893"/>
            <a:ext cx="1671641" cy="1170192"/>
          </a:xfrm>
          <a:prstGeom prst="rect">
            <a:avLst/>
          </a:prstGeom>
          <a:solidFill>
            <a:schemeClr val="bg1"/>
          </a:solidFill>
          <a:ln>
            <a:solidFill>
              <a:schemeClr val="accent6"/>
            </a:solidFill>
          </a:ln>
        </p:spPr>
        <p:txBody>
          <a:bodyPr wrap="square" rtlCol="0">
            <a:spAutoFit/>
          </a:bodyPr>
          <a:lstStyle/>
          <a:p>
            <a:r>
              <a:rPr lang="da-DK" sz="1401" dirty="0"/>
              <a:t>Patienten har hensigtsmæssige tanker om tilstanden og fremtiden.</a:t>
            </a:r>
          </a:p>
        </p:txBody>
      </p:sp>
      <p:sp>
        <p:nvSpPr>
          <p:cNvPr id="16" name="Tekstfelt 15"/>
          <p:cNvSpPr txBox="1"/>
          <p:nvPr/>
        </p:nvSpPr>
        <p:spPr>
          <a:xfrm>
            <a:off x="2069783" y="5083578"/>
            <a:ext cx="1814511" cy="523477"/>
          </a:xfrm>
          <a:prstGeom prst="rect">
            <a:avLst/>
          </a:prstGeom>
          <a:solidFill>
            <a:schemeClr val="bg1"/>
          </a:solidFill>
          <a:ln>
            <a:solidFill>
              <a:srgbClr val="A20606"/>
            </a:solidFill>
          </a:ln>
        </p:spPr>
        <p:txBody>
          <a:bodyPr wrap="square" rtlCol="0">
            <a:spAutoFit/>
          </a:bodyPr>
          <a:lstStyle/>
          <a:p>
            <a:r>
              <a:rPr lang="da-DK" sz="1401" dirty="0"/>
              <a:t>2) Spejl patientens tanker</a:t>
            </a:r>
          </a:p>
        </p:txBody>
      </p:sp>
      <p:sp>
        <p:nvSpPr>
          <p:cNvPr id="14" name="Tekstfelt 13"/>
          <p:cNvSpPr txBox="1"/>
          <p:nvPr/>
        </p:nvSpPr>
        <p:spPr>
          <a:xfrm>
            <a:off x="2054543" y="3959526"/>
            <a:ext cx="1837378" cy="954620"/>
          </a:xfrm>
          <a:prstGeom prst="rect">
            <a:avLst/>
          </a:prstGeom>
          <a:solidFill>
            <a:schemeClr val="bg1"/>
          </a:solidFill>
          <a:ln>
            <a:solidFill>
              <a:srgbClr val="A20606"/>
            </a:solidFill>
          </a:ln>
        </p:spPr>
        <p:txBody>
          <a:bodyPr wrap="square" rtlCol="0">
            <a:spAutoFit/>
          </a:bodyPr>
          <a:lstStyle/>
          <a:p>
            <a:r>
              <a:rPr lang="da-DK" sz="1401" dirty="0"/>
              <a:t>1) Stil uddybende spørgsmål: </a:t>
            </a:r>
          </a:p>
          <a:p>
            <a:r>
              <a:rPr lang="da-DK" sz="1401" dirty="0"/>
              <a:t>hvad går bekymringerne ud på? </a:t>
            </a:r>
          </a:p>
        </p:txBody>
      </p:sp>
      <p:sp>
        <p:nvSpPr>
          <p:cNvPr id="2" name="Ellipse 1"/>
          <p:cNvSpPr/>
          <p:nvPr/>
        </p:nvSpPr>
        <p:spPr>
          <a:xfrm>
            <a:off x="53333" y="36577"/>
            <a:ext cx="3981001" cy="6763584"/>
          </a:xfrm>
          <a:prstGeom prst="ellipse">
            <a:avLst/>
          </a:prstGeom>
          <a:noFill/>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1801"/>
          </a:p>
        </p:txBody>
      </p:sp>
      <p:cxnSp>
        <p:nvCxnSpPr>
          <p:cNvPr id="64" name="Lige forbindelse 63"/>
          <p:cNvCxnSpPr/>
          <p:nvPr/>
        </p:nvCxnSpPr>
        <p:spPr>
          <a:xfrm>
            <a:off x="5166058" y="3822336"/>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10" name="Tekstfelt 9"/>
          <p:cNvSpPr txBox="1"/>
          <p:nvPr/>
        </p:nvSpPr>
        <p:spPr>
          <a:xfrm>
            <a:off x="4727277" y="3504242"/>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36" name="Tekstfelt 35"/>
          <p:cNvSpPr txBox="1"/>
          <p:nvPr/>
        </p:nvSpPr>
        <p:spPr>
          <a:xfrm>
            <a:off x="4168132" y="3980511"/>
            <a:ext cx="1671641" cy="954620"/>
          </a:xfrm>
          <a:prstGeom prst="rect">
            <a:avLst/>
          </a:prstGeom>
          <a:solidFill>
            <a:schemeClr val="bg1"/>
          </a:solidFill>
          <a:ln>
            <a:solidFill>
              <a:schemeClr val="accent6"/>
            </a:solidFill>
          </a:ln>
        </p:spPr>
        <p:txBody>
          <a:bodyPr wrap="square" rtlCol="0">
            <a:spAutoFit/>
          </a:bodyPr>
          <a:lstStyle/>
          <a:p>
            <a:r>
              <a:rPr lang="da-DK" sz="1401" dirty="0"/>
              <a:t>Patienten har opretholdt en hensigtsmæssig adfærd</a:t>
            </a:r>
          </a:p>
        </p:txBody>
      </p:sp>
      <p:cxnSp>
        <p:nvCxnSpPr>
          <p:cNvPr id="65" name="Lige forbindelse 64"/>
          <p:cNvCxnSpPr/>
          <p:nvPr/>
        </p:nvCxnSpPr>
        <p:spPr>
          <a:xfrm>
            <a:off x="6931126" y="3816795"/>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66" name="Lige forbindelse 65"/>
          <p:cNvCxnSpPr/>
          <p:nvPr/>
        </p:nvCxnSpPr>
        <p:spPr>
          <a:xfrm>
            <a:off x="6933897" y="4434707"/>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67" name="Lige forbindelse 66"/>
          <p:cNvCxnSpPr/>
          <p:nvPr/>
        </p:nvCxnSpPr>
        <p:spPr>
          <a:xfrm>
            <a:off x="6936667" y="5468256"/>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72" name="Tekstfelt 71"/>
          <p:cNvSpPr txBox="1"/>
          <p:nvPr/>
        </p:nvSpPr>
        <p:spPr>
          <a:xfrm>
            <a:off x="6001703" y="3969671"/>
            <a:ext cx="1923097" cy="523477"/>
          </a:xfrm>
          <a:prstGeom prst="rect">
            <a:avLst/>
          </a:prstGeom>
          <a:solidFill>
            <a:schemeClr val="bg1"/>
          </a:solidFill>
          <a:ln>
            <a:solidFill>
              <a:srgbClr val="95B3BF"/>
            </a:solidFill>
          </a:ln>
        </p:spPr>
        <p:txBody>
          <a:bodyPr wrap="square" rtlCol="0">
            <a:spAutoFit/>
          </a:bodyPr>
          <a:lstStyle/>
          <a:p>
            <a:r>
              <a:rPr lang="da-DK" sz="1401" dirty="0"/>
              <a:t>1) Inddrag patienten i ny strategi </a:t>
            </a:r>
          </a:p>
        </p:txBody>
      </p:sp>
      <p:sp>
        <p:nvSpPr>
          <p:cNvPr id="39" name="Tekstfelt 38"/>
          <p:cNvSpPr txBox="1"/>
          <p:nvPr/>
        </p:nvSpPr>
        <p:spPr>
          <a:xfrm>
            <a:off x="6001703" y="4594289"/>
            <a:ext cx="1923097" cy="954620"/>
          </a:xfrm>
          <a:prstGeom prst="rect">
            <a:avLst/>
          </a:prstGeom>
          <a:solidFill>
            <a:schemeClr val="bg1"/>
          </a:solidFill>
          <a:ln>
            <a:solidFill>
              <a:srgbClr val="95B3BF"/>
            </a:solidFill>
          </a:ln>
        </p:spPr>
        <p:txBody>
          <a:bodyPr wrap="square" rtlCol="0">
            <a:spAutoFit/>
          </a:bodyPr>
          <a:lstStyle/>
          <a:p>
            <a:r>
              <a:rPr lang="da-DK" sz="1401" dirty="0"/>
              <a:t>2) Afprøv bevægelser som patienten er bekymret for</a:t>
            </a:r>
            <a:r>
              <a:rPr lang="da-DK" sz="1401" dirty="0">
                <a:solidFill>
                  <a:schemeClr val="accent1"/>
                </a:solidFill>
              </a:rPr>
              <a:t> </a:t>
            </a:r>
          </a:p>
          <a:p>
            <a:r>
              <a:rPr lang="da-DK" sz="1401" dirty="0"/>
              <a:t>(i konsultationen)</a:t>
            </a:r>
            <a:r>
              <a:rPr lang="da-DK" sz="1401" dirty="0">
                <a:solidFill>
                  <a:srgbClr val="FF0000"/>
                </a:solidFill>
              </a:rPr>
              <a:t> </a:t>
            </a:r>
            <a:endParaRPr lang="da-DK" sz="1401" dirty="0"/>
          </a:p>
        </p:txBody>
      </p:sp>
      <p:sp>
        <p:nvSpPr>
          <p:cNvPr id="44" name="Tekstfelt 43"/>
          <p:cNvSpPr txBox="1"/>
          <p:nvPr/>
        </p:nvSpPr>
        <p:spPr>
          <a:xfrm>
            <a:off x="6001703" y="5630609"/>
            <a:ext cx="1923097" cy="1170192"/>
          </a:xfrm>
          <a:prstGeom prst="rect">
            <a:avLst/>
          </a:prstGeom>
          <a:solidFill>
            <a:schemeClr val="bg1"/>
          </a:solidFill>
          <a:ln>
            <a:solidFill>
              <a:srgbClr val="95B3BF"/>
            </a:solidFill>
          </a:ln>
        </p:spPr>
        <p:txBody>
          <a:bodyPr wrap="square" rtlCol="0">
            <a:spAutoFit/>
          </a:bodyPr>
          <a:lstStyle/>
          <a:p>
            <a:r>
              <a:rPr lang="da-DK" sz="1401" dirty="0"/>
              <a:t>3) Lav en konkret strategi for hvordan adfærden genvindes (mellem konsultationerne)</a:t>
            </a:r>
          </a:p>
        </p:txBody>
      </p:sp>
      <p:sp>
        <p:nvSpPr>
          <p:cNvPr id="11" name="Tekstfelt 10"/>
          <p:cNvSpPr txBox="1"/>
          <p:nvPr/>
        </p:nvSpPr>
        <p:spPr>
          <a:xfrm>
            <a:off x="6487511" y="3488049"/>
            <a:ext cx="904864" cy="369460"/>
          </a:xfrm>
          <a:prstGeom prst="rect">
            <a:avLst/>
          </a:prstGeom>
          <a:solidFill>
            <a:srgbClr val="95B3BF"/>
          </a:solidFill>
          <a:ln>
            <a:solidFill>
              <a:schemeClr val="tx1"/>
            </a:solidFill>
          </a:ln>
        </p:spPr>
        <p:txBody>
          <a:bodyPr wrap="square" rtlCol="0">
            <a:spAutoFit/>
          </a:bodyPr>
          <a:lstStyle/>
          <a:p>
            <a:pPr algn="ctr"/>
            <a:r>
              <a:rPr lang="da-DK" sz="1801" dirty="0">
                <a:solidFill>
                  <a:schemeClr val="bg1"/>
                </a:solidFill>
              </a:rPr>
              <a:t>Ja</a:t>
            </a:r>
          </a:p>
        </p:txBody>
      </p:sp>
      <p:cxnSp>
        <p:nvCxnSpPr>
          <p:cNvPr id="68" name="Lige forbindelse 67"/>
          <p:cNvCxnSpPr/>
          <p:nvPr/>
        </p:nvCxnSpPr>
        <p:spPr>
          <a:xfrm>
            <a:off x="11018476" y="5141291"/>
            <a:ext cx="0" cy="101398"/>
          </a:xfrm>
          <a:prstGeom prst="line">
            <a:avLst/>
          </a:prstGeom>
        </p:spPr>
        <p:style>
          <a:lnRef idx="1">
            <a:schemeClr val="dk1"/>
          </a:lnRef>
          <a:fillRef idx="0">
            <a:schemeClr val="dk1"/>
          </a:fillRef>
          <a:effectRef idx="0">
            <a:schemeClr val="dk1"/>
          </a:effectRef>
          <a:fontRef idx="minor">
            <a:schemeClr val="tx1"/>
          </a:fontRef>
        </p:style>
      </p:cxnSp>
      <p:sp>
        <p:nvSpPr>
          <p:cNvPr id="42" name="Tekstfelt 41"/>
          <p:cNvSpPr txBox="1"/>
          <p:nvPr/>
        </p:nvSpPr>
        <p:spPr>
          <a:xfrm>
            <a:off x="10055526" y="3972892"/>
            <a:ext cx="1907874" cy="1170192"/>
          </a:xfrm>
          <a:prstGeom prst="rect">
            <a:avLst/>
          </a:prstGeom>
          <a:solidFill>
            <a:schemeClr val="bg1"/>
          </a:solidFill>
          <a:ln>
            <a:solidFill>
              <a:srgbClr val="43708B"/>
            </a:solidFill>
          </a:ln>
        </p:spPr>
        <p:txBody>
          <a:bodyPr wrap="square" rtlCol="0">
            <a:spAutoFit/>
          </a:bodyPr>
          <a:lstStyle/>
          <a:p>
            <a:r>
              <a:rPr lang="da-DK" sz="1401" dirty="0"/>
              <a:t>1) Stil uddybende spørgsmål, hvad går stress faktorerne/</a:t>
            </a:r>
          </a:p>
          <a:p>
            <a:r>
              <a:rPr lang="da-DK" sz="1401" dirty="0"/>
              <a:t>reaktionerne fra omgivelserne ud på?</a:t>
            </a:r>
          </a:p>
        </p:txBody>
      </p:sp>
      <p:sp>
        <p:nvSpPr>
          <p:cNvPr id="43" name="Tekstfelt 42"/>
          <p:cNvSpPr txBox="1"/>
          <p:nvPr/>
        </p:nvSpPr>
        <p:spPr>
          <a:xfrm>
            <a:off x="10062453" y="5233662"/>
            <a:ext cx="1907874" cy="739048"/>
          </a:xfrm>
          <a:prstGeom prst="rect">
            <a:avLst/>
          </a:prstGeom>
          <a:solidFill>
            <a:schemeClr val="bg1"/>
          </a:solidFill>
          <a:ln>
            <a:solidFill>
              <a:srgbClr val="43708B"/>
            </a:solidFill>
          </a:ln>
        </p:spPr>
        <p:txBody>
          <a:bodyPr wrap="square" rtlCol="0">
            <a:spAutoFit/>
          </a:bodyPr>
          <a:lstStyle/>
          <a:p>
            <a:r>
              <a:rPr lang="da-DK" sz="1401" dirty="0"/>
              <a:t>2) Inddrag patienten i ny strategi med omgivelserne</a:t>
            </a:r>
          </a:p>
        </p:txBody>
      </p:sp>
      <p:sp>
        <p:nvSpPr>
          <p:cNvPr id="45" name="Tekstfelt 44"/>
          <p:cNvSpPr txBox="1"/>
          <p:nvPr/>
        </p:nvSpPr>
        <p:spPr>
          <a:xfrm>
            <a:off x="10070766" y="6067700"/>
            <a:ext cx="1907874" cy="739048"/>
          </a:xfrm>
          <a:prstGeom prst="rect">
            <a:avLst/>
          </a:prstGeom>
          <a:solidFill>
            <a:schemeClr val="bg1"/>
          </a:solidFill>
          <a:ln>
            <a:solidFill>
              <a:srgbClr val="43708B"/>
            </a:solidFill>
          </a:ln>
        </p:spPr>
        <p:txBody>
          <a:bodyPr wrap="square" rtlCol="0">
            <a:spAutoFit/>
          </a:bodyPr>
          <a:lstStyle/>
          <a:p>
            <a:r>
              <a:rPr lang="da-DK" sz="1401" dirty="0"/>
              <a:t>3) Lav en konkret strategi og afdæk mulighed for støtte.</a:t>
            </a:r>
          </a:p>
        </p:txBody>
      </p:sp>
      <p:pic>
        <p:nvPicPr>
          <p:cNvPr id="24" name="Lyd 23">
            <a:hlinkClick r:id="" action="ppaction://media"/>
            <a:extLst>
              <a:ext uri="{FF2B5EF4-FFF2-40B4-BE49-F238E27FC236}">
                <a16:creationId xmlns:a16="http://schemas.microsoft.com/office/drawing/2014/main" id="{CDE35D5B-4470-7BC1-64C6-9F0EA4BA9FD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724599285"/>
      </p:ext>
    </p:extLst>
  </p:cSld>
  <p:clrMapOvr>
    <a:masterClrMapping/>
  </p:clrMapOvr>
  <mc:AlternateContent xmlns:mc="http://schemas.openxmlformats.org/markup-compatibility/2006" xmlns:p14="http://schemas.microsoft.com/office/powerpoint/2010/main">
    <mc:Choice Requires="p14">
      <p:transition spd="slow" p14:dur="2000" advTm="38103"/>
    </mc:Choice>
    <mc:Fallback xmlns="">
      <p:transition spd="slow" advTm="38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4"/>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315329" y="672544"/>
            <a:ext cx="3605463" cy="6001899"/>
          </a:xfrm>
          <a:prstGeom prst="rect">
            <a:avLst/>
          </a:prstGeom>
          <a:noFill/>
          <a:ln w="28575">
            <a:solidFill>
              <a:srgbClr val="95B3BF"/>
            </a:solidFill>
          </a:ln>
        </p:spPr>
        <p:txBody>
          <a:bodyPr wrap="square" rtlCol="0">
            <a:spAutoFit/>
          </a:bodyPr>
          <a:lstStyle/>
          <a:p>
            <a:pPr algn="ctr"/>
            <a:r>
              <a:rPr lang="da-DK" sz="1801" b="1" u="sng" dirty="0"/>
              <a:t>Adfærd </a:t>
            </a:r>
          </a:p>
          <a:p>
            <a:r>
              <a:rPr lang="da-DK" sz="1600" dirty="0"/>
              <a:t>(Adfærd i form af nedsat aktivitets- og deltagelsesniveau)</a:t>
            </a:r>
            <a:endParaRPr lang="da-DK" sz="1600" i="1" dirty="0"/>
          </a:p>
          <a:p>
            <a:endParaRPr lang="da-DK" sz="1600" dirty="0"/>
          </a:p>
          <a:p>
            <a:r>
              <a:rPr lang="da-DK" sz="1600" u="sng" dirty="0"/>
              <a:t>Kernespørgsmål:</a:t>
            </a:r>
          </a:p>
          <a:p>
            <a:pPr marL="285757" indent="-285757">
              <a:buFont typeface="Wingdings" panose="05000000000000000000" pitchFamily="2" charset="2"/>
              <a:buChar char="v"/>
            </a:pPr>
            <a:r>
              <a:rPr lang="da-DK" sz="1600" dirty="0"/>
              <a:t>Når man har smerte ændrer man nogen gange sit aktivitetsniveau og sit sociale liv – er dit som det plejer eller gør du mere eller mindre?</a:t>
            </a:r>
          </a:p>
          <a:p>
            <a:endParaRPr lang="da-DK" sz="1401" u="sng" dirty="0"/>
          </a:p>
          <a:p>
            <a:r>
              <a:rPr lang="da-DK" sz="1600" u="sng" dirty="0"/>
              <a:t>Supplerende spørgsmål:</a:t>
            </a:r>
          </a:p>
          <a:p>
            <a:pPr marL="285757" indent="-285757">
              <a:buFont typeface="Courier New" panose="02070309020205020404" pitchFamily="49" charset="0"/>
              <a:buChar char="o"/>
            </a:pPr>
            <a:r>
              <a:rPr lang="da-DK" sz="1600" dirty="0"/>
              <a:t>Hvilke aktiviteter har værdi for dig i dit liv - hvilke er smertefulde eller undgår du helt?</a:t>
            </a:r>
          </a:p>
          <a:p>
            <a:pPr marL="285757" indent="-285757">
              <a:buFont typeface="Courier New" panose="02070309020205020404" pitchFamily="49" charset="0"/>
              <a:buChar char="o"/>
            </a:pPr>
            <a:r>
              <a:rPr lang="da-DK" sz="1600" dirty="0"/>
              <a:t>Er du sammen med dine venner/familie/sociale netværk i samme omfang som du plejer?</a:t>
            </a:r>
          </a:p>
          <a:p>
            <a:pPr marL="285757" indent="-285757">
              <a:buFont typeface="Courier New" panose="02070309020205020404" pitchFamily="49" charset="0"/>
              <a:buChar char="o"/>
            </a:pPr>
            <a:r>
              <a:rPr lang="da-DK" sz="1600" dirty="0"/>
              <a:t>Hvordan påvirkes din arbejdsevne af dine smerter?</a:t>
            </a:r>
          </a:p>
          <a:p>
            <a:pPr marL="285757" indent="-285757">
              <a:buFont typeface="Courier New" panose="02070309020205020404" pitchFamily="49" charset="0"/>
              <a:buChar char="o"/>
            </a:pPr>
            <a:r>
              <a:rPr lang="da-DK" sz="1600" dirty="0"/>
              <a:t>Har du tidligere været sygemeldt fra arbejde grundet rygsmerter?</a:t>
            </a:r>
          </a:p>
          <a:p>
            <a:pPr marL="285757" indent="-285757">
              <a:buFont typeface="Courier New" panose="02070309020205020404" pitchFamily="49" charset="0"/>
              <a:buChar char="o"/>
            </a:pPr>
            <a:r>
              <a:rPr lang="da-DK" sz="1600" dirty="0"/>
              <a:t>Hvad gør du for at klare rygsmerterne? </a:t>
            </a:r>
          </a:p>
          <a:p>
            <a:pPr marL="285757" indent="-285757">
              <a:buFont typeface="Courier New" panose="02070309020205020404" pitchFamily="49" charset="0"/>
              <a:buChar char="o"/>
            </a:pPr>
            <a:r>
              <a:rPr lang="da-DK" sz="1600" dirty="0"/>
              <a:t>Hvordan sover du om natten?</a:t>
            </a:r>
          </a:p>
        </p:txBody>
      </p:sp>
      <p:sp>
        <p:nvSpPr>
          <p:cNvPr id="5" name="Tekstfelt 4"/>
          <p:cNvSpPr txBox="1"/>
          <p:nvPr/>
        </p:nvSpPr>
        <p:spPr>
          <a:xfrm>
            <a:off x="401054" y="665137"/>
            <a:ext cx="3609473" cy="6001899"/>
          </a:xfrm>
          <a:prstGeom prst="rect">
            <a:avLst/>
          </a:prstGeom>
          <a:noFill/>
          <a:ln w="28575">
            <a:solidFill>
              <a:srgbClr val="A20606"/>
            </a:solidFill>
          </a:ln>
        </p:spPr>
        <p:txBody>
          <a:bodyPr wrap="square" rtlCol="0">
            <a:spAutoFit/>
          </a:bodyPr>
          <a:lstStyle/>
          <a:p>
            <a:pPr algn="ctr"/>
            <a:r>
              <a:rPr lang="da-DK" sz="1801" b="1" u="sng" dirty="0"/>
              <a:t>Tanker </a:t>
            </a:r>
          </a:p>
          <a:p>
            <a:r>
              <a:rPr lang="da-DK" sz="1600" dirty="0">
                <a:solidFill>
                  <a:srgbClr val="000000"/>
                </a:solidFill>
                <a:ea typeface="Times New Roman" panose="02020603050405020304" pitchFamily="18" charset="0"/>
                <a:cs typeface="Times New Roman" panose="02020603050405020304" pitchFamily="18" charset="0"/>
              </a:rPr>
              <a:t>(Bekymringer i form af katastrofetanker; angst/frygt; dårligt humør)</a:t>
            </a:r>
            <a:endParaRPr lang="da-DK" sz="3200" dirty="0">
              <a:ea typeface="Times New Roman" panose="02020603050405020304" pitchFamily="18" charset="0"/>
            </a:endParaRPr>
          </a:p>
          <a:p>
            <a:r>
              <a:rPr lang="da-DK" sz="1600" dirty="0">
                <a:solidFill>
                  <a:srgbClr val="000000"/>
                </a:solidFill>
                <a:ea typeface="Times New Roman" panose="02020603050405020304" pitchFamily="18" charset="0"/>
                <a:cs typeface="Times New Roman" panose="02020603050405020304" pitchFamily="18" charset="0"/>
              </a:rPr>
              <a:t> </a:t>
            </a:r>
            <a:endParaRPr lang="da-DK" sz="3200" dirty="0">
              <a:ea typeface="Times New Roman" panose="02020603050405020304" pitchFamily="18" charset="0"/>
            </a:endParaRPr>
          </a:p>
          <a:p>
            <a:r>
              <a:rPr lang="da-DK" sz="1600" u="sng" dirty="0">
                <a:solidFill>
                  <a:srgbClr val="000000"/>
                </a:solidFill>
                <a:ea typeface="Times New Roman" panose="02020603050405020304" pitchFamily="18" charset="0"/>
                <a:cs typeface="Times New Roman" panose="02020603050405020304" pitchFamily="18" charset="0"/>
              </a:rPr>
              <a:t>Kernespørgsmål:</a:t>
            </a:r>
            <a:endParaRPr lang="da-DK" sz="3200" dirty="0">
              <a:ea typeface="Times New Roman" panose="02020603050405020304" pitchFamily="18" charset="0"/>
            </a:endParaRPr>
          </a:p>
          <a:p>
            <a:pPr marL="285757" indent="-285757">
              <a:buFont typeface="Wingdings" panose="05000000000000000000" pitchFamily="2" charset="2"/>
              <a:buChar char="v"/>
            </a:pPr>
            <a:r>
              <a:rPr lang="da-DK" sz="1600" dirty="0">
                <a:ea typeface="Verdana" panose="020B0604030504040204" pitchFamily="34" charset="0"/>
                <a:cs typeface="Times New Roman" panose="02020603050405020304" pitchFamily="18" charset="0"/>
              </a:rPr>
              <a:t>Når man har smerte, har man ofte selv en ide om, hvad smerten skyldes. Selvom du ikke er læge/ fysioterapeut / kiropraktor, har du så selv en ide om, hvad der</a:t>
            </a:r>
            <a:r>
              <a:rPr lang="da-DK" sz="1600" dirty="0">
                <a:solidFill>
                  <a:srgbClr val="000000"/>
                </a:solidFill>
                <a:ea typeface="Verdana" panose="020B0604030504040204" pitchFamily="34" charset="0"/>
                <a:cs typeface="Times New Roman" panose="02020603050405020304" pitchFamily="18" charset="0"/>
              </a:rPr>
              <a:t> er årsagen til dine rygsmerter/tilstand?</a:t>
            </a:r>
            <a:endParaRPr lang="da-DK" sz="1600" dirty="0"/>
          </a:p>
          <a:p>
            <a:endParaRPr lang="da-DK" sz="1401" dirty="0"/>
          </a:p>
          <a:p>
            <a:r>
              <a:rPr lang="da-DK" sz="1600" u="sng" dirty="0"/>
              <a:t>Supplerende spørgsmål:</a:t>
            </a:r>
          </a:p>
          <a:p>
            <a:pPr marL="285757" indent="-285757">
              <a:buFont typeface="Courier New" panose="02070309020205020404" pitchFamily="49" charset="0"/>
              <a:buChar char="o"/>
            </a:pPr>
            <a:r>
              <a:rPr lang="da-DK" sz="1600" dirty="0"/>
              <a:t>Når dine smerter forværres, hvad tænker du så, der sker i din ryg? Bekymrer det dig?</a:t>
            </a:r>
          </a:p>
          <a:p>
            <a:pPr marL="285757" indent="-285757">
              <a:buFont typeface="Courier New" panose="02070309020205020404" pitchFamily="49" charset="0"/>
              <a:buChar char="o"/>
            </a:pPr>
            <a:r>
              <a:rPr lang="da-DK" sz="1600" dirty="0"/>
              <a:t>Hvad ved du om dine rygsmerter? </a:t>
            </a:r>
          </a:p>
          <a:p>
            <a:pPr marL="285757" indent="-285757">
              <a:buFont typeface="Courier New" panose="02070309020205020404" pitchFamily="49" charset="0"/>
              <a:buChar char="o"/>
            </a:pPr>
            <a:r>
              <a:rPr lang="da-DK" sz="1600" dirty="0"/>
              <a:t>Hvad er dine tanker om fremtiden i forhold til dine rygsmerter?</a:t>
            </a:r>
          </a:p>
          <a:p>
            <a:pPr marL="285757" indent="-285757">
              <a:buFont typeface="Courier New" panose="02070309020205020404" pitchFamily="49" charset="0"/>
              <a:buChar char="o"/>
            </a:pPr>
            <a:r>
              <a:rPr lang="da-DK" sz="1600" dirty="0"/>
              <a:t>Hvad forventer du vil hjælpe dig?</a:t>
            </a:r>
          </a:p>
          <a:p>
            <a:pPr marL="285757" indent="-285757">
              <a:buFont typeface="Courier New" panose="02070309020205020404" pitchFamily="49" charset="0"/>
              <a:buChar char="o"/>
            </a:pPr>
            <a:r>
              <a:rPr lang="da-DK" sz="1600" dirty="0"/>
              <a:t>Jeg kan høre, at rygsmerterne påvirker dit liv på mange måder - hvor meget påvirker det dit humør?</a:t>
            </a:r>
          </a:p>
          <a:p>
            <a:endParaRPr lang="da-DK" sz="1600" dirty="0"/>
          </a:p>
        </p:txBody>
      </p:sp>
      <p:sp>
        <p:nvSpPr>
          <p:cNvPr id="7" name="Tekstfelt 6"/>
          <p:cNvSpPr txBox="1"/>
          <p:nvPr/>
        </p:nvSpPr>
        <p:spPr>
          <a:xfrm>
            <a:off x="8197513" y="666593"/>
            <a:ext cx="3735408" cy="6032549"/>
          </a:xfrm>
          <a:prstGeom prst="rect">
            <a:avLst/>
          </a:prstGeom>
          <a:noFill/>
          <a:ln w="28575">
            <a:solidFill>
              <a:srgbClr val="43708B"/>
            </a:solidFill>
          </a:ln>
        </p:spPr>
        <p:txBody>
          <a:bodyPr wrap="square" rtlCol="0">
            <a:spAutoFit/>
          </a:bodyPr>
          <a:lstStyle/>
          <a:p>
            <a:pPr algn="ctr"/>
            <a:r>
              <a:rPr lang="da-DK" sz="1801" b="1" u="sng" dirty="0"/>
              <a:t>Kontekst</a:t>
            </a:r>
            <a:endParaRPr lang="da-DK" sz="1600" dirty="0"/>
          </a:p>
          <a:p>
            <a:r>
              <a:rPr lang="da-DK" sz="1600" dirty="0"/>
              <a:t>(Kontekst i form af manglende støtte fra omgivelserne eller ydre omstændigheder)</a:t>
            </a:r>
          </a:p>
          <a:p>
            <a:endParaRPr lang="da-DK" sz="1600" dirty="0"/>
          </a:p>
          <a:p>
            <a:r>
              <a:rPr lang="da-DK" sz="1600" u="sng" dirty="0"/>
              <a:t>Kernespørgsmål</a:t>
            </a:r>
          </a:p>
          <a:p>
            <a:pPr marL="285757" indent="-285757">
              <a:buFont typeface="Wingdings" panose="05000000000000000000" pitchFamily="2" charset="2"/>
              <a:buChar char="v"/>
            </a:pPr>
            <a:r>
              <a:rPr lang="da-DK" sz="1600" dirty="0"/>
              <a:t>Hvordan reagerer din familie, venner og dit arbejde på din situation/tilstand?</a:t>
            </a:r>
          </a:p>
          <a:p>
            <a:pPr marL="285757" indent="-285757">
              <a:buFont typeface="Wingdings" panose="05000000000000000000" pitchFamily="2" charset="2"/>
              <a:buChar char="v"/>
            </a:pPr>
            <a:endParaRPr lang="da-DK" sz="1600" dirty="0"/>
          </a:p>
          <a:p>
            <a:r>
              <a:rPr lang="da-DK" sz="1600" u="sng" dirty="0"/>
              <a:t>Supplerende spørgsmål:</a:t>
            </a:r>
          </a:p>
          <a:p>
            <a:pPr marL="285757" indent="-285757">
              <a:buFont typeface="Courier New" panose="02070309020205020404" pitchFamily="49" charset="0"/>
              <a:buChar char="o"/>
            </a:pPr>
            <a:r>
              <a:rPr lang="da-DK" sz="1600" dirty="0"/>
              <a:t>Hvordan reagerer dine omgivelser på dine rygsmerter?</a:t>
            </a:r>
          </a:p>
          <a:p>
            <a:pPr marL="285757" indent="-285757">
              <a:buFont typeface="Courier New" panose="02070309020205020404" pitchFamily="49" charset="0"/>
              <a:buChar char="o"/>
            </a:pPr>
            <a:r>
              <a:rPr lang="da-DK" sz="1600" dirty="0"/>
              <a:t>Hvordan reagerer din arbejdsgiver og kollegaer på dine rygsmerter? </a:t>
            </a:r>
          </a:p>
          <a:p>
            <a:pPr marL="285757" indent="-285757">
              <a:buFont typeface="Courier New" panose="02070309020205020404" pitchFamily="49" charset="0"/>
              <a:buChar char="o"/>
            </a:pPr>
            <a:r>
              <a:rPr lang="da-DK" sz="1600" dirty="0"/>
              <a:t>Ved sygemeldte: Tror du, at du vil vende tilbage til arbejdet? Hvornår? Hvad skal der til?</a:t>
            </a:r>
          </a:p>
          <a:p>
            <a:pPr marL="285757" indent="-285757">
              <a:buFont typeface="Courier New" panose="02070309020205020404" pitchFamily="49" charset="0"/>
              <a:buChar char="o"/>
            </a:pPr>
            <a:r>
              <a:rPr lang="da-DK" sz="1600" dirty="0"/>
              <a:t>Sætter dine smerter dig i økonomiske vanskeligheder?</a:t>
            </a:r>
          </a:p>
          <a:p>
            <a:pPr marL="285757" indent="-285757">
              <a:buFont typeface="Courier New" panose="02070309020205020404" pitchFamily="49" charset="0"/>
              <a:buChar char="o"/>
            </a:pPr>
            <a:r>
              <a:rPr lang="da-DK" sz="1600" dirty="0"/>
              <a:t>Kører der nogen forsikringssager i forbindelse med din tilstand?</a:t>
            </a:r>
          </a:p>
          <a:p>
            <a:pPr marL="285757" indent="-285757">
              <a:buFont typeface="Courier New" panose="02070309020205020404" pitchFamily="49" charset="0"/>
              <a:buChar char="o"/>
            </a:pPr>
            <a:r>
              <a:rPr lang="da-DK" sz="1600" dirty="0"/>
              <a:t>Er du i et forløb på Jobcenteret? Hvad er din oplevelse af forløbet?</a:t>
            </a:r>
          </a:p>
          <a:p>
            <a:pPr marL="285757" indent="-285757">
              <a:buFont typeface="Courier New" panose="02070309020205020404" pitchFamily="49" charset="0"/>
              <a:buChar char="o"/>
            </a:pPr>
            <a:r>
              <a:rPr lang="da-DK" sz="1600" dirty="0"/>
              <a:t>Oplever du andre former for belastning/stress i dit liv?</a:t>
            </a:r>
          </a:p>
        </p:txBody>
      </p:sp>
      <p:sp>
        <p:nvSpPr>
          <p:cNvPr id="2" name="Tekstfelt 1"/>
          <p:cNvSpPr txBox="1"/>
          <p:nvPr/>
        </p:nvSpPr>
        <p:spPr>
          <a:xfrm>
            <a:off x="401054" y="91441"/>
            <a:ext cx="11531867" cy="523220"/>
          </a:xfrm>
          <a:prstGeom prst="rect">
            <a:avLst/>
          </a:prstGeom>
          <a:noFill/>
        </p:spPr>
        <p:txBody>
          <a:bodyPr wrap="square" rtlCol="0">
            <a:spAutoFit/>
          </a:bodyPr>
          <a:lstStyle/>
          <a:p>
            <a:pPr algn="ctr"/>
            <a:r>
              <a:rPr lang="da-DK" sz="2800" b="1" dirty="0"/>
              <a:t>Afdækning af psykologiske og sociale problemstillinger</a:t>
            </a:r>
          </a:p>
        </p:txBody>
      </p:sp>
      <p:sp>
        <p:nvSpPr>
          <p:cNvPr id="3" name="Rektangel 2"/>
          <p:cNvSpPr/>
          <p:nvPr/>
        </p:nvSpPr>
        <p:spPr>
          <a:xfrm>
            <a:off x="401054" y="665138"/>
            <a:ext cx="3609473" cy="6009049"/>
          </a:xfrm>
          <a:prstGeom prst="rect">
            <a:avLst/>
          </a:prstGeom>
          <a:noFill/>
          <a:ln w="76200">
            <a:solidFill>
              <a:srgbClr val="A2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1"/>
          </a:p>
        </p:txBody>
      </p:sp>
      <p:pic>
        <p:nvPicPr>
          <p:cNvPr id="9" name="Lyd 8">
            <a:hlinkClick r:id="" action="ppaction://media"/>
            <a:extLst>
              <a:ext uri="{FF2B5EF4-FFF2-40B4-BE49-F238E27FC236}">
                <a16:creationId xmlns:a16="http://schemas.microsoft.com/office/drawing/2014/main" id="{34639126-E849-B4DB-8E2C-32DBDE48731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405584862"/>
      </p:ext>
    </p:extLst>
  </p:cSld>
  <p:clrMapOvr>
    <a:masterClrMapping/>
  </p:clrMapOvr>
  <mc:AlternateContent xmlns:mc="http://schemas.openxmlformats.org/markup-compatibility/2006" xmlns:p14="http://schemas.microsoft.com/office/powerpoint/2010/main">
    <mc:Choice Requires="p14">
      <p:transition spd="slow" p14:dur="2000" advTm="88421"/>
    </mc:Choice>
    <mc:Fallback xmlns="">
      <p:transition spd="slow" advTm="88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978024"/>
            <a:ext cx="11658601" cy="4636135"/>
          </a:xfrm>
        </p:spPr>
        <p:txBody>
          <a:bodyPr>
            <a:normAutofit fontScale="70000" lnSpcReduction="20000"/>
          </a:bodyPr>
          <a:lstStyle/>
          <a:p>
            <a:pPr marL="0" indent="0">
              <a:buNone/>
            </a:pPr>
            <a:r>
              <a:rPr lang="da-DK" sz="3100" dirty="0"/>
              <a:t>At få uddybet bekymringerne giver dig viden om, hvilke forestillinger, patienten har om sin rygtilstand og fremtid. Denne viden kan hjælpe dig med at forstå patientens adfærd. </a:t>
            </a:r>
          </a:p>
          <a:p>
            <a:pPr marL="0" indent="0">
              <a:buNone/>
            </a:pPr>
            <a:endParaRPr lang="da-DK" sz="3100" u="sng" dirty="0"/>
          </a:p>
          <a:p>
            <a:pPr marL="0" indent="0">
              <a:buNone/>
            </a:pPr>
            <a:r>
              <a:rPr lang="da-DK" sz="3100" u="sng" dirty="0"/>
              <a:t>Uddybende spørgsmål:</a:t>
            </a:r>
          </a:p>
          <a:p>
            <a:pPr lvl="0">
              <a:buFont typeface="Wingdings" panose="05000000000000000000" pitchFamily="2" charset="2"/>
              <a:buChar char="v"/>
            </a:pPr>
            <a:r>
              <a:rPr lang="da-DK" sz="3100" dirty="0"/>
              <a:t> Når du siger, du er bekymret for.. / undgår at.. hvad er du bekymret for vil ske?</a:t>
            </a:r>
          </a:p>
          <a:p>
            <a:pPr>
              <a:buFont typeface="Wingdings" panose="05000000000000000000" pitchFamily="2" charset="2"/>
              <a:buChar char="v"/>
            </a:pPr>
            <a:r>
              <a:rPr lang="da-DK" sz="3100" dirty="0"/>
              <a:t> Prøv at beskrive den sidste episode, hvor du oplevede at være bekymret / tag mig med tilbage til i mandags, hvor du blev bekymret over.. hvad gjorde det ved dig?</a:t>
            </a:r>
          </a:p>
          <a:p>
            <a:pPr>
              <a:buFont typeface="Wingdings" panose="05000000000000000000" pitchFamily="2" charset="2"/>
              <a:buChar char="v"/>
            </a:pPr>
            <a:r>
              <a:rPr lang="da-DK" sz="3100" dirty="0"/>
              <a:t>Hvad er du mest bekymret for / hvad går dig mest på?</a:t>
            </a:r>
          </a:p>
          <a:p>
            <a:pPr marL="0" indent="0">
              <a:buNone/>
            </a:pPr>
            <a:endParaRPr lang="da-DK" sz="3100" dirty="0"/>
          </a:p>
          <a:p>
            <a:pPr marL="0" indent="0">
              <a:buNone/>
            </a:pPr>
            <a:r>
              <a:rPr lang="da-DK" sz="3100" dirty="0"/>
              <a:t>Eksempel: </a:t>
            </a:r>
          </a:p>
          <a:p>
            <a:pPr marL="0" indent="0">
              <a:buNone/>
            </a:pPr>
            <a:r>
              <a:rPr lang="da-DK" sz="3100" i="1" dirty="0"/>
              <a:t>Din patient fortæller, at han er bekymret for ”om han nogensinde kommer til at arbejde igen”. Ved at spørge ind til denne bekymring: ”hvad er du bekymret for ved at genoptage dit arbejde?” får du viden om at arbejdet kræver en del løft, hvilket patienten forestiller sig vil forværre smerterne og tilstanden, da han har fået at vide at hans ryg er slidt.</a:t>
            </a:r>
          </a:p>
          <a:p>
            <a:pPr marL="0" indent="0">
              <a:buNone/>
            </a:pPr>
            <a:endParaRPr lang="da-DK" sz="2601" dirty="0"/>
          </a:p>
          <a:p>
            <a:pPr marL="0" indent="0">
              <a:buNone/>
            </a:pPr>
            <a:endParaRPr lang="da-DK" dirty="0"/>
          </a:p>
        </p:txBody>
      </p:sp>
      <p:sp>
        <p:nvSpPr>
          <p:cNvPr id="4" name="Tekstfelt 3"/>
          <p:cNvSpPr txBox="1"/>
          <p:nvPr/>
        </p:nvSpPr>
        <p:spPr>
          <a:xfrm>
            <a:off x="518158" y="337234"/>
            <a:ext cx="2606043" cy="1292790"/>
          </a:xfrm>
          <a:prstGeom prst="rect">
            <a:avLst/>
          </a:prstGeom>
          <a:noFill/>
          <a:ln>
            <a:solidFill>
              <a:schemeClr val="tx1"/>
            </a:solidFill>
          </a:ln>
        </p:spPr>
        <p:txBody>
          <a:bodyPr wrap="square" rtlCol="0">
            <a:spAutoFit/>
          </a:bodyPr>
          <a:lstStyle/>
          <a:p>
            <a:pPr algn="ctr"/>
            <a:r>
              <a:rPr lang="da-DK" sz="2000" b="1" dirty="0"/>
              <a:t>TANKER</a:t>
            </a:r>
          </a:p>
          <a:p>
            <a:pPr algn="ctr"/>
            <a:r>
              <a:rPr lang="da-DK" sz="2000" dirty="0"/>
              <a:t>Er patienten præget af bekymringer?</a:t>
            </a:r>
          </a:p>
          <a:p>
            <a:pPr algn="ctr"/>
            <a:endParaRPr lang="da-DK" sz="1801" dirty="0"/>
          </a:p>
        </p:txBody>
      </p:sp>
      <p:sp>
        <p:nvSpPr>
          <p:cNvPr id="5" name="Tekstfelt 4"/>
          <p:cNvSpPr txBox="1"/>
          <p:nvPr/>
        </p:nvSpPr>
        <p:spPr>
          <a:xfrm>
            <a:off x="5254945" y="337977"/>
            <a:ext cx="1814517" cy="1323439"/>
          </a:xfrm>
          <a:prstGeom prst="rect">
            <a:avLst/>
          </a:prstGeom>
          <a:solidFill>
            <a:schemeClr val="bg1"/>
          </a:solidFill>
          <a:ln w="9525">
            <a:solidFill>
              <a:srgbClr val="A20606"/>
            </a:solidFill>
          </a:ln>
        </p:spPr>
        <p:txBody>
          <a:bodyPr wrap="square" rtlCol="0">
            <a:spAutoFit/>
          </a:bodyPr>
          <a:lstStyle/>
          <a:p>
            <a:r>
              <a:rPr lang="da-DK" sz="1600" dirty="0"/>
              <a:t>1) Stil uddybende spørgsmål: </a:t>
            </a:r>
          </a:p>
          <a:p>
            <a:r>
              <a:rPr lang="da-DK" sz="1600" dirty="0"/>
              <a:t>hvad går bekymringen ud på? </a:t>
            </a:r>
          </a:p>
        </p:txBody>
      </p:sp>
      <p:sp>
        <p:nvSpPr>
          <p:cNvPr id="6" name="Tekstfelt 5"/>
          <p:cNvSpPr txBox="1"/>
          <p:nvPr/>
        </p:nvSpPr>
        <p:spPr>
          <a:xfrm>
            <a:off x="7427604" y="338723"/>
            <a:ext cx="1814511" cy="1323439"/>
          </a:xfrm>
          <a:prstGeom prst="rect">
            <a:avLst/>
          </a:prstGeom>
          <a:noFill/>
          <a:ln>
            <a:solidFill>
              <a:srgbClr val="A20606"/>
            </a:solidFill>
          </a:ln>
        </p:spPr>
        <p:txBody>
          <a:bodyPr wrap="square" rtlCol="0">
            <a:spAutoFit/>
          </a:bodyPr>
          <a:lstStyle/>
          <a:p>
            <a:r>
              <a:rPr lang="da-DK" sz="1600" dirty="0"/>
              <a:t>2) Spejl patientens tanker</a:t>
            </a:r>
          </a:p>
          <a:p>
            <a:endParaRPr lang="da-DK" sz="1600" dirty="0"/>
          </a:p>
          <a:p>
            <a:endParaRPr lang="da-DK" sz="1600" dirty="0"/>
          </a:p>
          <a:p>
            <a:endParaRPr lang="da-DK" sz="1600" dirty="0"/>
          </a:p>
        </p:txBody>
      </p:sp>
      <p:sp>
        <p:nvSpPr>
          <p:cNvPr id="7" name="Tekstfelt 6"/>
          <p:cNvSpPr txBox="1"/>
          <p:nvPr/>
        </p:nvSpPr>
        <p:spPr>
          <a:xfrm>
            <a:off x="9589777" y="338722"/>
            <a:ext cx="1814511" cy="1323439"/>
          </a:xfrm>
          <a:prstGeom prst="rect">
            <a:avLst/>
          </a:prstGeom>
          <a:noFill/>
          <a:ln>
            <a:solidFill>
              <a:srgbClr val="A20606"/>
            </a:solidFill>
          </a:ln>
        </p:spPr>
        <p:txBody>
          <a:bodyPr wrap="square" rtlCol="0">
            <a:spAutoFit/>
          </a:bodyPr>
          <a:lstStyle/>
          <a:p>
            <a:r>
              <a:rPr lang="da-DK" sz="1600" dirty="0"/>
              <a:t>3) Vend spejlet: tilbyd en tryghedsskabende dialog</a:t>
            </a:r>
          </a:p>
          <a:p>
            <a:endParaRPr lang="da-DK" sz="1600" dirty="0"/>
          </a:p>
        </p:txBody>
      </p:sp>
      <p:sp>
        <p:nvSpPr>
          <p:cNvPr id="8" name="Tekstfelt 7"/>
          <p:cNvSpPr txBox="1"/>
          <p:nvPr/>
        </p:nvSpPr>
        <p:spPr>
          <a:xfrm>
            <a:off x="3383281" y="360860"/>
            <a:ext cx="1554480" cy="1231491"/>
          </a:xfrm>
          <a:prstGeom prst="rect">
            <a:avLst/>
          </a:prstGeom>
          <a:solidFill>
            <a:srgbClr val="A20606"/>
          </a:solidFill>
          <a:ln>
            <a:solidFill>
              <a:schemeClr val="tx1"/>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2" name="Tekstfelt 1">
            <a:extLst>
              <a:ext uri="{FF2B5EF4-FFF2-40B4-BE49-F238E27FC236}">
                <a16:creationId xmlns:a16="http://schemas.microsoft.com/office/drawing/2014/main" id="{AA9AAA52-0EDF-C8EE-1B0F-2F28F46B5160}"/>
              </a:ext>
            </a:extLst>
          </p:cNvPr>
          <p:cNvSpPr txBox="1"/>
          <p:nvPr/>
        </p:nvSpPr>
        <p:spPr>
          <a:xfrm>
            <a:off x="5254945" y="360860"/>
            <a:ext cx="1814517" cy="1300556"/>
          </a:xfrm>
          <a:prstGeom prst="rect">
            <a:avLst/>
          </a:prstGeom>
          <a:noFill/>
          <a:ln w="38100">
            <a:solidFill>
              <a:srgbClr val="A20606"/>
            </a:solidFill>
          </a:ln>
        </p:spPr>
        <p:txBody>
          <a:bodyPr wrap="square" rtlCol="0">
            <a:spAutoFit/>
          </a:bodyPr>
          <a:lstStyle/>
          <a:p>
            <a:endParaRPr lang="da-DK" dirty="0"/>
          </a:p>
        </p:txBody>
      </p:sp>
      <p:pic>
        <p:nvPicPr>
          <p:cNvPr id="10" name="Lyd 9">
            <a:hlinkClick r:id="" action="ppaction://media"/>
            <a:extLst>
              <a:ext uri="{FF2B5EF4-FFF2-40B4-BE49-F238E27FC236}">
                <a16:creationId xmlns:a16="http://schemas.microsoft.com/office/drawing/2014/main" id="{B6415052-2300-C940-CA33-EEBE287383B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16246855"/>
      </p:ext>
    </p:extLst>
  </p:cSld>
  <p:clrMapOvr>
    <a:masterClrMapping/>
  </p:clrMapOvr>
  <mc:AlternateContent xmlns:mc="http://schemas.openxmlformats.org/markup-compatibility/2006" xmlns:p14="http://schemas.microsoft.com/office/powerpoint/2010/main">
    <mc:Choice Requires="p14">
      <p:transition spd="slow" p14:dur="2000" advTm="129683"/>
    </mc:Choice>
    <mc:Fallback xmlns="">
      <p:transition spd="slow" advTm="129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978024"/>
            <a:ext cx="11658601" cy="4879975"/>
          </a:xfrm>
        </p:spPr>
        <p:txBody>
          <a:bodyPr>
            <a:normAutofit fontScale="77500" lnSpcReduction="20000"/>
          </a:bodyPr>
          <a:lstStyle/>
          <a:p>
            <a:pPr marL="0" indent="0">
              <a:buNone/>
            </a:pPr>
            <a:r>
              <a:rPr lang="da-DK" sz="2600" dirty="0"/>
              <a:t>Ved at spejle patientens tanker sættes de i en refleksiv proces, hvor de gøres opmærksom på deres uhensigtsmæssige tanker.</a:t>
            </a:r>
          </a:p>
          <a:p>
            <a:pPr marL="0" indent="0">
              <a:buNone/>
            </a:pPr>
            <a:endParaRPr lang="da-DK" sz="2600" u="sng" dirty="0"/>
          </a:p>
          <a:p>
            <a:pPr marL="0" indent="0">
              <a:buNone/>
            </a:pPr>
            <a:r>
              <a:rPr lang="da-DK" sz="2600" u="sng" dirty="0"/>
              <a:t>Spejl patientens tanker ved at:</a:t>
            </a:r>
          </a:p>
          <a:p>
            <a:pPr lvl="0">
              <a:buFont typeface="Wingdings" panose="05000000000000000000" pitchFamily="2" charset="2"/>
              <a:buChar char="v"/>
            </a:pPr>
            <a:r>
              <a:rPr lang="da-DK" sz="2600" dirty="0"/>
              <a:t> Gentage / opsummer patientens tanker: Hvis jeg skal samle op, så hører jeg, at du er bekymret for.. fordi.. Er det rigtig forstået?</a:t>
            </a:r>
          </a:p>
          <a:p>
            <a:pPr lvl="0">
              <a:buFont typeface="Wingdings" panose="05000000000000000000" pitchFamily="2" charset="2"/>
              <a:buChar char="v"/>
            </a:pPr>
            <a:r>
              <a:rPr lang="da-DK" sz="2600" dirty="0"/>
              <a:t> Hvis jeg forstår det korrekt, er du stoppet med… fordi… </a:t>
            </a:r>
          </a:p>
          <a:p>
            <a:pPr lvl="0">
              <a:buFont typeface="Wingdings" panose="05000000000000000000" pitchFamily="2" charset="2"/>
              <a:buChar char="v"/>
            </a:pPr>
            <a:r>
              <a:rPr lang="da-DK" sz="2600" dirty="0"/>
              <a:t> Hvor meget har det hjulpet dig at undgå at…? </a:t>
            </a:r>
          </a:p>
          <a:p>
            <a:pPr lvl="0">
              <a:buFont typeface="Wingdings" panose="05000000000000000000" pitchFamily="2" charset="2"/>
              <a:buChar char="v"/>
            </a:pPr>
            <a:r>
              <a:rPr lang="da-DK" sz="2600" dirty="0"/>
              <a:t> Ønsker du at kunne… igen? </a:t>
            </a:r>
          </a:p>
          <a:p>
            <a:pPr lvl="0">
              <a:buFont typeface="Wingdings" panose="05000000000000000000" pitchFamily="2" charset="2"/>
              <a:buChar char="v"/>
            </a:pPr>
            <a:r>
              <a:rPr lang="da-DK" sz="2600" dirty="0"/>
              <a:t> Du har fortalt mig at dit langsigtet mål er... men at du er bekymret for... hvordan tænker du at opnå dit mål? </a:t>
            </a:r>
          </a:p>
          <a:p>
            <a:pPr marL="0" lvl="0" indent="0">
              <a:buNone/>
            </a:pPr>
            <a:endParaRPr lang="da-DK" sz="2600" dirty="0"/>
          </a:p>
          <a:p>
            <a:pPr marL="0" indent="0">
              <a:buNone/>
            </a:pPr>
            <a:r>
              <a:rPr lang="da-DK" sz="2600" i="1" dirty="0"/>
              <a:t>Eksempel: Jeg hører, at du er stoppet med at sidde ned, fordi du er bekymret for, at der er noget i din ryg, der går i stykker, når du sidder. Hvor længe har du undgået at sidde?...Hvor meget har det hjulpet dig at undgå at sidde? Din målsætning er at komme tilbage til dit arbejde som lægesekretær, hvor jeg tænker det indimellem er nødvendigt at kunne sidde ned. Har du selv nogle tanker om, hvordan du kommer til at kunne sidde ned igen? </a:t>
            </a:r>
          </a:p>
          <a:p>
            <a:pPr marL="0" indent="0">
              <a:buNone/>
            </a:pPr>
            <a:endParaRPr lang="da-DK" dirty="0"/>
          </a:p>
        </p:txBody>
      </p:sp>
      <p:sp>
        <p:nvSpPr>
          <p:cNvPr id="4" name="Tekstfelt 3"/>
          <p:cNvSpPr txBox="1"/>
          <p:nvPr/>
        </p:nvSpPr>
        <p:spPr>
          <a:xfrm>
            <a:off x="518158" y="337234"/>
            <a:ext cx="2606043" cy="1292790"/>
          </a:xfrm>
          <a:prstGeom prst="rect">
            <a:avLst/>
          </a:prstGeom>
          <a:noFill/>
          <a:ln>
            <a:solidFill>
              <a:schemeClr val="tx1"/>
            </a:solidFill>
          </a:ln>
        </p:spPr>
        <p:txBody>
          <a:bodyPr wrap="square" rtlCol="0">
            <a:spAutoFit/>
          </a:bodyPr>
          <a:lstStyle/>
          <a:p>
            <a:pPr algn="ctr"/>
            <a:r>
              <a:rPr lang="da-DK" sz="2000" b="1" dirty="0"/>
              <a:t>TANKER</a:t>
            </a:r>
          </a:p>
          <a:p>
            <a:pPr algn="ctr"/>
            <a:r>
              <a:rPr lang="da-DK" sz="2000" dirty="0"/>
              <a:t>Er patienten præget af bekymringer?</a:t>
            </a:r>
          </a:p>
          <a:p>
            <a:pPr algn="ctr"/>
            <a:endParaRPr lang="da-DK" sz="1801" dirty="0"/>
          </a:p>
        </p:txBody>
      </p:sp>
      <p:sp>
        <p:nvSpPr>
          <p:cNvPr id="5" name="Tekstfelt 4"/>
          <p:cNvSpPr txBox="1"/>
          <p:nvPr/>
        </p:nvSpPr>
        <p:spPr>
          <a:xfrm>
            <a:off x="5254945" y="308482"/>
            <a:ext cx="1814517" cy="1323439"/>
          </a:xfrm>
          <a:prstGeom prst="rect">
            <a:avLst/>
          </a:prstGeom>
          <a:solidFill>
            <a:schemeClr val="bg1"/>
          </a:solidFill>
          <a:ln w="9525">
            <a:solidFill>
              <a:srgbClr val="A20606"/>
            </a:solidFill>
          </a:ln>
        </p:spPr>
        <p:txBody>
          <a:bodyPr wrap="square" rtlCol="0">
            <a:spAutoFit/>
          </a:bodyPr>
          <a:lstStyle/>
          <a:p>
            <a:r>
              <a:rPr lang="da-DK" sz="1600" dirty="0"/>
              <a:t>1) Stil uddybende spørgsmål: </a:t>
            </a:r>
          </a:p>
          <a:p>
            <a:r>
              <a:rPr lang="da-DK" sz="1600" dirty="0"/>
              <a:t>hvad går bekymringen ud på? </a:t>
            </a:r>
          </a:p>
        </p:txBody>
      </p:sp>
      <p:sp>
        <p:nvSpPr>
          <p:cNvPr id="6" name="Tekstfelt 5"/>
          <p:cNvSpPr txBox="1"/>
          <p:nvPr/>
        </p:nvSpPr>
        <p:spPr>
          <a:xfrm>
            <a:off x="7427604" y="338723"/>
            <a:ext cx="1814511" cy="1323439"/>
          </a:xfrm>
          <a:prstGeom prst="rect">
            <a:avLst/>
          </a:prstGeom>
          <a:noFill/>
          <a:ln w="9525">
            <a:solidFill>
              <a:srgbClr val="A20606"/>
            </a:solidFill>
          </a:ln>
        </p:spPr>
        <p:txBody>
          <a:bodyPr wrap="square" rtlCol="0">
            <a:spAutoFit/>
          </a:bodyPr>
          <a:lstStyle/>
          <a:p>
            <a:r>
              <a:rPr lang="da-DK" sz="1600" dirty="0"/>
              <a:t>2) Spejl patientens tanker</a:t>
            </a:r>
          </a:p>
          <a:p>
            <a:endParaRPr lang="da-DK" sz="1600" dirty="0"/>
          </a:p>
          <a:p>
            <a:endParaRPr lang="da-DK" sz="1600" dirty="0"/>
          </a:p>
          <a:p>
            <a:endParaRPr lang="da-DK" sz="1600" dirty="0"/>
          </a:p>
        </p:txBody>
      </p:sp>
      <p:sp>
        <p:nvSpPr>
          <p:cNvPr id="7" name="Tekstfelt 6"/>
          <p:cNvSpPr txBox="1"/>
          <p:nvPr/>
        </p:nvSpPr>
        <p:spPr>
          <a:xfrm>
            <a:off x="9589777" y="338722"/>
            <a:ext cx="1814511" cy="1323439"/>
          </a:xfrm>
          <a:prstGeom prst="rect">
            <a:avLst/>
          </a:prstGeom>
          <a:noFill/>
          <a:ln>
            <a:solidFill>
              <a:srgbClr val="A20606"/>
            </a:solidFill>
          </a:ln>
        </p:spPr>
        <p:txBody>
          <a:bodyPr wrap="square" rtlCol="0">
            <a:spAutoFit/>
          </a:bodyPr>
          <a:lstStyle/>
          <a:p>
            <a:r>
              <a:rPr lang="da-DK" sz="1600" dirty="0"/>
              <a:t>3) Vend spejlet: tilbyd en tryghedsskabende dialog</a:t>
            </a:r>
          </a:p>
          <a:p>
            <a:endParaRPr lang="da-DK" sz="1600" dirty="0"/>
          </a:p>
        </p:txBody>
      </p:sp>
      <p:sp>
        <p:nvSpPr>
          <p:cNvPr id="8" name="Tekstfelt 7"/>
          <p:cNvSpPr txBox="1"/>
          <p:nvPr/>
        </p:nvSpPr>
        <p:spPr>
          <a:xfrm>
            <a:off x="3383281" y="331364"/>
            <a:ext cx="1554480" cy="1231491"/>
          </a:xfrm>
          <a:prstGeom prst="rect">
            <a:avLst/>
          </a:prstGeom>
          <a:solidFill>
            <a:srgbClr val="A20606"/>
          </a:solidFill>
          <a:ln>
            <a:solidFill>
              <a:schemeClr val="tx1"/>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2" name="Tekstfelt 1">
            <a:extLst>
              <a:ext uri="{FF2B5EF4-FFF2-40B4-BE49-F238E27FC236}">
                <a16:creationId xmlns:a16="http://schemas.microsoft.com/office/drawing/2014/main" id="{9285C631-DD1C-C010-5DEC-8CEB89C3891E}"/>
              </a:ext>
            </a:extLst>
          </p:cNvPr>
          <p:cNvSpPr txBox="1"/>
          <p:nvPr/>
        </p:nvSpPr>
        <p:spPr>
          <a:xfrm>
            <a:off x="7407303" y="331363"/>
            <a:ext cx="1833861" cy="1330797"/>
          </a:xfrm>
          <a:prstGeom prst="rect">
            <a:avLst/>
          </a:prstGeom>
          <a:noFill/>
          <a:ln w="38100">
            <a:solidFill>
              <a:srgbClr val="A20606"/>
            </a:solidFill>
          </a:ln>
        </p:spPr>
        <p:txBody>
          <a:bodyPr wrap="square" rtlCol="0">
            <a:spAutoFit/>
          </a:bodyPr>
          <a:lstStyle/>
          <a:p>
            <a:endParaRPr lang="da-DK" dirty="0"/>
          </a:p>
        </p:txBody>
      </p:sp>
      <p:pic>
        <p:nvPicPr>
          <p:cNvPr id="18" name="Lyd 17">
            <a:hlinkClick r:id="" action="ppaction://media"/>
            <a:extLst>
              <a:ext uri="{FF2B5EF4-FFF2-40B4-BE49-F238E27FC236}">
                <a16:creationId xmlns:a16="http://schemas.microsoft.com/office/drawing/2014/main" id="{AA839240-4B66-19C3-DC29-0746064241A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359721566"/>
      </p:ext>
    </p:extLst>
  </p:cSld>
  <p:clrMapOvr>
    <a:masterClrMapping/>
  </p:clrMapOvr>
  <mc:AlternateContent xmlns:mc="http://schemas.openxmlformats.org/markup-compatibility/2006" xmlns:p14="http://schemas.microsoft.com/office/powerpoint/2010/main">
    <mc:Choice Requires="p14">
      <p:transition spd="slow" p14:dur="2000" advTm="129010"/>
    </mc:Choice>
    <mc:Fallback xmlns="">
      <p:transition spd="slow" advTm="129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18"/>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871003"/>
            <a:ext cx="11658601" cy="4834597"/>
          </a:xfrm>
        </p:spPr>
        <p:txBody>
          <a:bodyPr>
            <a:normAutofit fontScale="25000" lnSpcReduction="20000"/>
          </a:bodyPr>
          <a:lstStyle/>
          <a:p>
            <a:pPr marL="0" lvl="0" indent="0" defTabSz="914400">
              <a:lnSpc>
                <a:spcPct val="100000"/>
              </a:lnSpc>
              <a:spcBef>
                <a:spcPts val="0"/>
              </a:spcBef>
              <a:buNone/>
              <a:defRPr/>
            </a:pPr>
            <a:r>
              <a:rPr lang="da-DK" sz="8000" dirty="0"/>
              <a:t>Når du tilbyder en tryghedsskabende dialog, kan du forestille dig, at du vender spejlet, således at patienten ser sin tilstand fra en ny vinkel. Du vejleder herved patienten i at have en mere hensigtsmæssig tænkning. </a:t>
            </a:r>
          </a:p>
          <a:p>
            <a:pPr marL="0" indent="0">
              <a:buNone/>
            </a:pPr>
            <a:endParaRPr lang="da-DK" sz="8000" dirty="0"/>
          </a:p>
          <a:p>
            <a:pPr marL="0" indent="0">
              <a:buNone/>
            </a:pPr>
            <a:r>
              <a:rPr lang="da-DK" sz="8000" u="sng" dirty="0"/>
              <a:t>Tryghedsskabende dialog:</a:t>
            </a:r>
          </a:p>
          <a:p>
            <a:pPr>
              <a:buFont typeface="Wingdings" panose="05000000000000000000" pitchFamily="2" charset="2"/>
              <a:buChar char="v"/>
            </a:pPr>
            <a:r>
              <a:rPr lang="da-DK" sz="8000" dirty="0"/>
              <a:t> Lytte, vise empati og anerkendelse </a:t>
            </a:r>
          </a:p>
          <a:p>
            <a:pPr>
              <a:buFont typeface="Wingdings" panose="05000000000000000000" pitchFamily="2" charset="2"/>
              <a:buChar char="v"/>
            </a:pPr>
            <a:r>
              <a:rPr lang="da-DK" sz="8000" dirty="0"/>
              <a:t> Del din viden om rygsmerter og inddrag patientens tanker:</a:t>
            </a:r>
          </a:p>
          <a:p>
            <a:pPr lvl="1">
              <a:buFont typeface="Wingdings" pitchFamily="2" charset="2"/>
              <a:buChar char="Ø"/>
            </a:pPr>
            <a:r>
              <a:rPr lang="da-DK" sz="7600" dirty="0"/>
              <a:t>Vil du høre, hvad jeg tænker om din tilstand?</a:t>
            </a:r>
          </a:p>
          <a:p>
            <a:pPr lvl="1">
              <a:buFont typeface="Wingdings" pitchFamily="2" charset="2"/>
              <a:buChar char="Ø"/>
            </a:pPr>
            <a:r>
              <a:rPr lang="da-DK" sz="8000" dirty="0"/>
              <a:t> Må jeg dele noget af det, jeg ved om rygsmerter med dig? </a:t>
            </a:r>
          </a:p>
          <a:p>
            <a:pPr lvl="1">
              <a:buFont typeface="Wingdings" pitchFamily="2" charset="2"/>
              <a:buChar char="Ø"/>
            </a:pPr>
            <a:r>
              <a:rPr lang="da-DK" sz="8000" dirty="0"/>
              <a:t>Jeg ved, at vores tanker om tilstanden har stor indflydelse på, hvordan vi oplever smerterne. Et eksempel er, at vi alle kan mærke kløe i hårbunden, når nogen nævner lus. Sådan er det også med smerter. Oplever du at dine rygsmerter bliver påvirket af dine tanker og bekymringer? </a:t>
            </a:r>
          </a:p>
          <a:p>
            <a:pPr lvl="1">
              <a:buFont typeface="Wingdings" pitchFamily="2" charset="2"/>
              <a:buChar char="Ø"/>
            </a:pPr>
            <a:r>
              <a:rPr lang="da-DK" sz="8000" dirty="0"/>
              <a:t>Forskningen viser at smerter i ryggen sjældent et tegn på, at noget i din ryg er i stykker. Smerterne er oftere et tegn på, at din muskulatur spænder op fordi du beskytter din ryg og derfor ikke bevæger dig frit.</a:t>
            </a:r>
          </a:p>
          <a:p>
            <a:pPr marL="0" indent="0">
              <a:buNone/>
            </a:pPr>
            <a:r>
              <a:rPr lang="da-DK" sz="8000" dirty="0"/>
              <a:t>Det er vigtigt, at den tryghedsskabende dialog ikke negligerer patientens oplevelser eller bliver præget af positiv tænkning. </a:t>
            </a:r>
          </a:p>
          <a:p>
            <a:pPr marL="0" indent="0">
              <a:buNone/>
            </a:pPr>
            <a:r>
              <a:rPr lang="da-DK" sz="8000" dirty="0"/>
              <a:t>Dialogen skal i stedet forsøge at afdramatisere patientens tanker om tilstanden, og skabe forståelse og tryghed. </a:t>
            </a:r>
          </a:p>
          <a:p>
            <a:pPr marL="0" indent="0">
              <a:buNone/>
            </a:pPr>
            <a:r>
              <a:rPr lang="da-DK" sz="8000" dirty="0"/>
              <a:t> </a:t>
            </a:r>
          </a:p>
        </p:txBody>
      </p:sp>
      <p:sp>
        <p:nvSpPr>
          <p:cNvPr id="4" name="Tekstfelt 3"/>
          <p:cNvSpPr txBox="1"/>
          <p:nvPr/>
        </p:nvSpPr>
        <p:spPr>
          <a:xfrm>
            <a:off x="518158" y="337234"/>
            <a:ext cx="2606043" cy="1292790"/>
          </a:xfrm>
          <a:prstGeom prst="rect">
            <a:avLst/>
          </a:prstGeom>
          <a:noFill/>
          <a:ln>
            <a:solidFill>
              <a:schemeClr val="tx1"/>
            </a:solidFill>
          </a:ln>
        </p:spPr>
        <p:txBody>
          <a:bodyPr wrap="square" rtlCol="0">
            <a:spAutoFit/>
          </a:bodyPr>
          <a:lstStyle/>
          <a:p>
            <a:pPr algn="ctr"/>
            <a:r>
              <a:rPr lang="da-DK" sz="2000" b="1" dirty="0"/>
              <a:t>TANKER</a:t>
            </a:r>
          </a:p>
          <a:p>
            <a:pPr algn="ctr"/>
            <a:r>
              <a:rPr lang="da-DK" sz="2000" dirty="0"/>
              <a:t>Er patienten præget af bekymringer?</a:t>
            </a:r>
          </a:p>
          <a:p>
            <a:pPr algn="ctr"/>
            <a:endParaRPr lang="da-DK" sz="1801" dirty="0"/>
          </a:p>
        </p:txBody>
      </p:sp>
      <p:sp>
        <p:nvSpPr>
          <p:cNvPr id="5" name="Tekstfelt 4"/>
          <p:cNvSpPr txBox="1"/>
          <p:nvPr/>
        </p:nvSpPr>
        <p:spPr>
          <a:xfrm>
            <a:off x="5254945" y="337977"/>
            <a:ext cx="1814517" cy="1323439"/>
          </a:xfrm>
          <a:prstGeom prst="rect">
            <a:avLst/>
          </a:prstGeom>
          <a:solidFill>
            <a:schemeClr val="bg1"/>
          </a:solidFill>
          <a:ln w="9525">
            <a:solidFill>
              <a:srgbClr val="A20606"/>
            </a:solidFill>
          </a:ln>
        </p:spPr>
        <p:txBody>
          <a:bodyPr wrap="square" rtlCol="0">
            <a:spAutoFit/>
          </a:bodyPr>
          <a:lstStyle/>
          <a:p>
            <a:r>
              <a:rPr lang="da-DK" sz="1600" dirty="0"/>
              <a:t>1) Stil uddybende spørgsmål: </a:t>
            </a:r>
          </a:p>
          <a:p>
            <a:r>
              <a:rPr lang="da-DK" sz="1600" dirty="0"/>
              <a:t>hvad går bekymringen ud på? </a:t>
            </a:r>
          </a:p>
        </p:txBody>
      </p:sp>
      <p:sp>
        <p:nvSpPr>
          <p:cNvPr id="6" name="Tekstfelt 5"/>
          <p:cNvSpPr txBox="1"/>
          <p:nvPr/>
        </p:nvSpPr>
        <p:spPr>
          <a:xfrm>
            <a:off x="7427604" y="338723"/>
            <a:ext cx="1814511" cy="1323439"/>
          </a:xfrm>
          <a:prstGeom prst="rect">
            <a:avLst/>
          </a:prstGeom>
          <a:noFill/>
          <a:ln w="9525">
            <a:solidFill>
              <a:srgbClr val="A20606"/>
            </a:solidFill>
          </a:ln>
        </p:spPr>
        <p:txBody>
          <a:bodyPr wrap="square" rtlCol="0">
            <a:spAutoFit/>
          </a:bodyPr>
          <a:lstStyle/>
          <a:p>
            <a:r>
              <a:rPr lang="da-DK" sz="1600" dirty="0"/>
              <a:t>2) Spejl patientens tanker</a:t>
            </a:r>
          </a:p>
          <a:p>
            <a:endParaRPr lang="da-DK" sz="1600" dirty="0"/>
          </a:p>
          <a:p>
            <a:endParaRPr lang="da-DK" sz="1600" dirty="0"/>
          </a:p>
          <a:p>
            <a:endParaRPr lang="da-DK" sz="1600" dirty="0"/>
          </a:p>
        </p:txBody>
      </p:sp>
      <p:sp>
        <p:nvSpPr>
          <p:cNvPr id="7" name="Tekstfelt 6"/>
          <p:cNvSpPr txBox="1"/>
          <p:nvPr/>
        </p:nvSpPr>
        <p:spPr>
          <a:xfrm>
            <a:off x="9589777" y="338722"/>
            <a:ext cx="1992623" cy="1323439"/>
          </a:xfrm>
          <a:prstGeom prst="rect">
            <a:avLst/>
          </a:prstGeom>
          <a:noFill/>
          <a:ln w="9525">
            <a:solidFill>
              <a:srgbClr val="A20606"/>
            </a:solidFill>
          </a:ln>
        </p:spPr>
        <p:txBody>
          <a:bodyPr wrap="square" rtlCol="0">
            <a:spAutoFit/>
          </a:bodyPr>
          <a:lstStyle/>
          <a:p>
            <a:r>
              <a:rPr lang="da-DK" sz="1600" dirty="0"/>
              <a:t>3) Vend spejlet: Tilbyd en tryghedsskabende dialog</a:t>
            </a:r>
          </a:p>
          <a:p>
            <a:endParaRPr lang="da-DK" sz="1600" dirty="0"/>
          </a:p>
        </p:txBody>
      </p:sp>
      <p:sp>
        <p:nvSpPr>
          <p:cNvPr id="8" name="Tekstfelt 7"/>
          <p:cNvSpPr txBox="1"/>
          <p:nvPr/>
        </p:nvSpPr>
        <p:spPr>
          <a:xfrm>
            <a:off x="3383281" y="331363"/>
            <a:ext cx="1554480" cy="1231491"/>
          </a:xfrm>
          <a:prstGeom prst="rect">
            <a:avLst/>
          </a:prstGeom>
          <a:solidFill>
            <a:srgbClr val="A20606"/>
          </a:solidFill>
          <a:ln>
            <a:solidFill>
              <a:schemeClr val="tx1"/>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2" name="Tekstfelt 1">
            <a:extLst>
              <a:ext uri="{FF2B5EF4-FFF2-40B4-BE49-F238E27FC236}">
                <a16:creationId xmlns:a16="http://schemas.microsoft.com/office/drawing/2014/main" id="{A476A385-24F2-0035-F2E1-08B9298ADB63}"/>
              </a:ext>
            </a:extLst>
          </p:cNvPr>
          <p:cNvSpPr txBox="1"/>
          <p:nvPr/>
        </p:nvSpPr>
        <p:spPr>
          <a:xfrm>
            <a:off x="9600257" y="337977"/>
            <a:ext cx="1963386" cy="1323439"/>
          </a:xfrm>
          <a:prstGeom prst="rect">
            <a:avLst/>
          </a:prstGeom>
          <a:noFill/>
          <a:ln w="38100">
            <a:solidFill>
              <a:srgbClr val="A20606"/>
            </a:solidFill>
          </a:ln>
        </p:spPr>
        <p:txBody>
          <a:bodyPr wrap="square" rtlCol="0">
            <a:spAutoFit/>
          </a:bodyPr>
          <a:lstStyle/>
          <a:p>
            <a:endParaRPr lang="da-DK" dirty="0"/>
          </a:p>
        </p:txBody>
      </p:sp>
      <p:pic>
        <p:nvPicPr>
          <p:cNvPr id="19" name="Lyd 18">
            <a:hlinkClick r:id="" action="ppaction://media"/>
            <a:extLst>
              <a:ext uri="{FF2B5EF4-FFF2-40B4-BE49-F238E27FC236}">
                <a16:creationId xmlns:a16="http://schemas.microsoft.com/office/drawing/2014/main" id="{C53607C3-5C63-A50D-2628-3A9503E0568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538229164"/>
      </p:ext>
    </p:extLst>
  </p:cSld>
  <p:clrMapOvr>
    <a:masterClrMapping/>
  </p:clrMapOvr>
  <mc:AlternateContent xmlns:mc="http://schemas.openxmlformats.org/markup-compatibility/2006" xmlns:p14="http://schemas.microsoft.com/office/powerpoint/2010/main">
    <mc:Choice Requires="p14">
      <p:transition spd="slow" p14:dur="2000" advTm="170777"/>
    </mc:Choice>
    <mc:Fallback xmlns="">
      <p:transition spd="slow" advTm="170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19"/>
                </p:tgtEl>
              </p:cMediaNode>
            </p:audio>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ags/tag2.xml><?xml version="1.0" encoding="utf-8"?>
<p:tagLst xmlns:a="http://schemas.openxmlformats.org/drawingml/2006/main" xmlns:r="http://schemas.openxmlformats.org/officeDocument/2006/relationships" xmlns:p="http://schemas.openxmlformats.org/presentationml/2006/main">
  <p:tag name="TIMING" val="|7.4"/>
</p:tagLst>
</file>

<file path=ppt/tags/tag3.xml><?xml version="1.0" encoding="utf-8"?>
<p:tagLst xmlns:a="http://schemas.openxmlformats.org/drawingml/2006/main" xmlns:r="http://schemas.openxmlformats.org/officeDocument/2006/relationships" xmlns:p="http://schemas.openxmlformats.org/presentationml/2006/main">
  <p:tag name="TIMING" val="|3.6"/>
</p:tagLst>
</file>

<file path=ppt/tags/tag4.xml><?xml version="1.0" encoding="utf-8"?>
<p:tagLst xmlns:a="http://schemas.openxmlformats.org/drawingml/2006/main" xmlns:r="http://schemas.openxmlformats.org/officeDocument/2006/relationships" xmlns:p="http://schemas.openxmlformats.org/presentationml/2006/main">
  <p:tag name="TIMING" val="|16.1|3.7|13.5|15|15|10.1"/>
</p:tagLst>
</file>

<file path=ppt/tags/tag5.xml><?xml version="1.0" encoding="utf-8"?>
<p:tagLst xmlns:a="http://schemas.openxmlformats.org/drawingml/2006/main" xmlns:r="http://schemas.openxmlformats.org/officeDocument/2006/relationships" xmlns:p="http://schemas.openxmlformats.org/presentationml/2006/main">
  <p:tag name="TIMING" val="|4.5|2.5|15.9|19.2|11.6|3.9|7.1|11.2"/>
</p:tagLst>
</file>

<file path=ppt/tags/tag6.xml><?xml version="1.0" encoding="utf-8"?>
<p:tagLst xmlns:a="http://schemas.openxmlformats.org/drawingml/2006/main" xmlns:r="http://schemas.openxmlformats.org/officeDocument/2006/relationships" xmlns:p="http://schemas.openxmlformats.org/presentationml/2006/main">
  <p:tag name="TIMING" val="|3.7|4.7|15.8|5.8|33.7|9.6|2.5|4|19.4|13.5|35.7"/>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1357</Words>
  <Application>Microsoft Office PowerPoint</Application>
  <PresentationFormat>Widescreen</PresentationFormat>
  <Paragraphs>143</Paragraphs>
  <Slides>6</Slides>
  <Notes>6</Notes>
  <HiddenSlides>0</HiddenSlides>
  <MMClips>6</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6</vt:i4>
      </vt:variant>
    </vt:vector>
  </HeadingPairs>
  <TitlesOfParts>
    <vt:vector size="14" baseType="lpstr">
      <vt:lpstr>Arial</vt:lpstr>
      <vt:lpstr>Calibri</vt:lpstr>
      <vt:lpstr>Calibri Light</vt:lpstr>
      <vt:lpstr>Courier New</vt:lpstr>
      <vt:lpstr>Times New Roman</vt:lpstr>
      <vt:lpstr>Verdana</vt:lpstr>
      <vt:lpstr>Wingdings</vt:lpstr>
      <vt:lpstr>Office-tema</vt:lpstr>
      <vt:lpstr>Introduktion til TAK-værktøjet</vt:lpstr>
      <vt:lpstr>PowerPoint-præsentation</vt:lpstr>
      <vt:lpstr>PowerPoint-præsentation</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Husted Hubeishy</dc:creator>
  <cp:lastModifiedBy>Maja Husted Hubeishy</cp:lastModifiedBy>
  <cp:revision>62</cp:revision>
  <cp:lastPrinted>2023-02-23T12:51:18Z</cp:lastPrinted>
  <dcterms:created xsi:type="dcterms:W3CDTF">2022-12-20T06:29:34Z</dcterms:created>
  <dcterms:modified xsi:type="dcterms:W3CDTF">2023-02-28T10:13:56Z</dcterms:modified>
</cp:coreProperties>
</file>