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7"/>
  </p:notesMasterIdLst>
  <p:sldIdLst>
    <p:sldId id="285" r:id="rId2"/>
    <p:sldId id="290" r:id="rId3"/>
    <p:sldId id="288" r:id="rId4"/>
    <p:sldId id="289" r:id="rId5"/>
    <p:sldId id="291" r:id="rId6"/>
    <p:sldId id="292" r:id="rId7"/>
    <p:sldId id="293" r:id="rId8"/>
    <p:sldId id="294" r:id="rId9"/>
    <p:sldId id="295" r:id="rId10"/>
    <p:sldId id="299" r:id="rId11"/>
    <p:sldId id="297" r:id="rId12"/>
    <p:sldId id="296" r:id="rId13"/>
    <p:sldId id="298" r:id="rId14"/>
    <p:sldId id="300" r:id="rId15"/>
    <p:sldId id="301" r:id="rId16"/>
  </p:sldIdLst>
  <p:sldSz cx="12195175" cy="6859588"/>
  <p:notesSz cx="6797675" cy="9926638"/>
  <p:custDataLst>
    <p:tags r:id="rId18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451" y="62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18-09-2023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1" y="0"/>
            <a:ext cx="12195175" cy="6859588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00" y="1989634"/>
            <a:ext cx="4861361" cy="2342510"/>
          </a:xfrm>
          <a:prstGeom prst="rect">
            <a:avLst/>
          </a:prstGeom>
        </p:spPr>
      </p:pic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877" y="5342988"/>
            <a:ext cx="10805419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418814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381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800000"/>
            <a:ext cx="10083938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281" y="2700000"/>
            <a:ext cx="10083938" cy="3600000"/>
          </a:xfrm>
        </p:spPr>
        <p:txBody>
          <a:bodyPr anchor="t" anchorCtr="0"/>
          <a:lstStyle/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1"/>
            <a:ext cx="2503151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SKRIV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7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1" y="576000"/>
            <a:ext cx="12195175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1336" y="576000"/>
            <a:ext cx="4501758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</a:t>
            </a:r>
            <a:br>
              <a:rPr lang="da-DK" dirty="0" smtClean="0"/>
            </a:br>
            <a:r>
              <a:rPr lang="da-DK" dirty="0" smtClean="0"/>
              <a:t>for at tilføje et billede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9231" y="3141698"/>
            <a:ext cx="115242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 smtClean="0"/>
              <a:t>Foto kan også placeres længere til venstre på siden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281" y="1800000"/>
            <a:ext cx="10083938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828000"/>
            <a:ext cx="10083938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281" y="6048001"/>
            <a:ext cx="10083938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12195175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tabLst/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3024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6302461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079500" indent="-246063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1800000"/>
            <a:ext cx="3241266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281" y="1800000"/>
            <a:ext cx="6662602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281" y="2159502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715963" indent="-271463">
              <a:defRPr sz="26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2321" y="2160000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2600"/>
            </a:lvl2pPr>
            <a:lvl3pPr marL="715963" indent="-271463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2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281" y="2159502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1617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2953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2953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0857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1198003" indent="-36405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790655" indent="-2412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2523004" indent="-24341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bg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20187" y="2159502"/>
            <a:ext cx="10082625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tekst</a:t>
            </a:r>
          </a:p>
          <a:p>
            <a:pPr lvl="1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7502" y="6444000"/>
            <a:ext cx="3099607" cy="308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a-DK" altLang="da-DK" sz="800" b="1" dirty="0" smtClean="0">
                <a:solidFill>
                  <a:schemeClr val="bg2"/>
                </a:solidFill>
              </a:rPr>
              <a:t>  ▪  www.regionmidtjylland.dk</a:t>
            </a:r>
            <a:endParaRPr lang="da-DK" altLang="da-DK" sz="800" b="1" dirty="0">
              <a:solidFill>
                <a:schemeClr val="bg2"/>
              </a:solidFill>
            </a:endParaRP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87" y="108001"/>
            <a:ext cx="841687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2" r:id="rId2"/>
    <p:sldLayoutId id="2147483853" r:id="rId3"/>
    <p:sldLayoutId id="2147483852" r:id="rId4"/>
    <p:sldLayoutId id="2147483861" r:id="rId5"/>
    <p:sldLayoutId id="2147483837" r:id="rId6"/>
    <p:sldLayoutId id="2147483851" r:id="rId7"/>
    <p:sldLayoutId id="2147483850" r:id="rId8"/>
    <p:sldLayoutId id="2147483868" r:id="rId9"/>
    <p:sldLayoutId id="2147483854" r:id="rId10"/>
    <p:sldLayoutId id="2147483867" r:id="rId11"/>
    <p:sldLayoutId id="2147483842" r:id="rId12"/>
    <p:sldLayoutId id="2147483838" r:id="rId13"/>
    <p:sldLayoutId id="2147483849" r:id="rId14"/>
    <p:sldLayoutId id="2147483839" r:id="rId15"/>
    <p:sldLayoutId id="2147483840" r:id="rId16"/>
    <p:sldLayoutId id="2147483844" r:id="rId17"/>
    <p:sldLayoutId id="2147483845" r:id="rId18"/>
    <p:sldLayoutId id="2147483855" r:id="rId19"/>
    <p:sldLayoutId id="2147483857" r:id="rId20"/>
    <p:sldLayoutId id="2147483859" r:id="rId21"/>
    <p:sldLayoutId id="2147483846" r:id="rId22"/>
    <p:sldLayoutId id="2147483856" r:id="rId23"/>
    <p:sldLayoutId id="2147483863" r:id="rId24"/>
    <p:sldLayoutId id="2147483864" r:id="rId25"/>
    <p:sldLayoutId id="2147483865" r:id="rId26"/>
    <p:sldLayoutId id="2147483866" r:id="rId2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i-portal.onerm.dk/#/site/RM/views/Infektioner_0/Forsid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i-portal.onerm.dk/#/site/RM/views/Infektioner_0/Forsid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i-portal.onerm.dk/#/site/RM/views/Infektioner_0/Forsid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i-portal.onerm.dk/#/site/RM/views/KliniskeKvalitetsdatabaser/Forside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cred@rm.dk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-portal.onerm.dk/" TargetMode="External"/><Relationship Id="rId2" Type="http://schemas.openxmlformats.org/officeDocument/2006/relationships/hyperlink" Target="https://www.esundhed.dk/Emner/Patienter-og-sygehuse/HAIBA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-portal.onerm.dk/#/site/RM/views/Infektioner_0/Forsi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sundhed.dk/Emner/Patienter-og-sygehuse/HAIB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i-portal.onerm.dk/#/site/RM/views/Infektioner_0/Forsid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/>
              <a:t>Data </a:t>
            </a:r>
            <a:r>
              <a:rPr lang="da-DK" dirty="0"/>
              <a:t>om sundhedssektorerhvervede </a:t>
            </a:r>
            <a:r>
              <a:rPr lang="da-DK" dirty="0" smtClean="0"/>
              <a:t>infektioner</a:t>
            </a:r>
          </a:p>
          <a:p>
            <a:r>
              <a:rPr lang="da-DK" sz="2200" dirty="0" smtClean="0"/>
              <a:t>18. september 2023 kl. 10-11.30</a:t>
            </a:r>
          </a:p>
          <a:p>
            <a:r>
              <a:rPr lang="da-DK" sz="1600" dirty="0" smtClean="0"/>
              <a:t>Jacob Redder, BI-kontoret, IT-afdelingen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20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BI-portalen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-136788" y="17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a-DK" sz="2000" dirty="0">
                <a:hlinkClick r:id="rId2"/>
              </a:rPr>
              <a:t>https://bi-portal.onerm.dk/#/site/RM/views/Infektioner_0/Forside</a:t>
            </a:r>
            <a:endParaRPr lang="da-DK"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1322" t="15227" r="57690" b="58127"/>
          <a:stretch/>
        </p:blipFill>
        <p:spPr>
          <a:xfrm>
            <a:off x="552971" y="2438494"/>
            <a:ext cx="3311147" cy="149535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355" y="911464"/>
            <a:ext cx="8064896" cy="50386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5"/>
          <a:srcRect l="27237" t="3672" r="50194" b="63280"/>
          <a:stretch/>
        </p:blipFill>
        <p:spPr>
          <a:xfrm>
            <a:off x="4081363" y="6022082"/>
            <a:ext cx="6120680" cy="7181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ekstfelt 2"/>
          <p:cNvSpPr txBox="1"/>
          <p:nvPr/>
        </p:nvSpPr>
        <p:spPr>
          <a:xfrm>
            <a:off x="6745659" y="661336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HAIBA cirka 40 per måned</a:t>
            </a:r>
            <a:endParaRPr lang="da-DK" sz="10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5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BI-portalen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-136788" y="17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a-DK" sz="2000" dirty="0">
                <a:hlinkClick r:id="rId2"/>
              </a:rPr>
              <a:t>https://bi-portal.onerm.dk/#/site/RM/views/Infektioner_0/Forside</a:t>
            </a:r>
            <a:endParaRPr lang="da-DK"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1322" t="15227" r="57690" b="58127"/>
          <a:stretch/>
        </p:blipFill>
        <p:spPr>
          <a:xfrm>
            <a:off x="552971" y="2438494"/>
            <a:ext cx="3311147" cy="149535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355" y="1413570"/>
            <a:ext cx="7972378" cy="48965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583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BI-portalen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-136788" y="17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a-DK" sz="2000" dirty="0">
                <a:hlinkClick r:id="rId2"/>
              </a:rPr>
              <a:t>https://bi-portal.onerm.dk/#/site/RM/views/Infektioner_0/Forside</a:t>
            </a:r>
            <a:endParaRPr lang="da-DK"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1322" t="15227" r="57690" b="58127"/>
          <a:stretch/>
        </p:blipFill>
        <p:spPr>
          <a:xfrm>
            <a:off x="552971" y="2438494"/>
            <a:ext cx="3311147" cy="149535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371" y="1485578"/>
            <a:ext cx="7848872" cy="41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5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er vi nu?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HAIBA-data tilgængeligt på eSundhed.dk</a:t>
            </a:r>
          </a:p>
          <a:p>
            <a:pPr lvl="1"/>
            <a:r>
              <a:rPr lang="da-DK" dirty="0" smtClean="0"/>
              <a:t>Algoritmer vedligeholdes</a:t>
            </a:r>
          </a:p>
          <a:p>
            <a:pPr lvl="1"/>
            <a:r>
              <a:rPr lang="da-DK" dirty="0" smtClean="0"/>
              <a:t>Baseret på LPR-data =&gt; forsinket, SHAK-7</a:t>
            </a:r>
          </a:p>
          <a:p>
            <a:r>
              <a:rPr lang="da-DK" dirty="0" smtClean="0"/>
              <a:t>Sepsis-data tilgængeligt på BI-portalen</a:t>
            </a:r>
          </a:p>
          <a:p>
            <a:pPr lvl="1"/>
            <a:r>
              <a:rPr lang="da-DK" dirty="0" smtClean="0"/>
              <a:t>Algoritmer vedligeholdes sparsomt</a:t>
            </a:r>
          </a:p>
          <a:p>
            <a:pPr lvl="1"/>
            <a:r>
              <a:rPr lang="da-DK" dirty="0" smtClean="0"/>
              <a:t>Baseret på MidtEPJ =&gt; opdateret, SHAK-8,CPR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80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På vej!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187" y="2159502"/>
            <a:ext cx="10994024" cy="4032000"/>
          </a:xfrm>
        </p:spPr>
        <p:txBody>
          <a:bodyPr/>
          <a:lstStyle/>
          <a:p>
            <a:r>
              <a:rPr lang="da-DK" dirty="0" smtClean="0"/>
              <a:t>HAIBA-data på BI-portalen</a:t>
            </a:r>
          </a:p>
          <a:p>
            <a:pPr lvl="1"/>
            <a:r>
              <a:rPr lang="da-DK" sz="2000" i="1" dirty="0">
                <a:hlinkClick r:id="rId2"/>
              </a:rPr>
              <a:t>https://bi-portal.onerm.dk/#/</a:t>
            </a:r>
            <a:r>
              <a:rPr lang="da-DK" sz="2000" i="1" dirty="0" smtClean="0">
                <a:hlinkClick r:id="rId2"/>
              </a:rPr>
              <a:t>site/RM/views/KliniskeKvalitetsdatabaser/Forside</a:t>
            </a:r>
            <a:endParaRPr lang="da-DK" sz="2000" i="1" dirty="0" smtClean="0"/>
          </a:p>
          <a:p>
            <a:pPr lvl="1"/>
            <a:r>
              <a:rPr lang="da-DK" sz="2000" dirty="0" smtClean="0"/>
              <a:t>Skal indlæses/implementeres som del af ”Infektioner”-/”Mikrobiologi”-dataemnet</a:t>
            </a:r>
          </a:p>
          <a:p>
            <a:r>
              <a:rPr lang="da-DK" dirty="0" smtClean="0"/>
              <a:t>HAIBA-CPR-data på BI-portalen</a:t>
            </a:r>
          </a:p>
          <a:p>
            <a:pPr lvl="1"/>
            <a:r>
              <a:rPr lang="da-DK" sz="2000" dirty="0" smtClean="0"/>
              <a:t>Tilgængeligt (endelig) i sensommeren 2023</a:t>
            </a:r>
          </a:p>
          <a:p>
            <a:pPr lvl="1"/>
            <a:r>
              <a:rPr lang="da-DK" sz="2000" dirty="0"/>
              <a:t>Skal indlæses/implementeres som del af ”Infektioner”-/”Mikrobiologi”-</a:t>
            </a:r>
            <a:r>
              <a:rPr lang="da-DK" sz="2000" dirty="0" smtClean="0"/>
              <a:t>dataemnet</a:t>
            </a:r>
          </a:p>
          <a:p>
            <a:r>
              <a:rPr lang="da-DK" dirty="0" smtClean="0"/>
              <a:t>Skal prioriteres som udviklingsopgave eller projekt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833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Hvordan vil I bruge den elektroniske monitorering?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560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er jeg?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187" y="2159502"/>
            <a:ext cx="10633984" cy="4032000"/>
          </a:xfrm>
        </p:spPr>
        <p:txBody>
          <a:bodyPr/>
          <a:lstStyle/>
          <a:p>
            <a:r>
              <a:rPr lang="da-DK" dirty="0" smtClean="0"/>
              <a:t>Jacob Redder</a:t>
            </a:r>
          </a:p>
          <a:p>
            <a:pPr lvl="1"/>
            <a:r>
              <a:rPr lang="da-DK" sz="2000" dirty="0" smtClean="0">
                <a:hlinkClick r:id="rId2"/>
              </a:rPr>
              <a:t>jacred@rm.dk</a:t>
            </a:r>
            <a:r>
              <a:rPr lang="da-DK" sz="2000" dirty="0" smtClean="0"/>
              <a:t>; 21 17 13 43</a:t>
            </a:r>
          </a:p>
          <a:p>
            <a:r>
              <a:rPr lang="da-DK" dirty="0" smtClean="0"/>
              <a:t>Ansat i 2016 ved BI-kontoret, IT-afdelingen, Region Midtjylland</a:t>
            </a:r>
          </a:p>
          <a:p>
            <a:pPr lvl="1"/>
            <a:r>
              <a:rPr lang="da-DK" sz="2000" dirty="0" err="1" smtClean="0"/>
              <a:t>Cand.scient.med</a:t>
            </a:r>
            <a:r>
              <a:rPr lang="da-DK" sz="2000" dirty="0" smtClean="0"/>
              <a:t>. i 2011, Ph.d. i 2016</a:t>
            </a:r>
          </a:p>
          <a:p>
            <a:r>
              <a:rPr lang="da-DK" dirty="0" smtClean="0"/>
              <a:t>Sidder til dagligt med dataarbejde inden for områder som medicin, SFI, radiologi, laboratorier og infektioner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581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Dagens oplæg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Få </a:t>
            </a:r>
            <a:r>
              <a:rPr lang="da-DK" dirty="0"/>
              <a:t>viden om hvordan </a:t>
            </a:r>
            <a:r>
              <a:rPr lang="da-DK" u="sng" dirty="0"/>
              <a:t>data</a:t>
            </a:r>
            <a:r>
              <a:rPr lang="da-DK" dirty="0"/>
              <a:t> om sundhedssektorerhvervede infektioner </a:t>
            </a:r>
            <a:r>
              <a:rPr lang="da-DK" u="sng" dirty="0" smtClean="0"/>
              <a:t>registreres</a:t>
            </a:r>
            <a:r>
              <a:rPr lang="da-DK" dirty="0" smtClean="0"/>
              <a:t>, </a:t>
            </a:r>
            <a:r>
              <a:rPr lang="da-DK" u="sng" dirty="0" smtClean="0"/>
              <a:t>indsamles</a:t>
            </a:r>
            <a:r>
              <a:rPr lang="da-DK" dirty="0" smtClean="0"/>
              <a:t> og </a:t>
            </a:r>
            <a:r>
              <a:rPr lang="da-DK" u="sng" dirty="0"/>
              <a:t>benyttes </a:t>
            </a:r>
            <a:r>
              <a:rPr lang="da-DK" u="sng" dirty="0" smtClean="0"/>
              <a:t>på BI-portalen</a:t>
            </a:r>
            <a:r>
              <a:rPr lang="da-DK" dirty="0"/>
              <a:t>, samt hvordan man tilgår og fremsøger relevant indhold til sin specifikke afdeling.</a:t>
            </a:r>
          </a:p>
        </p:txBody>
      </p:sp>
    </p:spTree>
    <p:extLst>
      <p:ext uri="{BB962C8B-B14F-4D97-AF65-F5344CB8AC3E}">
        <p14:creationId xmlns:p14="http://schemas.microsoft.com/office/powerpoint/2010/main" val="219644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 sundhedssektorerhvervet infektion</a:t>
            </a:r>
            <a:endParaRPr lang="da-DK" dirty="0"/>
          </a:p>
        </p:txBody>
      </p:sp>
      <p:pic>
        <p:nvPicPr>
          <p:cNvPr id="4" name="Picture 2" descr="mycopne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0"/>
          <a:stretch/>
        </p:blipFill>
        <p:spPr bwMode="auto">
          <a:xfrm>
            <a:off x="4184120" y="3622236"/>
            <a:ext cx="3044825" cy="209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089125" y="2718610"/>
            <a:ext cx="1219200" cy="914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a-DK" sz="1800" b="1">
                <a:solidFill>
                  <a:srgbClr val="000000"/>
                </a:solidFill>
                <a:latin typeface="+mj-lt"/>
                <a:cs typeface="+mn-cs"/>
              </a:rPr>
              <a:t>Klinik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16119" y="3900492"/>
            <a:ext cx="206633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1400" dirty="0" smtClean="0">
                <a:latin typeface="+mj-lt"/>
                <a:cs typeface="+mn-cs"/>
              </a:rPr>
              <a:t>Kliniske fund, fx</a:t>
            </a:r>
          </a:p>
          <a:p>
            <a:pPr>
              <a:defRPr/>
            </a:pPr>
            <a:r>
              <a:rPr lang="da-DK" sz="1400" dirty="0" smtClean="0">
                <a:latin typeface="+mj-lt"/>
                <a:cs typeface="+mn-cs"/>
              </a:rPr>
              <a:t>Feber</a:t>
            </a:r>
            <a:endParaRPr lang="da-DK" sz="1400" dirty="0">
              <a:latin typeface="+mj-lt"/>
              <a:cs typeface="+mn-cs"/>
            </a:endParaRPr>
          </a:p>
          <a:p>
            <a:pPr>
              <a:defRPr/>
            </a:pPr>
            <a:r>
              <a:rPr lang="da-DK" sz="1400" dirty="0">
                <a:latin typeface="+mj-lt"/>
                <a:cs typeface="+mn-cs"/>
              </a:rPr>
              <a:t>Hoste</a:t>
            </a:r>
          </a:p>
          <a:p>
            <a:pPr>
              <a:defRPr/>
            </a:pPr>
            <a:r>
              <a:rPr lang="da-DK" sz="1400" dirty="0">
                <a:latin typeface="+mj-lt"/>
                <a:cs typeface="+mn-cs"/>
              </a:rPr>
              <a:t>Ekspektorat</a:t>
            </a:r>
          </a:p>
          <a:p>
            <a:pPr>
              <a:defRPr/>
            </a:pPr>
            <a:r>
              <a:rPr lang="da-DK" sz="1400" dirty="0" smtClean="0">
                <a:latin typeface="+mj-lt"/>
                <a:cs typeface="+mn-cs"/>
              </a:rPr>
              <a:t>”Stetoskopiske </a:t>
            </a:r>
            <a:r>
              <a:rPr lang="da-DK" sz="1400" dirty="0">
                <a:latin typeface="+mj-lt"/>
                <a:cs typeface="+mn-cs"/>
              </a:rPr>
              <a:t>fund”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255812" y="5303061"/>
            <a:ext cx="1066800" cy="7620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a-DK" sz="1800" b="1">
                <a:solidFill>
                  <a:srgbClr val="000000"/>
                </a:solidFill>
                <a:latin typeface="+mj-lt"/>
                <a:cs typeface="+mn-cs"/>
              </a:rPr>
              <a:t>Røntgen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901827" y="2128983"/>
            <a:ext cx="1371600" cy="914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a-DK" sz="1800" b="1" dirty="0">
                <a:solidFill>
                  <a:srgbClr val="000000"/>
                </a:solidFill>
                <a:latin typeface="+mj-lt"/>
                <a:cs typeface="+mn-cs"/>
              </a:rPr>
              <a:t>Antibiotika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897787" y="2515410"/>
            <a:ext cx="14478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a-DK" sz="1800" b="1">
                <a:solidFill>
                  <a:srgbClr val="000000"/>
                </a:solidFill>
                <a:latin typeface="+mj-lt"/>
                <a:cs typeface="+mn-cs"/>
              </a:rPr>
              <a:t>Mikrobiologi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8213700" y="4671235"/>
            <a:ext cx="1143000" cy="76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a-DK" sz="1800" b="1" dirty="0">
                <a:solidFill>
                  <a:srgbClr val="000000"/>
                </a:solidFill>
                <a:latin typeface="+mj-lt"/>
                <a:cs typeface="+mn-cs"/>
              </a:rPr>
              <a:t>Biokemi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881913" y="5441172"/>
            <a:ext cx="1776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1600" dirty="0">
                <a:latin typeface="+mj-lt"/>
                <a:cs typeface="+mn-cs"/>
              </a:rPr>
              <a:t>CRP og leukocyttal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821587" y="3506010"/>
            <a:ext cx="2531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1600" dirty="0" smtClean="0">
                <a:latin typeface="+mj-lt"/>
                <a:cs typeface="+mn-cs"/>
              </a:rPr>
              <a:t>Dyrkning </a:t>
            </a:r>
            <a:r>
              <a:rPr lang="da-DK" sz="1600" dirty="0">
                <a:latin typeface="+mj-lt"/>
                <a:cs typeface="+mn-cs"/>
              </a:rPr>
              <a:t>og </a:t>
            </a:r>
            <a:r>
              <a:rPr lang="da-DK" sz="1600" dirty="0" smtClean="0">
                <a:latin typeface="+mj-lt"/>
                <a:cs typeface="+mn-cs"/>
              </a:rPr>
              <a:t>resistens</a:t>
            </a:r>
            <a:endParaRPr lang="da-DK" sz="1600" dirty="0">
              <a:latin typeface="+mj-lt"/>
              <a:cs typeface="+mn-cs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100861" y="3140885"/>
            <a:ext cx="19575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1600" dirty="0">
                <a:latin typeface="+mj-lt"/>
                <a:cs typeface="+mn-cs"/>
              </a:rPr>
              <a:t>Præparat</a:t>
            </a:r>
            <a:r>
              <a:rPr lang="da-DK" sz="1400" dirty="0">
                <a:latin typeface="+mj-lt"/>
                <a:cs typeface="+mn-cs"/>
              </a:rPr>
              <a:t> </a:t>
            </a:r>
            <a:r>
              <a:rPr lang="da-DK" sz="1600" dirty="0">
                <a:latin typeface="+mj-lt"/>
                <a:cs typeface="+mn-cs"/>
              </a:rPr>
              <a:t>og dosering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003402" y="6047597"/>
            <a:ext cx="2039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sz="1600" dirty="0">
                <a:latin typeface="+mj-lt"/>
              </a:rPr>
              <a:t>Indikation og diagnose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3259033" y="3267830"/>
            <a:ext cx="10342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1600" dirty="0">
                <a:latin typeface="+mj-lt"/>
                <a:cs typeface="+mn-cs"/>
              </a:rPr>
              <a:t>Diagnoser</a:t>
            </a:r>
          </a:p>
        </p:txBody>
      </p:sp>
    </p:spTree>
    <p:extLst>
      <p:ext uri="{BB962C8B-B14F-4D97-AF65-F5344CB8AC3E}">
        <p14:creationId xmlns:p14="http://schemas.microsoft.com/office/powerpoint/2010/main" val="255473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Elektroniske modeller (HAIR, 2006)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71" y="2088000"/>
            <a:ext cx="9205990" cy="461158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71" y="189676"/>
            <a:ext cx="2720952" cy="12238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" name="Tekstfelt 5"/>
          <p:cNvSpPr txBox="1"/>
          <p:nvPr/>
        </p:nvSpPr>
        <p:spPr>
          <a:xfrm>
            <a:off x="9842003" y="278172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Kliniske definitioner 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9782885" y="4869954"/>
            <a:ext cx="23633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Elektroniske definitioner</a:t>
            </a:r>
          </a:p>
          <a:p>
            <a:pPr marL="342900" indent="-342900">
              <a:buFontTx/>
              <a:buChar char="-"/>
            </a:pPr>
            <a:r>
              <a:rPr lang="da-DK" sz="1400" dirty="0" smtClean="0"/>
              <a:t>Simple</a:t>
            </a:r>
          </a:p>
          <a:p>
            <a:pPr marL="342900" indent="-342900">
              <a:buFontTx/>
              <a:buChar char="-"/>
            </a:pPr>
            <a:r>
              <a:rPr lang="da-DK" sz="1400" dirty="0" smtClean="0"/>
              <a:t>Struktureret</a:t>
            </a:r>
          </a:p>
          <a:p>
            <a:pPr marL="342900" indent="-342900">
              <a:buFontTx/>
              <a:buChar char="-"/>
            </a:pPr>
            <a:r>
              <a:rPr lang="da-DK" sz="1400" dirty="0" smtClean="0"/>
              <a:t>(Ustruktureret tekst)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55338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Fra samfundet eller</a:t>
            </a:r>
            <a:br>
              <a:rPr lang="da-DK" dirty="0" smtClean="0"/>
            </a:br>
            <a:r>
              <a:rPr lang="da-DK" dirty="0" smtClean="0"/>
              <a:t>sundhedssektoren</a:t>
            </a: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71" y="722414"/>
            <a:ext cx="6086822" cy="586902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71" y="4005858"/>
            <a:ext cx="1996229" cy="26215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41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Elektronisk monitorering i dag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Nationalt via HAIBA</a:t>
            </a:r>
          </a:p>
          <a:p>
            <a:pPr lvl="1"/>
            <a:r>
              <a:rPr lang="da-DK" sz="2000" dirty="0" smtClean="0">
                <a:hlinkClick r:id="rId2"/>
              </a:rPr>
              <a:t>https</a:t>
            </a:r>
            <a:r>
              <a:rPr lang="da-DK" sz="2000" dirty="0">
                <a:hlinkClick r:id="rId2"/>
              </a:rPr>
              <a:t>://</a:t>
            </a:r>
            <a:r>
              <a:rPr lang="da-DK" sz="2000" dirty="0" smtClean="0">
                <a:hlinkClick r:id="rId2"/>
              </a:rPr>
              <a:t>www.esundhed.dk/Emner/Patienter-og-sygehuse/HAIBA</a:t>
            </a:r>
            <a:endParaRPr lang="da-DK" sz="2000" dirty="0" smtClean="0"/>
          </a:p>
          <a:p>
            <a:r>
              <a:rPr lang="da-DK" dirty="0" smtClean="0"/>
              <a:t>Region Midtjylland via BI-portalen</a:t>
            </a:r>
          </a:p>
          <a:p>
            <a:pPr lvl="1"/>
            <a:r>
              <a:rPr lang="da-DK" sz="2000" dirty="0">
                <a:hlinkClick r:id="rId3"/>
              </a:rPr>
              <a:t>https://bi-portal.onerm.dk</a:t>
            </a:r>
            <a:r>
              <a:rPr lang="da-DK" sz="2000" dirty="0" smtClean="0">
                <a:hlinkClick r:id="rId3"/>
              </a:rPr>
              <a:t>/</a:t>
            </a:r>
            <a:endParaRPr lang="da-DK" sz="2000" dirty="0" smtClean="0"/>
          </a:p>
          <a:p>
            <a:pPr lvl="1"/>
            <a:r>
              <a:rPr lang="da-DK" sz="2000" dirty="0">
                <a:hlinkClick r:id="rId4"/>
              </a:rPr>
              <a:t>https://bi-portal.onerm.dk/#/</a:t>
            </a:r>
            <a:r>
              <a:rPr lang="da-DK" sz="2000" dirty="0" smtClean="0">
                <a:hlinkClick r:id="rId4"/>
              </a:rPr>
              <a:t>site/RM/views/Infektioner_0/Forside</a:t>
            </a:r>
            <a:endParaRPr lang="da-DK" sz="2000" dirty="0" smtClean="0"/>
          </a:p>
          <a:p>
            <a:pPr lvl="1"/>
            <a:endParaRPr lang="da-DK" dirty="0" smtClean="0"/>
          </a:p>
          <a:p>
            <a:r>
              <a:rPr lang="da-DK" sz="2000" dirty="0" smtClean="0"/>
              <a:t>Region Syddanmark via HAIR (???)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6290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HAIBA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27" y="1773610"/>
            <a:ext cx="9252986" cy="39220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55" y="2878965"/>
            <a:ext cx="1887868" cy="279625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38405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a-DK" sz="2000" dirty="0">
                <a:hlinkClick r:id="rId4"/>
              </a:rPr>
              <a:t>https://www.esundhed.dk/Emner/Patienter-og-sygehuse/HAIBA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77406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BI-portalen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-136788" y="17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a-DK" sz="2000" dirty="0">
                <a:hlinkClick r:id="rId2"/>
              </a:rPr>
              <a:t>https://bi-portal.onerm.dk/#/site/RM/views/Infektioner_0/Forside</a:t>
            </a:r>
            <a:endParaRPr lang="da-DK"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1322" t="15227" r="57690" b="58127"/>
          <a:stretch/>
        </p:blipFill>
        <p:spPr>
          <a:xfrm>
            <a:off x="552971" y="2438494"/>
            <a:ext cx="3311147" cy="149535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355" y="1053530"/>
            <a:ext cx="8064896" cy="50386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4174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M-multicolour_16-9_v04.potx" id="{B70F2534-6865-4AEC-B852-0218A21872F8}" vid="{C6803DDC-A865-4FF3-A9EF-6C0265BF60AB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303</Words>
  <Application>Microsoft Office PowerPoint</Application>
  <PresentationFormat>Brugerdefineret</PresentationFormat>
  <Paragraphs>70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RM-multicolour_16-9_v02</vt:lpstr>
      <vt:lpstr>PowerPoint-præsentation</vt:lpstr>
      <vt:lpstr>Hvem er jeg?</vt:lpstr>
      <vt:lpstr>Dagens oplæg</vt:lpstr>
      <vt:lpstr>En sundhedssektorerhvervet infektion</vt:lpstr>
      <vt:lpstr>Elektroniske modeller (HAIR, 2006)</vt:lpstr>
      <vt:lpstr>Fra samfundet eller sundhedssektoren</vt:lpstr>
      <vt:lpstr>Elektronisk monitorering i dag</vt:lpstr>
      <vt:lpstr>HAIBA</vt:lpstr>
      <vt:lpstr>BI-portalen</vt:lpstr>
      <vt:lpstr>BI-portalen</vt:lpstr>
      <vt:lpstr>BI-portalen</vt:lpstr>
      <vt:lpstr>BI-portalen</vt:lpstr>
      <vt:lpstr>Hvor er vi nu?</vt:lpstr>
      <vt:lpstr>På vej!</vt:lpstr>
      <vt:lpstr>Spørgsmål?</vt:lpstr>
    </vt:vector>
  </TitlesOfParts>
  <Company>Region Midt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Jacob Redder</dc:creator>
  <cp:lastModifiedBy>Jacob Redder</cp:lastModifiedBy>
  <cp:revision>8</cp:revision>
  <cp:lastPrinted>2020-01-23T11:37:56Z</cp:lastPrinted>
  <dcterms:created xsi:type="dcterms:W3CDTF">2023-09-17T19:20:57Z</dcterms:created>
  <dcterms:modified xsi:type="dcterms:W3CDTF">2023-09-18T07:58:26Z</dcterms:modified>
</cp:coreProperties>
</file>