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1"/>
  </p:notesMasterIdLst>
  <p:sldIdLst>
    <p:sldId id="285" r:id="rId2"/>
    <p:sldId id="316" r:id="rId3"/>
    <p:sldId id="288" r:id="rId4"/>
    <p:sldId id="299" r:id="rId5"/>
    <p:sldId id="307" r:id="rId6"/>
    <p:sldId id="308" r:id="rId7"/>
    <p:sldId id="289" r:id="rId8"/>
    <p:sldId id="305" r:id="rId9"/>
    <p:sldId id="290" r:id="rId10"/>
    <p:sldId id="300" r:id="rId11"/>
    <p:sldId id="306" r:id="rId12"/>
    <p:sldId id="312" r:id="rId13"/>
    <p:sldId id="313" r:id="rId14"/>
    <p:sldId id="314" r:id="rId15"/>
    <p:sldId id="297" r:id="rId16"/>
    <p:sldId id="293" r:id="rId17"/>
    <p:sldId id="295" r:id="rId18"/>
    <p:sldId id="294" r:id="rId19"/>
    <p:sldId id="317" r:id="rId20"/>
    <p:sldId id="315" r:id="rId21"/>
    <p:sldId id="309" r:id="rId22"/>
    <p:sldId id="292" r:id="rId23"/>
    <p:sldId id="318" r:id="rId24"/>
    <p:sldId id="302" r:id="rId25"/>
    <p:sldId id="301" r:id="rId26"/>
    <p:sldId id="303" r:id="rId27"/>
    <p:sldId id="310" r:id="rId28"/>
    <p:sldId id="311" r:id="rId29"/>
    <p:sldId id="304" r:id="rId30"/>
  </p:sldIdLst>
  <p:sldSz cx="12195175" cy="6859588"/>
  <p:notesSz cx="6797675" cy="9926638"/>
  <p:custDataLst>
    <p:tags r:id="rId32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run Nielsen" initials="MBN" lastIdx="1" clrIdx="0">
    <p:extLst>
      <p:ext uri="{19B8F6BF-5375-455C-9EA6-DF929625EA0E}">
        <p15:presenceInfo xmlns:p15="http://schemas.microsoft.com/office/powerpoint/2012/main" userId="Maria Brun Niel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74" d="100"/>
          <a:sy n="74" d="100"/>
        </p:scale>
        <p:origin x="240" y="66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A3836-83C2-43A3-8734-A2CAC2E29C06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5CF1422-844B-44C7-A651-3502806984E7}">
      <dgm:prSet phldrT="[Tekst]" custT="1"/>
      <dgm:spPr>
        <a:solidFill>
          <a:schemeClr val="tx2"/>
        </a:solidFill>
      </dgm:spPr>
      <dgm:t>
        <a:bodyPr/>
        <a:lstStyle/>
        <a:p>
          <a:r>
            <a:rPr lang="da-DK" sz="1400" b="1" dirty="0" smtClean="0"/>
            <a:t>Hospitalserhvervede infektioner</a:t>
          </a:r>
          <a:endParaRPr lang="da-DK" sz="1400" b="1" dirty="0"/>
        </a:p>
      </dgm:t>
    </dgm:pt>
    <dgm:pt modelId="{5AA96435-915B-4E11-8924-572F07EFC34C}" type="parTrans" cxnId="{818051ED-4980-45AB-9A4F-1996C22C3A59}">
      <dgm:prSet/>
      <dgm:spPr/>
      <dgm:t>
        <a:bodyPr/>
        <a:lstStyle/>
        <a:p>
          <a:endParaRPr lang="da-DK"/>
        </a:p>
      </dgm:t>
    </dgm:pt>
    <dgm:pt modelId="{02C24DF0-B508-4D43-90C5-9AF47E838C33}" type="sibTrans" cxnId="{818051ED-4980-45AB-9A4F-1996C22C3A59}">
      <dgm:prSet/>
      <dgm:spPr/>
      <dgm:t>
        <a:bodyPr/>
        <a:lstStyle/>
        <a:p>
          <a:endParaRPr lang="da-DK"/>
        </a:p>
      </dgm:t>
    </dgm:pt>
    <dgm:pt modelId="{BEC77942-17BC-43D7-ABAD-4F5B90D73346}">
      <dgm:prSet phldrT="[Tekst]"/>
      <dgm:spPr/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Fra patienten selv</a:t>
          </a:r>
          <a:endParaRPr lang="da-DK" dirty="0">
            <a:solidFill>
              <a:schemeClr val="bg1"/>
            </a:solidFill>
          </a:endParaRPr>
        </a:p>
      </dgm:t>
    </dgm:pt>
    <dgm:pt modelId="{783E9452-483D-411F-A98B-00855AFFA082}" type="parTrans" cxnId="{F98B3F69-8962-4254-823C-AD2D837119BE}">
      <dgm:prSet/>
      <dgm:spPr/>
      <dgm:t>
        <a:bodyPr/>
        <a:lstStyle/>
        <a:p>
          <a:endParaRPr lang="da-DK"/>
        </a:p>
      </dgm:t>
    </dgm:pt>
    <dgm:pt modelId="{6FA6DE48-B951-4CC5-B0C2-5691A1D2667E}" type="sibTrans" cxnId="{F98B3F69-8962-4254-823C-AD2D837119BE}">
      <dgm:prSet/>
      <dgm:spPr/>
      <dgm:t>
        <a:bodyPr/>
        <a:lstStyle/>
        <a:p>
          <a:endParaRPr lang="da-DK"/>
        </a:p>
      </dgm:t>
    </dgm:pt>
    <dgm:pt modelId="{D6047863-21AA-4B19-89B7-90E864186116}">
      <dgm:prSet phldrT="[Tekst]"/>
      <dgm:spPr/>
      <dgm:t>
        <a:bodyPr/>
        <a:lstStyle/>
        <a:p>
          <a:r>
            <a:rPr lang="da-DK" dirty="0" smtClean="0"/>
            <a:t>Smitte/overførsel</a:t>
          </a:r>
          <a:endParaRPr lang="da-DK" dirty="0"/>
        </a:p>
      </dgm:t>
    </dgm:pt>
    <dgm:pt modelId="{8A860A20-DE96-4800-8DFE-7662B4CDEE89}" type="parTrans" cxnId="{C8EBB1E9-82A7-41BD-8CB9-9DAD571E34E3}">
      <dgm:prSet/>
      <dgm:spPr/>
      <dgm:t>
        <a:bodyPr/>
        <a:lstStyle/>
        <a:p>
          <a:endParaRPr lang="da-DK"/>
        </a:p>
      </dgm:t>
    </dgm:pt>
    <dgm:pt modelId="{EF2086F5-72F2-427B-8D06-BCA2A3F2F1A3}" type="sibTrans" cxnId="{C8EBB1E9-82A7-41BD-8CB9-9DAD571E34E3}">
      <dgm:prSet/>
      <dgm:spPr/>
      <dgm:t>
        <a:bodyPr/>
        <a:lstStyle/>
        <a:p>
          <a:endParaRPr lang="da-DK"/>
        </a:p>
      </dgm:t>
    </dgm:pt>
    <dgm:pt modelId="{546F1D69-4B8D-4437-8D27-E8267C92A0C6}" type="pres">
      <dgm:prSet presAssocID="{BE5A3836-83C2-43A3-8734-A2CAC2E29C0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  <dgm:pt modelId="{BFA67A55-EA4A-45D2-835B-BB8638712130}" type="pres">
      <dgm:prSet presAssocID="{C5CF1422-844B-44C7-A651-3502806984E7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da-DK"/>
        </a:p>
      </dgm:t>
    </dgm:pt>
    <dgm:pt modelId="{854D7DD5-44E4-41C4-98E0-B7806F4EE12D}" type="pres">
      <dgm:prSet presAssocID="{C5CF1422-844B-44C7-A651-3502806984E7}" presName="Accent1" presStyleLbl="node1" presStyleIdx="0" presStyleCnt="13"/>
      <dgm:spPr/>
    </dgm:pt>
    <dgm:pt modelId="{D9E04DBF-58F7-46C1-A5BA-5BA852DDBF11}" type="pres">
      <dgm:prSet presAssocID="{C5CF1422-844B-44C7-A651-3502806984E7}" presName="Accent2" presStyleLbl="node1" presStyleIdx="1" presStyleCnt="13"/>
      <dgm:spPr/>
    </dgm:pt>
    <dgm:pt modelId="{FD51A128-8E9D-4AAE-8A4C-7BE1053E7820}" type="pres">
      <dgm:prSet presAssocID="{C5CF1422-844B-44C7-A651-3502806984E7}" presName="Accent3" presStyleLbl="node1" presStyleIdx="2" presStyleCnt="13"/>
      <dgm:spPr/>
    </dgm:pt>
    <dgm:pt modelId="{E058507A-5E2C-4393-90F2-27EB2DC21A77}" type="pres">
      <dgm:prSet presAssocID="{C5CF1422-844B-44C7-A651-3502806984E7}" presName="Accent4" presStyleLbl="node1" presStyleIdx="3" presStyleCnt="13"/>
      <dgm:spPr/>
    </dgm:pt>
    <dgm:pt modelId="{236EAE4D-6FCC-4C89-AF65-83E85BE2B803}" type="pres">
      <dgm:prSet presAssocID="{C5CF1422-844B-44C7-A651-3502806984E7}" presName="Accent5" presStyleLbl="node1" presStyleIdx="4" presStyleCnt="13"/>
      <dgm:spPr/>
    </dgm:pt>
    <dgm:pt modelId="{6CAD075B-E041-49C0-A1F7-9B176F5AB7EE}" type="pres">
      <dgm:prSet presAssocID="{C5CF1422-844B-44C7-A651-3502806984E7}" presName="Accent6" presStyleLbl="node1" presStyleIdx="5" presStyleCnt="13"/>
      <dgm:spPr/>
    </dgm:pt>
    <dgm:pt modelId="{C31DEEBB-E3BD-4922-A81E-4DF6AE2FC81B}" type="pres">
      <dgm:prSet presAssocID="{BEC77942-17BC-43D7-ABAD-4F5B90D73346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  <dgm:pt modelId="{9128F99D-CB2D-47CF-B914-8487F914686F}" type="pres">
      <dgm:prSet presAssocID="{BEC77942-17BC-43D7-ABAD-4F5B90D73346}" presName="Accent7" presStyleCnt="0"/>
      <dgm:spPr/>
    </dgm:pt>
    <dgm:pt modelId="{F7357DCE-7473-460D-A9AB-9F6D34856C54}" type="pres">
      <dgm:prSet presAssocID="{BEC77942-17BC-43D7-ABAD-4F5B90D73346}" presName="AccentHold1" presStyleLbl="node1" presStyleIdx="7" presStyleCnt="13"/>
      <dgm:spPr/>
    </dgm:pt>
    <dgm:pt modelId="{3578BEAC-713F-4297-B331-BEB5217F056D}" type="pres">
      <dgm:prSet presAssocID="{BEC77942-17BC-43D7-ABAD-4F5B90D73346}" presName="Accent8" presStyleCnt="0"/>
      <dgm:spPr/>
    </dgm:pt>
    <dgm:pt modelId="{53286790-3909-4229-972D-544471CBD072}" type="pres">
      <dgm:prSet presAssocID="{BEC77942-17BC-43D7-ABAD-4F5B90D73346}" presName="AccentHold2" presStyleLbl="node1" presStyleIdx="8" presStyleCnt="13"/>
      <dgm:spPr/>
    </dgm:pt>
    <dgm:pt modelId="{157E23D0-6C3C-4F9B-B017-03EF612C0A01}" type="pres">
      <dgm:prSet presAssocID="{D6047863-21AA-4B19-89B7-90E864186116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  <dgm:pt modelId="{FCD69A9B-484E-4A8B-903A-325BDA536BCC}" type="pres">
      <dgm:prSet presAssocID="{D6047863-21AA-4B19-89B7-90E864186116}" presName="Accent9" presStyleCnt="0"/>
      <dgm:spPr/>
    </dgm:pt>
    <dgm:pt modelId="{00BFCD18-B085-4734-8BA8-C131D4738D39}" type="pres">
      <dgm:prSet presAssocID="{D6047863-21AA-4B19-89B7-90E864186116}" presName="AccentHold1" presStyleLbl="node1" presStyleIdx="10" presStyleCnt="13"/>
      <dgm:spPr/>
    </dgm:pt>
    <dgm:pt modelId="{468CF5E7-7697-497E-BA82-64BB8F1DB7BF}" type="pres">
      <dgm:prSet presAssocID="{D6047863-21AA-4B19-89B7-90E864186116}" presName="Accent10" presStyleCnt="0"/>
      <dgm:spPr/>
    </dgm:pt>
    <dgm:pt modelId="{9D4D47BE-8AE0-452D-8CED-46EE8C1E4DF9}" type="pres">
      <dgm:prSet presAssocID="{D6047863-21AA-4B19-89B7-90E864186116}" presName="AccentHold2" presStyleLbl="node1" presStyleIdx="11" presStyleCnt="13"/>
      <dgm:spPr/>
    </dgm:pt>
    <dgm:pt modelId="{0F76D1A9-2BA1-48D8-BC18-9F460C23AA17}" type="pres">
      <dgm:prSet presAssocID="{D6047863-21AA-4B19-89B7-90E864186116}" presName="Accent11" presStyleCnt="0"/>
      <dgm:spPr/>
    </dgm:pt>
    <dgm:pt modelId="{67D24517-7087-4121-8821-61B492022B94}" type="pres">
      <dgm:prSet presAssocID="{D6047863-21AA-4B19-89B7-90E864186116}" presName="AccentHold3" presStyleLbl="node1" presStyleIdx="12" presStyleCnt="13"/>
      <dgm:spPr/>
    </dgm:pt>
  </dgm:ptLst>
  <dgm:cxnLst>
    <dgm:cxn modelId="{F98B3F69-8962-4254-823C-AD2D837119BE}" srcId="{C5CF1422-844B-44C7-A651-3502806984E7}" destId="{BEC77942-17BC-43D7-ABAD-4F5B90D73346}" srcOrd="0" destOrd="0" parTransId="{783E9452-483D-411F-A98B-00855AFFA082}" sibTransId="{6FA6DE48-B951-4CC5-B0C2-5691A1D2667E}"/>
    <dgm:cxn modelId="{2B6C74D3-B3C3-4F49-87F2-33366D59207C}" type="presOf" srcId="{D6047863-21AA-4B19-89B7-90E864186116}" destId="{157E23D0-6C3C-4F9B-B017-03EF612C0A01}" srcOrd="0" destOrd="0" presId="urn:microsoft.com/office/officeart/2009/3/layout/CircleRelationship"/>
    <dgm:cxn modelId="{59404411-1054-45E9-AB3A-B9919FAFAF85}" type="presOf" srcId="{BE5A3836-83C2-43A3-8734-A2CAC2E29C06}" destId="{546F1D69-4B8D-4437-8D27-E8267C92A0C6}" srcOrd="0" destOrd="0" presId="urn:microsoft.com/office/officeart/2009/3/layout/CircleRelationship"/>
    <dgm:cxn modelId="{818051ED-4980-45AB-9A4F-1996C22C3A59}" srcId="{BE5A3836-83C2-43A3-8734-A2CAC2E29C06}" destId="{C5CF1422-844B-44C7-A651-3502806984E7}" srcOrd="0" destOrd="0" parTransId="{5AA96435-915B-4E11-8924-572F07EFC34C}" sibTransId="{02C24DF0-B508-4D43-90C5-9AF47E838C33}"/>
    <dgm:cxn modelId="{886CBCF5-C763-4A48-8935-0127DD92B685}" type="presOf" srcId="{C5CF1422-844B-44C7-A651-3502806984E7}" destId="{BFA67A55-EA4A-45D2-835B-BB8638712130}" srcOrd="0" destOrd="0" presId="urn:microsoft.com/office/officeart/2009/3/layout/CircleRelationship"/>
    <dgm:cxn modelId="{C8EBB1E9-82A7-41BD-8CB9-9DAD571E34E3}" srcId="{C5CF1422-844B-44C7-A651-3502806984E7}" destId="{D6047863-21AA-4B19-89B7-90E864186116}" srcOrd="1" destOrd="0" parTransId="{8A860A20-DE96-4800-8DFE-7662B4CDEE89}" sibTransId="{EF2086F5-72F2-427B-8D06-BCA2A3F2F1A3}"/>
    <dgm:cxn modelId="{587F9060-7E84-446A-8C0D-4690263F91A1}" type="presOf" srcId="{BEC77942-17BC-43D7-ABAD-4F5B90D73346}" destId="{C31DEEBB-E3BD-4922-A81E-4DF6AE2FC81B}" srcOrd="0" destOrd="0" presId="urn:microsoft.com/office/officeart/2009/3/layout/CircleRelationship"/>
    <dgm:cxn modelId="{B57DAC1B-1CFD-420B-8203-A728CC5B3FDD}" type="presParOf" srcId="{546F1D69-4B8D-4437-8D27-E8267C92A0C6}" destId="{BFA67A55-EA4A-45D2-835B-BB8638712130}" srcOrd="0" destOrd="0" presId="urn:microsoft.com/office/officeart/2009/3/layout/CircleRelationship"/>
    <dgm:cxn modelId="{2C2B60C9-55DC-4813-8327-A16A7A7E2893}" type="presParOf" srcId="{546F1D69-4B8D-4437-8D27-E8267C92A0C6}" destId="{854D7DD5-44E4-41C4-98E0-B7806F4EE12D}" srcOrd="1" destOrd="0" presId="urn:microsoft.com/office/officeart/2009/3/layout/CircleRelationship"/>
    <dgm:cxn modelId="{E271BC5E-F697-4246-B798-BBDD8C574C27}" type="presParOf" srcId="{546F1D69-4B8D-4437-8D27-E8267C92A0C6}" destId="{D9E04DBF-58F7-46C1-A5BA-5BA852DDBF11}" srcOrd="2" destOrd="0" presId="urn:microsoft.com/office/officeart/2009/3/layout/CircleRelationship"/>
    <dgm:cxn modelId="{DBEFBA91-176F-48C5-AF62-790FB272E8E1}" type="presParOf" srcId="{546F1D69-4B8D-4437-8D27-E8267C92A0C6}" destId="{FD51A128-8E9D-4AAE-8A4C-7BE1053E7820}" srcOrd="3" destOrd="0" presId="urn:microsoft.com/office/officeart/2009/3/layout/CircleRelationship"/>
    <dgm:cxn modelId="{60BE6AA6-7E67-4576-AE95-9D68A74CA3FB}" type="presParOf" srcId="{546F1D69-4B8D-4437-8D27-E8267C92A0C6}" destId="{E058507A-5E2C-4393-90F2-27EB2DC21A77}" srcOrd="4" destOrd="0" presId="urn:microsoft.com/office/officeart/2009/3/layout/CircleRelationship"/>
    <dgm:cxn modelId="{159B6FC7-90FB-40F6-8A41-857DA194EAC3}" type="presParOf" srcId="{546F1D69-4B8D-4437-8D27-E8267C92A0C6}" destId="{236EAE4D-6FCC-4C89-AF65-83E85BE2B803}" srcOrd="5" destOrd="0" presId="urn:microsoft.com/office/officeart/2009/3/layout/CircleRelationship"/>
    <dgm:cxn modelId="{9984376F-29A5-4721-B5A2-50E6C37321ED}" type="presParOf" srcId="{546F1D69-4B8D-4437-8D27-E8267C92A0C6}" destId="{6CAD075B-E041-49C0-A1F7-9B176F5AB7EE}" srcOrd="6" destOrd="0" presId="urn:microsoft.com/office/officeart/2009/3/layout/CircleRelationship"/>
    <dgm:cxn modelId="{66D8288E-D5BB-4DD2-8AAF-8975F1670760}" type="presParOf" srcId="{546F1D69-4B8D-4437-8D27-E8267C92A0C6}" destId="{C31DEEBB-E3BD-4922-A81E-4DF6AE2FC81B}" srcOrd="7" destOrd="0" presId="urn:microsoft.com/office/officeart/2009/3/layout/CircleRelationship"/>
    <dgm:cxn modelId="{D53D7A36-DEE1-4F5B-9284-61978B77CDD2}" type="presParOf" srcId="{546F1D69-4B8D-4437-8D27-E8267C92A0C6}" destId="{9128F99D-CB2D-47CF-B914-8487F914686F}" srcOrd="8" destOrd="0" presId="urn:microsoft.com/office/officeart/2009/3/layout/CircleRelationship"/>
    <dgm:cxn modelId="{698D6494-0AED-4826-B416-68F64C619CE5}" type="presParOf" srcId="{9128F99D-CB2D-47CF-B914-8487F914686F}" destId="{F7357DCE-7473-460D-A9AB-9F6D34856C54}" srcOrd="0" destOrd="0" presId="urn:microsoft.com/office/officeart/2009/3/layout/CircleRelationship"/>
    <dgm:cxn modelId="{CB87A64A-2C52-4085-BDA1-DB9C981BFCF9}" type="presParOf" srcId="{546F1D69-4B8D-4437-8D27-E8267C92A0C6}" destId="{3578BEAC-713F-4297-B331-BEB5217F056D}" srcOrd="9" destOrd="0" presId="urn:microsoft.com/office/officeart/2009/3/layout/CircleRelationship"/>
    <dgm:cxn modelId="{A8DE8C99-41EF-4A00-8E3D-FB48B713AE42}" type="presParOf" srcId="{3578BEAC-713F-4297-B331-BEB5217F056D}" destId="{53286790-3909-4229-972D-544471CBD072}" srcOrd="0" destOrd="0" presId="urn:microsoft.com/office/officeart/2009/3/layout/CircleRelationship"/>
    <dgm:cxn modelId="{E46CA001-4C7F-4764-863C-622444B8095D}" type="presParOf" srcId="{546F1D69-4B8D-4437-8D27-E8267C92A0C6}" destId="{157E23D0-6C3C-4F9B-B017-03EF612C0A01}" srcOrd="10" destOrd="0" presId="urn:microsoft.com/office/officeart/2009/3/layout/CircleRelationship"/>
    <dgm:cxn modelId="{15ADA237-17B0-49AE-9106-AC36EEA94620}" type="presParOf" srcId="{546F1D69-4B8D-4437-8D27-E8267C92A0C6}" destId="{FCD69A9B-484E-4A8B-903A-325BDA536BCC}" srcOrd="11" destOrd="0" presId="urn:microsoft.com/office/officeart/2009/3/layout/CircleRelationship"/>
    <dgm:cxn modelId="{EA461EEF-1673-4AC6-8F3D-99BC873CAEB6}" type="presParOf" srcId="{FCD69A9B-484E-4A8B-903A-325BDA536BCC}" destId="{00BFCD18-B085-4734-8BA8-C131D4738D39}" srcOrd="0" destOrd="0" presId="urn:microsoft.com/office/officeart/2009/3/layout/CircleRelationship"/>
    <dgm:cxn modelId="{37A44AF1-4DB1-4615-A6E9-FEBC1E57D5A4}" type="presParOf" srcId="{546F1D69-4B8D-4437-8D27-E8267C92A0C6}" destId="{468CF5E7-7697-497E-BA82-64BB8F1DB7BF}" srcOrd="12" destOrd="0" presId="urn:microsoft.com/office/officeart/2009/3/layout/CircleRelationship"/>
    <dgm:cxn modelId="{171233EB-BAC6-4298-9794-25CD7C9E7F76}" type="presParOf" srcId="{468CF5E7-7697-497E-BA82-64BB8F1DB7BF}" destId="{9D4D47BE-8AE0-452D-8CED-46EE8C1E4DF9}" srcOrd="0" destOrd="0" presId="urn:microsoft.com/office/officeart/2009/3/layout/CircleRelationship"/>
    <dgm:cxn modelId="{DCB45275-9A54-42A2-97C3-0E333C99EA00}" type="presParOf" srcId="{546F1D69-4B8D-4437-8D27-E8267C92A0C6}" destId="{0F76D1A9-2BA1-48D8-BC18-9F460C23AA17}" srcOrd="13" destOrd="0" presId="urn:microsoft.com/office/officeart/2009/3/layout/CircleRelationship"/>
    <dgm:cxn modelId="{93D83E1D-4D52-4D99-823F-E39D3F753207}" type="presParOf" srcId="{0F76D1A9-2BA1-48D8-BC18-9F460C23AA17}" destId="{67D24517-7087-4121-8821-61B492022B9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67A55-EA4A-45D2-835B-BB8638712130}">
      <dsp:nvSpPr>
        <dsp:cNvPr id="0" name=""/>
        <dsp:cNvSpPr/>
      </dsp:nvSpPr>
      <dsp:spPr>
        <a:xfrm>
          <a:off x="1533340" y="355777"/>
          <a:ext cx="4371563" cy="437146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Hospitalserhvervede infektioner</a:t>
          </a:r>
          <a:endParaRPr lang="da-DK" sz="1400" b="1" kern="1200" dirty="0"/>
        </a:p>
      </dsp:txBody>
      <dsp:txXfrm>
        <a:off x="2173541" y="995964"/>
        <a:ext cx="3091161" cy="3091095"/>
      </dsp:txXfrm>
    </dsp:sp>
    <dsp:sp modelId="{854D7DD5-44E4-41C4-98E0-B7806F4EE12D}">
      <dsp:nvSpPr>
        <dsp:cNvPr id="0" name=""/>
        <dsp:cNvSpPr/>
      </dsp:nvSpPr>
      <dsp:spPr>
        <a:xfrm>
          <a:off x="4027659" y="156610"/>
          <a:ext cx="486180" cy="486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04DBF-58F7-46C1-A5BA-5BA852DDBF11}">
      <dsp:nvSpPr>
        <dsp:cNvPr id="0" name=""/>
        <dsp:cNvSpPr/>
      </dsp:nvSpPr>
      <dsp:spPr>
        <a:xfrm>
          <a:off x="2876435" y="4402451"/>
          <a:ext cx="352034" cy="352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1A128-8E9D-4AAE-8A4C-7BE1053E7820}">
      <dsp:nvSpPr>
        <dsp:cNvPr id="0" name=""/>
        <dsp:cNvSpPr/>
      </dsp:nvSpPr>
      <dsp:spPr>
        <a:xfrm>
          <a:off x="6186206" y="2129899"/>
          <a:ext cx="352034" cy="352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8507A-5E2C-4393-90F2-27EB2DC21A77}">
      <dsp:nvSpPr>
        <dsp:cNvPr id="0" name=""/>
        <dsp:cNvSpPr/>
      </dsp:nvSpPr>
      <dsp:spPr>
        <a:xfrm>
          <a:off x="4501645" y="4777294"/>
          <a:ext cx="486180" cy="486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EAE4D-6FCC-4C89-AF65-83E85BE2B803}">
      <dsp:nvSpPr>
        <dsp:cNvPr id="0" name=""/>
        <dsp:cNvSpPr/>
      </dsp:nvSpPr>
      <dsp:spPr>
        <a:xfrm>
          <a:off x="2976435" y="847568"/>
          <a:ext cx="352034" cy="352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D075B-E041-49C0-A1F7-9B176F5AB7EE}">
      <dsp:nvSpPr>
        <dsp:cNvPr id="0" name=""/>
        <dsp:cNvSpPr/>
      </dsp:nvSpPr>
      <dsp:spPr>
        <a:xfrm>
          <a:off x="1866674" y="2863244"/>
          <a:ext cx="352034" cy="352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DEEBB-E3BD-4922-A81E-4DF6AE2FC81B}">
      <dsp:nvSpPr>
        <dsp:cNvPr id="0" name=""/>
        <dsp:cNvSpPr/>
      </dsp:nvSpPr>
      <dsp:spPr>
        <a:xfrm>
          <a:off x="167480" y="1144787"/>
          <a:ext cx="1777243" cy="1776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solidFill>
                <a:schemeClr val="bg1"/>
              </a:solidFill>
            </a:rPr>
            <a:t>Fra patienten selv</a:t>
          </a:r>
          <a:endParaRPr lang="da-DK" sz="1000" kern="1200" dirty="0">
            <a:solidFill>
              <a:schemeClr val="bg1"/>
            </a:solidFill>
          </a:endParaRPr>
        </a:p>
      </dsp:txBody>
      <dsp:txXfrm>
        <a:off x="427751" y="1404975"/>
        <a:ext cx="1256701" cy="1256299"/>
      </dsp:txXfrm>
    </dsp:sp>
    <dsp:sp modelId="{F7357DCE-7473-460D-A9AB-9F6D34856C54}">
      <dsp:nvSpPr>
        <dsp:cNvPr id="0" name=""/>
        <dsp:cNvSpPr/>
      </dsp:nvSpPr>
      <dsp:spPr>
        <a:xfrm>
          <a:off x="3535787" y="862888"/>
          <a:ext cx="486180" cy="486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6790-3909-4229-972D-544471CBD072}">
      <dsp:nvSpPr>
        <dsp:cNvPr id="0" name=""/>
        <dsp:cNvSpPr/>
      </dsp:nvSpPr>
      <dsp:spPr>
        <a:xfrm>
          <a:off x="334147" y="3442362"/>
          <a:ext cx="878865" cy="87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23D0-6C3C-4F9B-B017-03EF612C0A01}">
      <dsp:nvSpPr>
        <dsp:cNvPr id="0" name=""/>
        <dsp:cNvSpPr/>
      </dsp:nvSpPr>
      <dsp:spPr>
        <a:xfrm>
          <a:off x="6352873" y="308794"/>
          <a:ext cx="1777243" cy="1776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Smitte/overførsel</a:t>
          </a:r>
          <a:endParaRPr lang="da-DK" sz="1000" kern="1200" dirty="0"/>
        </a:p>
      </dsp:txBody>
      <dsp:txXfrm>
        <a:off x="6613144" y="568982"/>
        <a:ext cx="1256701" cy="1256299"/>
      </dsp:txXfrm>
    </dsp:sp>
    <dsp:sp modelId="{00BFCD18-B085-4734-8BA8-C131D4738D39}">
      <dsp:nvSpPr>
        <dsp:cNvPr id="0" name=""/>
        <dsp:cNvSpPr/>
      </dsp:nvSpPr>
      <dsp:spPr>
        <a:xfrm>
          <a:off x="5560187" y="1535461"/>
          <a:ext cx="486180" cy="486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D47BE-8AE0-452D-8CED-46EE8C1E4DF9}">
      <dsp:nvSpPr>
        <dsp:cNvPr id="0" name=""/>
        <dsp:cNvSpPr/>
      </dsp:nvSpPr>
      <dsp:spPr>
        <a:xfrm>
          <a:off x="0" y="4488246"/>
          <a:ext cx="352034" cy="352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24517-7087-4121-8821-61B492022B94}">
      <dsp:nvSpPr>
        <dsp:cNvPr id="0" name=""/>
        <dsp:cNvSpPr/>
      </dsp:nvSpPr>
      <dsp:spPr>
        <a:xfrm>
          <a:off x="3510584" y="3986753"/>
          <a:ext cx="352034" cy="352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22-03-2023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1" dirty="0" smtClean="0"/>
              <a:t>Kursiv: Flora hos</a:t>
            </a:r>
            <a:r>
              <a:rPr lang="da-DK" b="0" i="1" baseline="0" dirty="0" smtClean="0"/>
              <a:t> i</a:t>
            </a:r>
            <a:r>
              <a:rPr lang="da-DK" b="0" i="1" dirty="0" smtClean="0"/>
              <a:t>ndlagte/pt der får antibiotika – kan</a:t>
            </a:r>
            <a:r>
              <a:rPr lang="da-DK" b="0" i="1" baseline="0" dirty="0" smtClean="0"/>
              <a:t> være patogene ved </a:t>
            </a:r>
            <a:r>
              <a:rPr lang="da-DK" b="0" i="1" baseline="0" dirty="0" err="1" smtClean="0"/>
              <a:t>intuberede</a:t>
            </a:r>
            <a:endParaRPr lang="da-DK" b="1" dirty="0" smtClean="0"/>
          </a:p>
          <a:p>
            <a:r>
              <a:rPr lang="da-DK" b="1" dirty="0" smtClean="0"/>
              <a:t>Fed: Patogene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74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1" dirty="0" smtClean="0"/>
              <a:t>Kursiv: Flora hos</a:t>
            </a:r>
            <a:r>
              <a:rPr lang="da-DK" b="0" i="1" baseline="0" dirty="0" smtClean="0"/>
              <a:t> i</a:t>
            </a:r>
            <a:r>
              <a:rPr lang="da-DK" b="0" i="1" dirty="0" smtClean="0"/>
              <a:t>ndlagte/pt der får antibiotika – kan</a:t>
            </a:r>
            <a:r>
              <a:rPr lang="da-DK" b="0" i="1" baseline="0" dirty="0" smtClean="0"/>
              <a:t> være patogene ved </a:t>
            </a:r>
            <a:r>
              <a:rPr lang="da-DK" b="0" i="1" baseline="0" dirty="0" err="1" smtClean="0"/>
              <a:t>intuberede</a:t>
            </a:r>
            <a:endParaRPr lang="da-DK" b="1" dirty="0" smtClean="0"/>
          </a:p>
          <a:p>
            <a:r>
              <a:rPr lang="da-DK" b="1" dirty="0" smtClean="0"/>
              <a:t>Fed: Patogene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715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00" y="1989634"/>
            <a:ext cx="4861361" cy="234251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 smtClean="0"/>
              <a:t>Foto kan også placeres længere til venstre på siden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2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800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39" r:id="rId15"/>
    <p:sldLayoutId id="2147483840" r:id="rId16"/>
    <p:sldLayoutId id="2147483844" r:id="rId17"/>
    <p:sldLayoutId id="2147483845" r:id="rId18"/>
    <p:sldLayoutId id="2147483855" r:id="rId19"/>
    <p:sldLayoutId id="2147483857" r:id="rId20"/>
    <p:sldLayoutId id="2147483859" r:id="rId21"/>
    <p:sldLayoutId id="2147483846" r:id="rId22"/>
    <p:sldLayoutId id="2147483856" r:id="rId23"/>
    <p:sldLayoutId id="2147483863" r:id="rId24"/>
    <p:sldLayoutId id="2147483864" r:id="rId25"/>
    <p:sldLayoutId id="2147483865" r:id="rId26"/>
    <p:sldLayoutId id="2147483866" r:id="rId2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a-DK" dirty="0" smtClean="0"/>
              <a:t>Hospitalserhvervede infektioner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</a:rPr>
              <a:t>Maria Brun Nielsen, læge, Klinisk Mikrobiologi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988" y="693490"/>
            <a:ext cx="2520280" cy="900000"/>
          </a:xfrm>
        </p:spPr>
        <p:txBody>
          <a:bodyPr/>
          <a:lstStyle/>
          <a:p>
            <a:r>
              <a:rPr lang="da-DK" dirty="0" smtClean="0"/>
              <a:t>Smitte</a:t>
            </a:r>
            <a:endParaRPr lang="da-DK" dirty="0"/>
          </a:p>
        </p:txBody>
      </p:sp>
      <p:pic>
        <p:nvPicPr>
          <p:cNvPr id="7171" name="A887BB47-E3F8-4186-9474-1BDA44456760" descr="IMG_0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95" y="333450"/>
            <a:ext cx="5504175" cy="59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987" y="693490"/>
            <a:ext cx="1921016" cy="900000"/>
          </a:xfrm>
        </p:spPr>
        <p:txBody>
          <a:bodyPr/>
          <a:lstStyle/>
          <a:p>
            <a:r>
              <a:rPr lang="da-DK" dirty="0" smtClean="0"/>
              <a:t>Smitte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387" y="1593490"/>
            <a:ext cx="6622862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995" y="837506"/>
            <a:ext cx="2209048" cy="900000"/>
          </a:xfrm>
        </p:spPr>
        <p:txBody>
          <a:bodyPr/>
          <a:lstStyle/>
          <a:p>
            <a:r>
              <a:rPr lang="da-DK" dirty="0" smtClean="0"/>
              <a:t>Smitte</a:t>
            </a:r>
            <a:endParaRPr lang="da-DK" dirty="0"/>
          </a:p>
        </p:txBody>
      </p:sp>
      <p:pic>
        <p:nvPicPr>
          <p:cNvPr id="3074" name="Picture 2" descr="Sådan forebygger du sm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61" y="2088000"/>
            <a:ext cx="46386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003" y="837506"/>
            <a:ext cx="10082625" cy="900000"/>
          </a:xfrm>
        </p:spPr>
        <p:txBody>
          <a:bodyPr/>
          <a:lstStyle/>
          <a:p>
            <a:r>
              <a:rPr lang="da-DK" dirty="0" smtClean="0"/>
              <a:t>Infektion udgående fra egen </a:t>
            </a:r>
            <a:r>
              <a:rPr lang="da-DK" dirty="0" err="1" smtClean="0"/>
              <a:t>mikrobiota</a:t>
            </a:r>
            <a:endParaRPr lang="da-DK" dirty="0"/>
          </a:p>
        </p:txBody>
      </p:sp>
      <p:pic>
        <p:nvPicPr>
          <p:cNvPr id="4098" name="Picture 2" descr="Mikrobiota jelitowa – funkcje, zaburzenia i badanie | WP abcZdrow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31" y="2704465"/>
            <a:ext cx="3657600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994" y="765498"/>
            <a:ext cx="6571730" cy="900000"/>
          </a:xfrm>
        </p:spPr>
        <p:txBody>
          <a:bodyPr/>
          <a:lstStyle/>
          <a:p>
            <a:r>
              <a:rPr lang="da-DK" dirty="0" err="1" smtClean="0"/>
              <a:t>Mikrobiotaens</a:t>
            </a:r>
            <a:r>
              <a:rPr lang="da-DK" dirty="0" smtClean="0"/>
              <a:t> betydning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Udvikling af et normalt immunforsvar</a:t>
            </a:r>
          </a:p>
          <a:p>
            <a:r>
              <a:rPr lang="da-DK" dirty="0" smtClean="0"/>
              <a:t>Udnyttelse af føde vi ikke kan nedbryde </a:t>
            </a:r>
          </a:p>
          <a:p>
            <a:r>
              <a:rPr lang="da-DK" dirty="0" smtClean="0"/>
              <a:t>Ubalance – kroniske sygdomme</a:t>
            </a:r>
          </a:p>
          <a:p>
            <a:r>
              <a:rPr lang="da-DK" dirty="0" smtClean="0"/>
              <a:t>Cancer</a:t>
            </a:r>
          </a:p>
          <a:p>
            <a:r>
              <a:rPr lang="da-DK" dirty="0" smtClean="0"/>
              <a:t>Psykiske sygdomme</a:t>
            </a:r>
            <a:endParaRPr lang="da-DK" dirty="0"/>
          </a:p>
        </p:txBody>
      </p:sp>
      <p:pic>
        <p:nvPicPr>
          <p:cNvPr id="7170" name="Picture 2" descr="I Love Bacteria .... the Good Kind though A- #379 | Bacteria cartoon,  Microbes, Cartoon sty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875" y="4009588"/>
            <a:ext cx="2413620" cy="218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972" y="549474"/>
            <a:ext cx="3168352" cy="900000"/>
          </a:xfrm>
        </p:spPr>
        <p:txBody>
          <a:bodyPr/>
          <a:lstStyle/>
          <a:p>
            <a:r>
              <a:rPr lang="da-DK" dirty="0" smtClean="0"/>
              <a:t>Normalflora</a:t>
            </a:r>
            <a:endParaRPr lang="da-DK" dirty="0"/>
          </a:p>
        </p:txBody>
      </p:sp>
      <p:pic>
        <p:nvPicPr>
          <p:cNvPr id="1026" name="489FAA88-AE7A-4723-91B0-20A17711E59E" descr="IMG_08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1" y="405458"/>
            <a:ext cx="3267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Lige pilforbindelse 6"/>
          <p:cNvCxnSpPr/>
          <p:nvPr/>
        </p:nvCxnSpPr>
        <p:spPr bwMode="auto">
          <a:xfrm flipV="1">
            <a:off x="4297387" y="1557586"/>
            <a:ext cx="244827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felt 7"/>
          <p:cNvSpPr txBox="1"/>
          <p:nvPr/>
        </p:nvSpPr>
        <p:spPr>
          <a:xfrm>
            <a:off x="1129035" y="2133650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u="sng" dirty="0" smtClean="0"/>
              <a:t>Luftveje:</a:t>
            </a:r>
          </a:p>
          <a:p>
            <a:pPr marL="171450" indent="-171450">
              <a:buFontTx/>
              <a:buChar char="-"/>
            </a:pPr>
            <a:r>
              <a:rPr lang="da-DK" sz="1000" dirty="0" smtClean="0"/>
              <a:t>Non-</a:t>
            </a:r>
            <a:r>
              <a:rPr lang="da-DK" sz="1000" dirty="0" err="1" smtClean="0"/>
              <a:t>hæmolytiske</a:t>
            </a:r>
            <a:r>
              <a:rPr lang="da-DK" sz="1000" dirty="0" smtClean="0"/>
              <a:t> streptokokker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Coryneforme</a:t>
            </a:r>
            <a:r>
              <a:rPr lang="da-DK" sz="1000" dirty="0" smtClean="0"/>
              <a:t> gram positive stave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Neisseria</a:t>
            </a:r>
            <a:r>
              <a:rPr lang="da-DK" sz="1000" dirty="0" smtClean="0"/>
              <a:t> arter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Haemophilus</a:t>
            </a:r>
            <a:r>
              <a:rPr lang="da-DK" sz="1000" dirty="0" smtClean="0"/>
              <a:t> arter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Anaerobe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Gram negative stave (</a:t>
            </a:r>
            <a:r>
              <a:rPr lang="da-DK" sz="1000" i="1" dirty="0" err="1" smtClean="0"/>
              <a:t>enterobakterier</a:t>
            </a:r>
            <a:r>
              <a:rPr lang="da-DK" sz="1000" i="1" dirty="0" smtClean="0"/>
              <a:t>, </a:t>
            </a:r>
            <a:r>
              <a:rPr lang="da-DK" sz="1000" i="1" dirty="0" err="1" smtClean="0"/>
              <a:t>pseudomonas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spp</a:t>
            </a:r>
            <a:r>
              <a:rPr lang="da-DK" sz="1000" i="1" dirty="0" smtClean="0"/>
              <a:t>., </a:t>
            </a:r>
            <a:r>
              <a:rPr lang="da-DK" sz="1000" i="1" dirty="0" err="1" smtClean="0"/>
              <a:t>acinetobacter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spp</a:t>
            </a:r>
            <a:r>
              <a:rPr lang="da-DK" sz="1000" i="1" dirty="0" smtClean="0"/>
              <a:t>., KNS, </a:t>
            </a:r>
            <a:r>
              <a:rPr lang="da-DK" sz="1000" i="1" dirty="0" err="1" smtClean="0"/>
              <a:t>enterokokker</a:t>
            </a:r>
            <a:r>
              <a:rPr lang="da-DK" sz="1000" i="1" dirty="0" smtClean="0"/>
              <a:t>, gærsvampe)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Streptococcus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pneumoniae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Haemophilus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influenzae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Moraxella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catarrhalis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aureus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endParaRPr lang="da-DK" sz="800" b="1" i="1" dirty="0" smtClean="0"/>
          </a:p>
        </p:txBody>
      </p:sp>
      <p:cxnSp>
        <p:nvCxnSpPr>
          <p:cNvPr id="10" name="Lige pilforbindelse 9"/>
          <p:cNvCxnSpPr/>
          <p:nvPr/>
        </p:nvCxnSpPr>
        <p:spPr bwMode="auto">
          <a:xfrm flipH="1">
            <a:off x="6889675" y="5374010"/>
            <a:ext cx="20162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pilforbindelse 11"/>
          <p:cNvCxnSpPr/>
          <p:nvPr/>
        </p:nvCxnSpPr>
        <p:spPr bwMode="auto">
          <a:xfrm flipH="1" flipV="1">
            <a:off x="7393731" y="4072643"/>
            <a:ext cx="1512168" cy="1157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kstfelt 13"/>
          <p:cNvSpPr txBox="1"/>
          <p:nvPr/>
        </p:nvSpPr>
        <p:spPr>
          <a:xfrm>
            <a:off x="8977907" y="3789834"/>
            <a:ext cx="2808312" cy="2400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a-DK" sz="1000" b="1" u="sng" dirty="0" smtClean="0"/>
              <a:t>Urinveje:</a:t>
            </a:r>
          </a:p>
          <a:p>
            <a:pPr marL="171450" indent="-171450">
              <a:buFontTx/>
              <a:buChar char="-"/>
            </a:pPr>
            <a:r>
              <a:rPr lang="da-DK" sz="1000" dirty="0" smtClean="0"/>
              <a:t>Non-</a:t>
            </a:r>
            <a:r>
              <a:rPr lang="da-DK" sz="1000" dirty="0" err="1" smtClean="0"/>
              <a:t>hæmolytiske</a:t>
            </a:r>
            <a:r>
              <a:rPr lang="da-DK" sz="1000" dirty="0" smtClean="0"/>
              <a:t> streptokokker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Gardnerella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Lactobaciller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Bifidobacterium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Gruppe B streptokokker</a:t>
            </a:r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KNS</a:t>
            </a:r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Gærsvampe</a:t>
            </a:r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Acinetobacter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Pseudomonas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spp</a:t>
            </a:r>
            <a:r>
              <a:rPr lang="da-DK" sz="1000" i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Stenotropshomonas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maltophilia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endParaRPr lang="da-DK" sz="1000" i="1" dirty="0"/>
          </a:p>
          <a:p>
            <a:pPr marL="171450" indent="-171450">
              <a:buFontTx/>
              <a:buChar char="-"/>
            </a:pP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Klebsiella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spp</a:t>
            </a:r>
            <a:r>
              <a:rPr lang="da-DK" sz="1000" b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Enterobacter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spp</a:t>
            </a:r>
            <a:r>
              <a:rPr lang="da-DK" sz="1000" b="1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Proteus </a:t>
            </a:r>
            <a:r>
              <a:rPr lang="da-DK" sz="1000" b="1" dirty="0" err="1" smtClean="0"/>
              <a:t>spp</a:t>
            </a:r>
            <a:r>
              <a:rPr lang="da-DK" sz="1000" b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Morganella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morgani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aureus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Enterokokker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E. </a:t>
            </a:r>
            <a:r>
              <a:rPr lang="da-DK" sz="1000" b="1" dirty="0" err="1" smtClean="0"/>
              <a:t>coli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S. </a:t>
            </a:r>
            <a:r>
              <a:rPr lang="da-DK" sz="1000" b="1" dirty="0" err="1" smtClean="0"/>
              <a:t>saprophyticus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Salmonella </a:t>
            </a:r>
            <a:r>
              <a:rPr lang="da-DK" sz="800" b="1" dirty="0" err="1" smtClean="0"/>
              <a:t>spp</a:t>
            </a:r>
            <a:r>
              <a:rPr lang="da-DK" sz="800" b="1" dirty="0" smtClean="0"/>
              <a:t>. </a:t>
            </a:r>
            <a:endParaRPr lang="da-DK" sz="800" b="1" dirty="0"/>
          </a:p>
        </p:txBody>
      </p:sp>
      <p:cxnSp>
        <p:nvCxnSpPr>
          <p:cNvPr id="18" name="Lige pilforbindelse 17"/>
          <p:cNvCxnSpPr/>
          <p:nvPr/>
        </p:nvCxnSpPr>
        <p:spPr bwMode="auto">
          <a:xfrm flipH="1">
            <a:off x="7969795" y="1989634"/>
            <a:ext cx="936104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felt 18"/>
          <p:cNvSpPr txBox="1"/>
          <p:nvPr/>
        </p:nvSpPr>
        <p:spPr>
          <a:xfrm>
            <a:off x="8977907" y="727750"/>
            <a:ext cx="23042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u="sng" dirty="0" smtClean="0"/>
              <a:t>Hud: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Koagulase</a:t>
            </a:r>
            <a:r>
              <a:rPr lang="da-DK" sz="1000" dirty="0" smtClean="0"/>
              <a:t> negative stafylokokker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Corynebacterium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Propionibacterium</a:t>
            </a:r>
            <a:r>
              <a:rPr lang="da-DK" sz="1000" dirty="0" smtClean="0"/>
              <a:t> </a:t>
            </a:r>
            <a:r>
              <a:rPr lang="da-DK" sz="1000" dirty="0" err="1" smtClean="0"/>
              <a:t>acnes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Staphylococcus</a:t>
            </a:r>
            <a:r>
              <a:rPr lang="da-DK" sz="1000" dirty="0" smtClean="0"/>
              <a:t> </a:t>
            </a:r>
            <a:r>
              <a:rPr lang="da-DK" sz="1000" dirty="0" err="1" smtClean="0"/>
              <a:t>aureus</a:t>
            </a:r>
            <a:endParaRPr lang="da-DK" sz="1000" dirty="0"/>
          </a:p>
          <a:p>
            <a:pPr marL="171450" indent="-171450">
              <a:buFontTx/>
              <a:buChar char="-"/>
            </a:pPr>
            <a:r>
              <a:rPr lang="da-DK" sz="1000" dirty="0" smtClean="0"/>
              <a:t>Non-</a:t>
            </a:r>
            <a:r>
              <a:rPr lang="da-DK" sz="1000" dirty="0" err="1" smtClean="0"/>
              <a:t>hæmolytiske</a:t>
            </a:r>
            <a:r>
              <a:rPr lang="da-DK" sz="1000" dirty="0" smtClean="0"/>
              <a:t> streptokokker</a:t>
            </a:r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Enterobakterier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Pseudomonas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aeruginosa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Anaerobe</a:t>
            </a:r>
            <a:r>
              <a:rPr lang="da-DK" sz="1000" i="1" dirty="0" smtClean="0"/>
              <a:t> bakterier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Streptococcus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pyogenes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aureus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lugdunensis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9795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979" y="405458"/>
            <a:ext cx="10082625" cy="900000"/>
          </a:xfrm>
        </p:spPr>
        <p:txBody>
          <a:bodyPr/>
          <a:lstStyle/>
          <a:p>
            <a:r>
              <a:rPr lang="da-DK" dirty="0" smtClean="0"/>
              <a:t>Opdeling af bakterier</a:t>
            </a:r>
            <a:endParaRPr lang="da-DK" dirty="0"/>
          </a:p>
        </p:txBody>
      </p:sp>
      <p:pic>
        <p:nvPicPr>
          <p:cNvPr id="2051" name="C51FEA90-9FAA-4BA4-80A9-52CB8A875AF8" descr="IMG_0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512" y="2094505"/>
            <a:ext cx="4604374" cy="34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014380EB-74E4-4FC3-8011-0714A041E1C3" descr="IMG_0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2004" y="2065297"/>
            <a:ext cx="4637754" cy="3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979" y="549474"/>
            <a:ext cx="10082625" cy="900000"/>
          </a:xfrm>
        </p:spPr>
        <p:txBody>
          <a:bodyPr/>
          <a:lstStyle/>
          <a:p>
            <a:r>
              <a:rPr lang="da-DK" dirty="0"/>
              <a:t>Opdeling af </a:t>
            </a:r>
            <a:r>
              <a:rPr lang="da-DK" dirty="0" smtClean="0"/>
              <a:t>bakterier - farve</a:t>
            </a:r>
            <a:endParaRPr lang="da-DK" dirty="0"/>
          </a:p>
        </p:txBody>
      </p:sp>
      <p:pic>
        <p:nvPicPr>
          <p:cNvPr id="4" name="Billede 3_2">
            <a:extLst>
              <a:ext uri="{FF2B5EF4-FFF2-40B4-BE49-F238E27FC236}">
                <a16:creationId xmlns:a16="http://schemas.microsoft.com/office/drawing/2014/main" id="{9CCBDBF6-1E24-9446-9C1C-685FDB3481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2425179" y="2133650"/>
            <a:ext cx="6619875" cy="356235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70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939" y="261442"/>
            <a:ext cx="10082625" cy="900000"/>
          </a:xfrm>
        </p:spPr>
        <p:txBody>
          <a:bodyPr/>
          <a:lstStyle/>
          <a:p>
            <a:r>
              <a:rPr lang="da-DK" dirty="0" smtClean="0"/>
              <a:t>Opdeling af bakterier - form</a:t>
            </a:r>
            <a:endParaRPr lang="da-DK" dirty="0"/>
          </a:p>
        </p:txBody>
      </p:sp>
      <p:pic>
        <p:nvPicPr>
          <p:cNvPr id="6147" name="CA18AA5E-EB07-410B-BA1A-979F3934BCB5" descr="IMG_0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3150" r="14952"/>
          <a:stretch/>
        </p:blipFill>
        <p:spPr bwMode="auto">
          <a:xfrm>
            <a:off x="3433291" y="1587090"/>
            <a:ext cx="5184576" cy="48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0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972" y="549474"/>
            <a:ext cx="3168352" cy="900000"/>
          </a:xfrm>
        </p:spPr>
        <p:txBody>
          <a:bodyPr/>
          <a:lstStyle/>
          <a:p>
            <a:r>
              <a:rPr lang="da-DK" dirty="0" smtClean="0"/>
              <a:t>Normalflora</a:t>
            </a:r>
            <a:endParaRPr lang="da-DK" dirty="0"/>
          </a:p>
        </p:txBody>
      </p:sp>
      <p:pic>
        <p:nvPicPr>
          <p:cNvPr id="1026" name="489FAA88-AE7A-4723-91B0-20A17711E59E" descr="IMG_08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1" y="405458"/>
            <a:ext cx="3267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Lige pilforbindelse 6"/>
          <p:cNvCxnSpPr/>
          <p:nvPr/>
        </p:nvCxnSpPr>
        <p:spPr bwMode="auto">
          <a:xfrm flipV="1">
            <a:off x="4297387" y="1557586"/>
            <a:ext cx="244827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felt 7"/>
          <p:cNvSpPr txBox="1"/>
          <p:nvPr/>
        </p:nvSpPr>
        <p:spPr>
          <a:xfrm>
            <a:off x="1129035" y="2133650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u="sng" dirty="0" smtClean="0"/>
              <a:t>Luftveje:</a:t>
            </a:r>
          </a:p>
          <a:p>
            <a:pPr marL="171450" indent="-171450">
              <a:buFontTx/>
              <a:buChar char="-"/>
            </a:pPr>
            <a:r>
              <a:rPr lang="da-DK" sz="1000" dirty="0" smtClean="0"/>
              <a:t>Non-</a:t>
            </a:r>
            <a:r>
              <a:rPr lang="da-DK" sz="1000" dirty="0" err="1" smtClean="0"/>
              <a:t>hæmolytiske</a:t>
            </a:r>
            <a:r>
              <a:rPr lang="da-DK" sz="1000" dirty="0" smtClean="0"/>
              <a:t> streptokokker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Coryneforme</a:t>
            </a:r>
            <a:r>
              <a:rPr lang="da-DK" sz="1000" dirty="0" smtClean="0"/>
              <a:t> gram positive stave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Neisseria</a:t>
            </a:r>
            <a:r>
              <a:rPr lang="da-DK" sz="1000" dirty="0" smtClean="0"/>
              <a:t> arter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Haemophilus</a:t>
            </a:r>
            <a:r>
              <a:rPr lang="da-DK" sz="1000" dirty="0" smtClean="0"/>
              <a:t> arter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Anaerobe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Gram negative stave (</a:t>
            </a:r>
            <a:r>
              <a:rPr lang="da-DK" sz="1000" i="1" dirty="0" err="1" smtClean="0"/>
              <a:t>enterobakterier</a:t>
            </a:r>
            <a:r>
              <a:rPr lang="da-DK" sz="1000" i="1" dirty="0" smtClean="0"/>
              <a:t>, </a:t>
            </a:r>
            <a:r>
              <a:rPr lang="da-DK" sz="1000" i="1" dirty="0" err="1" smtClean="0"/>
              <a:t>pseudomonas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spp</a:t>
            </a:r>
            <a:r>
              <a:rPr lang="da-DK" sz="1000" i="1" dirty="0" smtClean="0"/>
              <a:t>., </a:t>
            </a:r>
            <a:r>
              <a:rPr lang="da-DK" sz="1000" i="1" dirty="0" err="1" smtClean="0"/>
              <a:t>acinetobacter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spp</a:t>
            </a:r>
            <a:r>
              <a:rPr lang="da-DK" sz="1000" i="1" dirty="0" smtClean="0"/>
              <a:t>., KNS, </a:t>
            </a:r>
            <a:r>
              <a:rPr lang="da-DK" sz="1000" i="1" dirty="0" err="1" smtClean="0"/>
              <a:t>enterokokker</a:t>
            </a:r>
            <a:r>
              <a:rPr lang="da-DK" sz="1000" i="1" dirty="0" smtClean="0"/>
              <a:t>, gærsvampe)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Streptococcus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pneumoniae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Haemophilus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influenzae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Moraxella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catarrhalis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aureus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endParaRPr lang="da-DK" sz="800" b="1" i="1" dirty="0" smtClean="0"/>
          </a:p>
        </p:txBody>
      </p:sp>
      <p:cxnSp>
        <p:nvCxnSpPr>
          <p:cNvPr id="10" name="Lige pilforbindelse 9"/>
          <p:cNvCxnSpPr/>
          <p:nvPr/>
        </p:nvCxnSpPr>
        <p:spPr bwMode="auto">
          <a:xfrm flipH="1">
            <a:off x="6889675" y="5374010"/>
            <a:ext cx="20162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pilforbindelse 11"/>
          <p:cNvCxnSpPr/>
          <p:nvPr/>
        </p:nvCxnSpPr>
        <p:spPr bwMode="auto">
          <a:xfrm flipH="1" flipV="1">
            <a:off x="7393731" y="4072643"/>
            <a:ext cx="1512168" cy="1157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kstfelt 13"/>
          <p:cNvSpPr txBox="1"/>
          <p:nvPr/>
        </p:nvSpPr>
        <p:spPr>
          <a:xfrm>
            <a:off x="8977907" y="3789834"/>
            <a:ext cx="2808312" cy="2400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a-DK" sz="1000" b="1" u="sng" dirty="0" smtClean="0"/>
              <a:t>Urinveje:</a:t>
            </a:r>
          </a:p>
          <a:p>
            <a:pPr marL="171450" indent="-171450">
              <a:buFontTx/>
              <a:buChar char="-"/>
            </a:pPr>
            <a:r>
              <a:rPr lang="da-DK" sz="1000" dirty="0" smtClean="0"/>
              <a:t>Non-</a:t>
            </a:r>
            <a:r>
              <a:rPr lang="da-DK" sz="1000" dirty="0" err="1" smtClean="0"/>
              <a:t>hæmolytiske</a:t>
            </a:r>
            <a:r>
              <a:rPr lang="da-DK" sz="1000" dirty="0" smtClean="0"/>
              <a:t> streptokokker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Gardnerella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Lactobaciller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Bifidobacterium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Gruppe B streptokokker</a:t>
            </a:r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KNS</a:t>
            </a:r>
          </a:p>
          <a:p>
            <a:pPr marL="171450" indent="-171450">
              <a:buFontTx/>
              <a:buChar char="-"/>
            </a:pPr>
            <a:r>
              <a:rPr lang="da-DK" sz="1000" i="1" dirty="0" smtClean="0"/>
              <a:t>Gærsvampe</a:t>
            </a:r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Acinetobacter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Pseudomonas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spp</a:t>
            </a:r>
            <a:r>
              <a:rPr lang="da-DK" sz="1000" i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Stenotropshomonas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maltophilia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endParaRPr lang="da-DK" sz="1000" i="1" dirty="0"/>
          </a:p>
          <a:p>
            <a:pPr marL="171450" indent="-171450">
              <a:buFontTx/>
              <a:buChar char="-"/>
            </a:pP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Klebsiella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spp</a:t>
            </a:r>
            <a:r>
              <a:rPr lang="da-DK" sz="1000" b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Enterobacter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spp</a:t>
            </a:r>
            <a:r>
              <a:rPr lang="da-DK" sz="1000" b="1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Proteus </a:t>
            </a:r>
            <a:r>
              <a:rPr lang="da-DK" sz="1000" b="1" dirty="0" err="1" smtClean="0"/>
              <a:t>spp</a:t>
            </a:r>
            <a:r>
              <a:rPr lang="da-DK" sz="1000" b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Morganella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morgani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aureus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Enterokokker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E. </a:t>
            </a:r>
            <a:r>
              <a:rPr lang="da-DK" sz="1000" b="1" dirty="0" err="1" smtClean="0"/>
              <a:t>coli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S. </a:t>
            </a:r>
            <a:r>
              <a:rPr lang="da-DK" sz="1000" b="1" dirty="0" err="1" smtClean="0"/>
              <a:t>saprophyticus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smtClean="0"/>
              <a:t>Salmonella </a:t>
            </a:r>
            <a:r>
              <a:rPr lang="da-DK" sz="800" b="1" dirty="0" err="1" smtClean="0"/>
              <a:t>spp</a:t>
            </a:r>
            <a:r>
              <a:rPr lang="da-DK" sz="800" b="1" dirty="0" smtClean="0"/>
              <a:t>. </a:t>
            </a:r>
            <a:endParaRPr lang="da-DK" sz="800" b="1" dirty="0"/>
          </a:p>
        </p:txBody>
      </p:sp>
      <p:cxnSp>
        <p:nvCxnSpPr>
          <p:cNvPr id="18" name="Lige pilforbindelse 17"/>
          <p:cNvCxnSpPr/>
          <p:nvPr/>
        </p:nvCxnSpPr>
        <p:spPr bwMode="auto">
          <a:xfrm flipH="1">
            <a:off x="7969795" y="1989634"/>
            <a:ext cx="936104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felt 18"/>
          <p:cNvSpPr txBox="1"/>
          <p:nvPr/>
        </p:nvSpPr>
        <p:spPr>
          <a:xfrm>
            <a:off x="8977907" y="727750"/>
            <a:ext cx="23042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u="sng" dirty="0" smtClean="0"/>
              <a:t>Hud: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Koagulase</a:t>
            </a:r>
            <a:r>
              <a:rPr lang="da-DK" sz="1000" dirty="0" smtClean="0"/>
              <a:t> negative stafylokokker</a:t>
            </a:r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Corynebacterium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Propionibacterium</a:t>
            </a:r>
            <a:r>
              <a:rPr lang="da-DK" sz="1000" dirty="0" smtClean="0"/>
              <a:t> </a:t>
            </a:r>
            <a:r>
              <a:rPr lang="da-DK" sz="1000" dirty="0" err="1" smtClean="0"/>
              <a:t>acnes</a:t>
            </a:r>
            <a:endParaRPr lang="da-DK" sz="1000" dirty="0" smtClean="0"/>
          </a:p>
          <a:p>
            <a:pPr marL="171450" indent="-171450">
              <a:buFontTx/>
              <a:buChar char="-"/>
            </a:pPr>
            <a:r>
              <a:rPr lang="da-DK" sz="1000" dirty="0" err="1" smtClean="0"/>
              <a:t>Staphylococcus</a:t>
            </a:r>
            <a:r>
              <a:rPr lang="da-DK" sz="1000" dirty="0" smtClean="0"/>
              <a:t> </a:t>
            </a:r>
            <a:r>
              <a:rPr lang="da-DK" sz="1000" dirty="0" err="1" smtClean="0"/>
              <a:t>aureus</a:t>
            </a:r>
            <a:endParaRPr lang="da-DK" sz="1000" dirty="0"/>
          </a:p>
          <a:p>
            <a:pPr marL="171450" indent="-171450">
              <a:buFontTx/>
              <a:buChar char="-"/>
            </a:pPr>
            <a:r>
              <a:rPr lang="da-DK" sz="1000" dirty="0" smtClean="0"/>
              <a:t>Non-</a:t>
            </a:r>
            <a:r>
              <a:rPr lang="da-DK" sz="1000" dirty="0" err="1" smtClean="0"/>
              <a:t>hæmolytiske</a:t>
            </a:r>
            <a:r>
              <a:rPr lang="da-DK" sz="1000" dirty="0" smtClean="0"/>
              <a:t> streptokokker</a:t>
            </a:r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Enterobakterier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Pseudomonas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aeruginosa</a:t>
            </a:r>
            <a:endParaRPr lang="da-DK" sz="1000" i="1" dirty="0" smtClean="0"/>
          </a:p>
          <a:p>
            <a:pPr marL="171450" indent="-171450">
              <a:buFontTx/>
              <a:buChar char="-"/>
            </a:pPr>
            <a:r>
              <a:rPr lang="da-DK" sz="1000" i="1" dirty="0" err="1" smtClean="0"/>
              <a:t>Anaerobe</a:t>
            </a:r>
            <a:r>
              <a:rPr lang="da-DK" sz="1000" i="1" dirty="0" smtClean="0"/>
              <a:t> bakterier</a:t>
            </a:r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Streptococcus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pyogenes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aureus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r>
              <a:rPr lang="da-DK" sz="1000" b="1" dirty="0" err="1" smtClean="0"/>
              <a:t>Staphylococcus</a:t>
            </a:r>
            <a:r>
              <a:rPr lang="da-DK" sz="1000" b="1" dirty="0" smtClean="0"/>
              <a:t> </a:t>
            </a:r>
            <a:r>
              <a:rPr lang="da-DK" sz="1000" b="1" dirty="0" err="1" smtClean="0"/>
              <a:t>lugdunensis</a:t>
            </a:r>
            <a:endParaRPr lang="da-DK" sz="1000" b="1" dirty="0" smtClean="0"/>
          </a:p>
          <a:p>
            <a:pPr marL="171450" indent="-171450">
              <a:buFontTx/>
              <a:buChar char="-"/>
            </a:pPr>
            <a:endParaRPr lang="da-DK" sz="800" dirty="0"/>
          </a:p>
        </p:txBody>
      </p:sp>
      <p:sp>
        <p:nvSpPr>
          <p:cNvPr id="3" name="Eksplosion 2 2"/>
          <p:cNvSpPr/>
          <p:nvPr/>
        </p:nvSpPr>
        <p:spPr>
          <a:xfrm>
            <a:off x="3433291" y="1737606"/>
            <a:ext cx="7272808" cy="4104456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5544817" y="305668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UNDER PRESSURE!</a:t>
            </a:r>
            <a:endParaRPr lang="da-DK" dirty="0"/>
          </a:p>
        </p:txBody>
      </p:sp>
      <p:pic>
        <p:nvPicPr>
          <p:cNvPr id="5" name="Picture 2" descr="Freddie Mercury | Biography, Parents, Songs, &amp; Facts | Britan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70" y="3614125"/>
            <a:ext cx="1075790" cy="13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09355" y="1341562"/>
            <a:ext cx="3744416" cy="446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996" y="753548"/>
            <a:ext cx="2448272" cy="900000"/>
          </a:xfrm>
        </p:spPr>
        <p:txBody>
          <a:bodyPr/>
          <a:lstStyle/>
          <a:p>
            <a:r>
              <a:rPr lang="da-DK" dirty="0" smtClean="0"/>
              <a:t>Selektion</a:t>
            </a:r>
            <a:endParaRPr lang="da-DK" dirty="0"/>
          </a:p>
        </p:txBody>
      </p:sp>
      <p:pic>
        <p:nvPicPr>
          <p:cNvPr id="5122" name="Picture 2" descr="Bakterie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2" y="909514"/>
            <a:ext cx="4956723" cy="51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6" y="765498"/>
            <a:ext cx="4441297" cy="900000"/>
          </a:xfrm>
        </p:spPr>
        <p:txBody>
          <a:bodyPr/>
          <a:lstStyle/>
          <a:p>
            <a:r>
              <a:rPr lang="da-DK" dirty="0" smtClean="0"/>
              <a:t>Egen </a:t>
            </a:r>
            <a:r>
              <a:rPr lang="da-DK" dirty="0" err="1" smtClean="0"/>
              <a:t>mikrobiota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Såbar</a:t>
            </a:r>
            <a:r>
              <a:rPr lang="da-DK" dirty="0" smtClean="0"/>
              <a:t> patient</a:t>
            </a:r>
          </a:p>
          <a:p>
            <a:pPr lvl="1"/>
            <a:r>
              <a:rPr lang="da-DK" dirty="0" smtClean="0"/>
              <a:t>Nedsat immunforsvar</a:t>
            </a:r>
          </a:p>
          <a:p>
            <a:pPr lvl="1"/>
            <a:r>
              <a:rPr lang="da-DK" dirty="0" smtClean="0"/>
              <a:t>Ældre</a:t>
            </a:r>
          </a:p>
          <a:p>
            <a:pPr lvl="1"/>
            <a:r>
              <a:rPr lang="da-DK" dirty="0" smtClean="0"/>
              <a:t>Intensivpatienter</a:t>
            </a:r>
          </a:p>
          <a:p>
            <a:r>
              <a:rPr lang="da-DK" dirty="0" smtClean="0"/>
              <a:t>Barrierebrud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53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980" y="666175"/>
            <a:ext cx="4752528" cy="900000"/>
          </a:xfrm>
        </p:spPr>
        <p:txBody>
          <a:bodyPr/>
          <a:lstStyle/>
          <a:p>
            <a:r>
              <a:rPr lang="da-DK" dirty="0" smtClean="0"/>
              <a:t>Brud på barrierer</a:t>
            </a:r>
            <a:endParaRPr lang="da-DK" dirty="0"/>
          </a:p>
        </p:txBody>
      </p:sp>
      <p:pic>
        <p:nvPicPr>
          <p:cNvPr id="3076" name="Picture 4" descr="https://www.tempus600.com/admin/public/getimage.ashx?image=/Files/Images/timedico/Landingssider/blood_collection_03.jpg&amp;crop=0&amp;Compression=100&amp;DoNotUpscale=True&amp;fix=br&amp;Width=940&amp;Height=520&amp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" y="4005858"/>
            <a:ext cx="3466477" cy="19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læggelse af PICC-line kateter - Aarhus Universitets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3" y="2061642"/>
            <a:ext cx="2240424" cy="165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tubation: Purpose, Risks, and Recov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78" y="1773610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ør din hofteope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35" y="3573810"/>
            <a:ext cx="3468672" cy="25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entofte Sutur - Fortløbende parvis madrassutur i verdensklas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91" y="1413570"/>
            <a:ext cx="2667559" cy="18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HYGIEJNE!</a:t>
            </a:r>
            <a:endParaRPr lang="da-DK" dirty="0"/>
          </a:p>
        </p:txBody>
      </p:sp>
      <p:pic>
        <p:nvPicPr>
          <p:cNvPr id="8196" name="Picture 4" descr="Pink wash your hands neon sign vector | free image by rawpixel.com / Techi  | Neon signs, Neon, Wash your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65" y="2493690"/>
            <a:ext cx="3820268" cy="38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995" y="837506"/>
            <a:ext cx="3289168" cy="900000"/>
          </a:xfrm>
        </p:spPr>
        <p:txBody>
          <a:bodyPr/>
          <a:lstStyle/>
          <a:p>
            <a:r>
              <a:rPr lang="da-DK" dirty="0"/>
              <a:t>Infektioner</a:t>
            </a:r>
          </a:p>
        </p:txBody>
      </p:sp>
      <p:pic>
        <p:nvPicPr>
          <p:cNvPr id="4" name="489FAA88-AE7A-4723-91B0-20A17711E59E" descr="IMG_08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82" y="1845618"/>
            <a:ext cx="216103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233491" y="4077866"/>
            <a:ext cx="552113" cy="576064"/>
          </a:xfrm>
          <a:prstGeom prst="ellipse">
            <a:avLst/>
          </a:prstGeom>
          <a:noFill/>
          <a:ln w="5715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752215" y="4005858"/>
            <a:ext cx="552113" cy="576064"/>
          </a:xfrm>
          <a:prstGeom prst="ellipse">
            <a:avLst/>
          </a:prstGeom>
          <a:noFill/>
          <a:ln w="5715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476158" y="4905859"/>
            <a:ext cx="552113" cy="576064"/>
          </a:xfrm>
          <a:prstGeom prst="ellipse">
            <a:avLst/>
          </a:prstGeom>
          <a:noFill/>
          <a:ln w="5715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7177707" y="1413570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Urinvejsinfektion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Kateteranlæggelse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RIK/SIK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Permanente </a:t>
            </a:r>
            <a:r>
              <a:rPr lang="da-DK" dirty="0" err="1" smtClean="0"/>
              <a:t>katre</a:t>
            </a:r>
            <a:endParaRPr lang="da-DK" dirty="0" smtClean="0"/>
          </a:p>
          <a:p>
            <a:pPr marL="342900" indent="-342900">
              <a:buFontTx/>
              <a:buChar char="-"/>
            </a:pPr>
            <a:r>
              <a:rPr lang="da-DK" dirty="0" smtClean="0"/>
              <a:t>Syge urinveje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Bakterier (svampe)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67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638" y="697123"/>
            <a:ext cx="3312725" cy="900000"/>
          </a:xfrm>
        </p:spPr>
        <p:txBody>
          <a:bodyPr/>
          <a:lstStyle/>
          <a:p>
            <a:r>
              <a:rPr lang="da-DK" dirty="0" smtClean="0"/>
              <a:t>Infektioner</a:t>
            </a:r>
            <a:endParaRPr lang="da-DK" dirty="0"/>
          </a:p>
        </p:txBody>
      </p:sp>
      <p:pic>
        <p:nvPicPr>
          <p:cNvPr id="4" name="489FAA88-AE7A-4723-91B0-20A17711E59E" descr="IMG_08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3" y="2088000"/>
            <a:ext cx="216103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4513807" y="3069754"/>
            <a:ext cx="1296144" cy="1296144"/>
          </a:xfrm>
          <a:prstGeom prst="ellipse">
            <a:avLst/>
          </a:prstGeom>
          <a:noFill/>
          <a:ln w="5715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961683" y="148557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Pneumoni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Sengeliggende patient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Mund/håndhygiejne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Intensiv/respirator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Syge lunger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Virus, bakterier, svampe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27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6" y="765498"/>
            <a:ext cx="3505194" cy="900000"/>
          </a:xfrm>
        </p:spPr>
        <p:txBody>
          <a:bodyPr/>
          <a:lstStyle/>
          <a:p>
            <a:r>
              <a:rPr lang="da-DK" dirty="0"/>
              <a:t>Infektioner</a:t>
            </a:r>
          </a:p>
        </p:txBody>
      </p:sp>
      <p:pic>
        <p:nvPicPr>
          <p:cNvPr id="4" name="489FAA88-AE7A-4723-91B0-20A17711E59E" descr="IMG_08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82" y="1845618"/>
            <a:ext cx="216103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6289902" y="2745618"/>
            <a:ext cx="552113" cy="576064"/>
          </a:xfrm>
          <a:prstGeom prst="ellipse">
            <a:avLst/>
          </a:prstGeom>
          <a:noFill/>
          <a:ln w="5715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7321723" y="1413570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Hud/blodbane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PVK/CVK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Sår, tryksår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Operationer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Fremmedlegemer</a:t>
            </a:r>
          </a:p>
          <a:p>
            <a:pPr marL="952485" lvl="1" indent="-342900">
              <a:buFontTx/>
              <a:buChar char="-"/>
            </a:pPr>
            <a:r>
              <a:rPr lang="da-DK" dirty="0" smtClean="0"/>
              <a:t>(Inkl. kostbare)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Pacemaker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Bakterier/svampe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52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987" y="693490"/>
            <a:ext cx="3217160" cy="900000"/>
          </a:xfrm>
        </p:spPr>
        <p:txBody>
          <a:bodyPr/>
          <a:lstStyle/>
          <a:p>
            <a:r>
              <a:rPr lang="da-DK" dirty="0" smtClean="0"/>
              <a:t>Infektioner</a:t>
            </a:r>
            <a:endParaRPr lang="da-DK" dirty="0"/>
          </a:p>
        </p:txBody>
      </p:sp>
      <p:pic>
        <p:nvPicPr>
          <p:cNvPr id="4" name="489FAA88-AE7A-4723-91B0-20A17711E59E" descr="IMG_08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15" y="2159000"/>
            <a:ext cx="216103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761499" y="4869954"/>
            <a:ext cx="552113" cy="576064"/>
          </a:xfrm>
          <a:prstGeom prst="ellipse">
            <a:avLst/>
          </a:prstGeom>
          <a:noFill/>
          <a:ln w="5715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7393731" y="1485578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Tarminfektioner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Særligt </a:t>
            </a:r>
            <a:r>
              <a:rPr lang="da-DK" dirty="0" err="1" smtClean="0"/>
              <a:t>C.diff</a:t>
            </a:r>
            <a:endParaRPr lang="da-DK" dirty="0" smtClean="0"/>
          </a:p>
          <a:p>
            <a:pPr marL="342900" indent="-342900">
              <a:buFontTx/>
              <a:buChar char="-"/>
            </a:pPr>
            <a:r>
              <a:rPr lang="da-DK" dirty="0" err="1" smtClean="0"/>
              <a:t>Norovirus</a:t>
            </a:r>
            <a:endParaRPr lang="da-DK" dirty="0" smtClean="0"/>
          </a:p>
          <a:p>
            <a:pPr marL="342900" indent="-342900">
              <a:buFontTx/>
              <a:buChar char="-"/>
            </a:pPr>
            <a:r>
              <a:rPr lang="da-DK" dirty="0" smtClean="0"/>
              <a:t>Smitte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Antibiotikaforbrug</a:t>
            </a:r>
          </a:p>
          <a:p>
            <a:pPr marL="342900" indent="-342900">
              <a:buFontTx/>
              <a:buChar char="-"/>
            </a:pPr>
            <a:r>
              <a:rPr lang="da-DK" dirty="0" smtClean="0"/>
              <a:t>Presset normalflora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58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8" y="765498"/>
            <a:ext cx="3793224" cy="900000"/>
          </a:xfrm>
        </p:spPr>
        <p:txBody>
          <a:bodyPr/>
          <a:lstStyle/>
          <a:p>
            <a:r>
              <a:rPr lang="da-DK" dirty="0" smtClean="0"/>
              <a:t>Konsekvenser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Flere sygedage og indlæggelsesdage</a:t>
            </a:r>
          </a:p>
          <a:p>
            <a:r>
              <a:rPr lang="da-DK" dirty="0" smtClean="0"/>
              <a:t>Flere undersøgelser, mere behandling</a:t>
            </a:r>
          </a:p>
          <a:p>
            <a:r>
              <a:rPr lang="da-DK" dirty="0" smtClean="0"/>
              <a:t>Højere dødelighed</a:t>
            </a:r>
          </a:p>
          <a:p>
            <a:r>
              <a:rPr lang="da-DK" dirty="0" smtClean="0"/>
              <a:t>Efterforløb</a:t>
            </a:r>
          </a:p>
          <a:p>
            <a:r>
              <a:rPr lang="da-DK" dirty="0" smtClean="0"/>
              <a:t>Store omkostninger for patient og samfund</a:t>
            </a:r>
          </a:p>
        </p:txBody>
      </p:sp>
    </p:spTree>
    <p:extLst>
      <p:ext uri="{BB962C8B-B14F-4D97-AF65-F5344CB8AC3E}">
        <p14:creationId xmlns:p14="http://schemas.microsoft.com/office/powerpoint/2010/main" val="2527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985019" y="1286103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Tak for opmærksomheden!</a:t>
            </a:r>
            <a:endParaRPr lang="da-DK" dirty="0"/>
          </a:p>
        </p:txBody>
      </p:sp>
      <p:pic>
        <p:nvPicPr>
          <p:cNvPr id="8196" name="Picture 4" descr="I Love Microbiology Stickers for Sale | Red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11" y="1557586"/>
            <a:ext cx="4159915" cy="41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955" y="477466"/>
            <a:ext cx="10082625" cy="900000"/>
          </a:xfrm>
        </p:spPr>
        <p:txBody>
          <a:bodyPr/>
          <a:lstStyle/>
          <a:p>
            <a:r>
              <a:rPr lang="da-DK" dirty="0" smtClean="0"/>
              <a:t>Hospitalserhvervede infektioner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Omfang</a:t>
            </a:r>
          </a:p>
          <a:p>
            <a:r>
              <a:rPr lang="da-DK" dirty="0" smtClean="0"/>
              <a:t>Definition</a:t>
            </a:r>
          </a:p>
          <a:p>
            <a:r>
              <a:rPr lang="da-DK" dirty="0" smtClean="0"/>
              <a:t>Årsager</a:t>
            </a:r>
          </a:p>
          <a:p>
            <a:r>
              <a:rPr lang="da-DK" dirty="0" smtClean="0"/>
              <a:t>Inddeling</a:t>
            </a:r>
          </a:p>
          <a:p>
            <a:r>
              <a:rPr lang="da-DK" dirty="0" smtClean="0"/>
              <a:t>Typer af infektioner</a:t>
            </a:r>
          </a:p>
          <a:p>
            <a:r>
              <a:rPr lang="da-DK" smtClean="0"/>
              <a:t>Konsekvenser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1964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955" y="477466"/>
            <a:ext cx="10082625" cy="900000"/>
          </a:xfrm>
        </p:spPr>
        <p:txBody>
          <a:bodyPr/>
          <a:lstStyle/>
          <a:p>
            <a:r>
              <a:rPr lang="da-DK" dirty="0" smtClean="0"/>
              <a:t>Omfang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SSI: 7-10% af alle indlagte – ca. 60.000 pt. årligt</a:t>
            </a:r>
          </a:p>
          <a:p>
            <a:r>
              <a:rPr lang="da-DK" dirty="0" smtClean="0"/>
              <a:t>Medfører en større belastning end fx. influenza gør (forringede og tabte leveår)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08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964" y="549474"/>
            <a:ext cx="3168352" cy="900000"/>
          </a:xfrm>
        </p:spPr>
        <p:txBody>
          <a:bodyPr/>
          <a:lstStyle/>
          <a:p>
            <a:r>
              <a:rPr lang="da-DK" dirty="0" smtClean="0"/>
              <a:t>Definition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Infektion som patienten pådrager sig på hospitalet &gt; 48 timer efter indlæggelse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77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567" y="549474"/>
            <a:ext cx="2209048" cy="900000"/>
          </a:xfrm>
        </p:spPr>
        <p:txBody>
          <a:bodyPr/>
          <a:lstStyle/>
          <a:p>
            <a:r>
              <a:rPr lang="da-DK" dirty="0" smtClean="0"/>
              <a:t>Årsager</a:t>
            </a:r>
            <a:endParaRPr lang="da-DK" dirty="0"/>
          </a:p>
        </p:txBody>
      </p:sp>
      <p:pic>
        <p:nvPicPr>
          <p:cNvPr id="2050" name="Picture 2" descr="UVC og Corona virus. Læs om hvordan UVC kan hjæl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r="29953"/>
          <a:stretch/>
        </p:blipFill>
        <p:spPr bwMode="auto">
          <a:xfrm>
            <a:off x="1633091" y="2421682"/>
            <a:ext cx="27363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BB: Escherichia coli, shigatoksin producere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75" y="3933850"/>
            <a:ext cx="3202494" cy="23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pergillus fumigat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79" y="693490"/>
            <a:ext cx="2623873" cy="26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4724836"/>
              </p:ext>
            </p:extLst>
          </p:nvPr>
        </p:nvGraphicFramePr>
        <p:xfrm>
          <a:off x="2032529" y="719755"/>
          <a:ext cx="8130117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9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987" y="549474"/>
            <a:ext cx="10082625" cy="900000"/>
          </a:xfrm>
        </p:spPr>
        <p:txBody>
          <a:bodyPr/>
          <a:lstStyle/>
          <a:p>
            <a:r>
              <a:rPr lang="da-DK" dirty="0" smtClean="0"/>
              <a:t>Smitte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179" y="2196184"/>
            <a:ext cx="2860844" cy="40322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15" y="2196185"/>
            <a:ext cx="2857903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6" y="693490"/>
            <a:ext cx="10082625" cy="900000"/>
          </a:xfrm>
        </p:spPr>
        <p:txBody>
          <a:bodyPr/>
          <a:lstStyle/>
          <a:p>
            <a:r>
              <a:rPr lang="da-DK" dirty="0" smtClean="0"/>
              <a:t>Smitte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/>
              <a:t>Både virus, bakterier og </a:t>
            </a:r>
            <a:r>
              <a:rPr lang="da-DK" dirty="0" smtClean="0"/>
              <a:t>svampe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-multicolour_16-9_v04.potx" id="{B70F2534-6865-4AEC-B852-0218A21872F8}" vid="{C6803DDC-A865-4FF3-A9EF-6C0265BF60A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454</Words>
  <Application>Microsoft Office PowerPoint</Application>
  <PresentationFormat>Brugerdefineret</PresentationFormat>
  <Paragraphs>180</Paragraphs>
  <Slides>29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3" baseType="lpstr">
      <vt:lpstr>Calibri</vt:lpstr>
      <vt:lpstr>Verdana</vt:lpstr>
      <vt:lpstr>Wingdings</vt:lpstr>
      <vt:lpstr>RM-multicolour_16-9_v02</vt:lpstr>
      <vt:lpstr>Hospitalserhvervede infektioner</vt:lpstr>
      <vt:lpstr>PowerPoint-præsentation</vt:lpstr>
      <vt:lpstr>Hospitalserhvervede infektioner</vt:lpstr>
      <vt:lpstr>Omfang</vt:lpstr>
      <vt:lpstr>Definition</vt:lpstr>
      <vt:lpstr>Årsager</vt:lpstr>
      <vt:lpstr>PowerPoint-præsentation</vt:lpstr>
      <vt:lpstr>Smitte</vt:lpstr>
      <vt:lpstr>Smitte</vt:lpstr>
      <vt:lpstr>Smitte</vt:lpstr>
      <vt:lpstr>Smitte</vt:lpstr>
      <vt:lpstr>Smitte</vt:lpstr>
      <vt:lpstr>Infektion udgående fra egen mikrobiota</vt:lpstr>
      <vt:lpstr>Mikrobiotaens betydning</vt:lpstr>
      <vt:lpstr>Normalflora</vt:lpstr>
      <vt:lpstr>Opdeling af bakterier</vt:lpstr>
      <vt:lpstr>Opdeling af bakterier - farve</vt:lpstr>
      <vt:lpstr>Opdeling af bakterier - form</vt:lpstr>
      <vt:lpstr>Normalflora</vt:lpstr>
      <vt:lpstr>Selektion</vt:lpstr>
      <vt:lpstr>Egen mikrobiota</vt:lpstr>
      <vt:lpstr>Brud på barrierer</vt:lpstr>
      <vt:lpstr>HYGIEJNE!</vt:lpstr>
      <vt:lpstr>Infektioner</vt:lpstr>
      <vt:lpstr>Infektioner</vt:lpstr>
      <vt:lpstr>Infektioner</vt:lpstr>
      <vt:lpstr>Infektioner</vt:lpstr>
      <vt:lpstr>Konsekvenser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Brun Nielsen</dc:creator>
  <cp:lastModifiedBy>Tine Bentzen</cp:lastModifiedBy>
  <cp:revision>19</cp:revision>
  <cp:lastPrinted>2020-01-23T11:37:56Z</cp:lastPrinted>
  <dcterms:created xsi:type="dcterms:W3CDTF">2023-03-16T09:58:41Z</dcterms:created>
  <dcterms:modified xsi:type="dcterms:W3CDTF">2023-03-22T20:09:36Z</dcterms:modified>
</cp:coreProperties>
</file>