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6"/>
  </p:notesMasterIdLst>
  <p:sldIdLst>
    <p:sldId id="320" r:id="rId2"/>
    <p:sldId id="376" r:id="rId3"/>
    <p:sldId id="378" r:id="rId4"/>
    <p:sldId id="377" r:id="rId5"/>
    <p:sldId id="379" r:id="rId6"/>
    <p:sldId id="380" r:id="rId7"/>
    <p:sldId id="381" r:id="rId8"/>
    <p:sldId id="396" r:id="rId9"/>
    <p:sldId id="392" r:id="rId10"/>
    <p:sldId id="393" r:id="rId11"/>
    <p:sldId id="391" r:id="rId12"/>
    <p:sldId id="382" r:id="rId13"/>
    <p:sldId id="394" r:id="rId14"/>
    <p:sldId id="383" r:id="rId15"/>
    <p:sldId id="384" r:id="rId16"/>
    <p:sldId id="385" r:id="rId17"/>
    <p:sldId id="386" r:id="rId18"/>
    <p:sldId id="387" r:id="rId19"/>
    <p:sldId id="388" r:id="rId20"/>
    <p:sldId id="395" r:id="rId21"/>
    <p:sldId id="390" r:id="rId22"/>
    <p:sldId id="292" r:id="rId23"/>
    <p:sldId id="321" r:id="rId24"/>
    <p:sldId id="293" r:id="rId25"/>
  </p:sldIdLst>
  <p:sldSz cx="12195175" cy="6859588"/>
  <p:notesSz cx="6797675" cy="9926638"/>
  <p:custDataLst>
    <p:tags r:id="rId27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8EA"/>
    <a:srgbClr val="256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106" autoAdjust="0"/>
  </p:normalViewPr>
  <p:slideViewPr>
    <p:cSldViewPr>
      <p:cViewPr varScale="1">
        <p:scale>
          <a:sx n="68" d="100"/>
          <a:sy n="68" d="100"/>
        </p:scale>
        <p:origin x="1219" y="96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23-03-2023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Udvalgte infektioner </a:t>
            </a:r>
            <a:r>
              <a:rPr lang="mr-I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da-DK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Kontaktsmitte. Smittesprednings potentialet er specielt stor eller  konsekvenserne for at blive smittet er store</a:t>
            </a:r>
          </a:p>
          <a:p>
            <a:pPr rtl="0"/>
            <a:r>
              <a:rPr lang="da-DK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Patienter med </a:t>
            </a:r>
            <a:r>
              <a:rPr lang="da-DK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ekskreter</a:t>
            </a:r>
            <a:r>
              <a:rPr lang="da-DK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/sekreter som ikke kan opsamles eller tildækkes via dræn og forbindinger</a:t>
            </a:r>
          </a:p>
          <a:p>
            <a:pPr rtl="0"/>
            <a:r>
              <a:rPr lang="da-DK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 med diarré sygdomme, </a:t>
            </a:r>
          </a:p>
          <a:p>
            <a:pPr rtl="0"/>
            <a:r>
              <a:rPr lang="da-DK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Infektioner med Resistente bakterier</a:t>
            </a:r>
          </a:p>
          <a:p>
            <a:pPr rtl="0"/>
            <a:r>
              <a:rPr lang="da-DK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Dråbesmitte hvor der samtidig er symptomer. Dråberne dannes jo via hoste nys, med det skal jo så være tilstede. Eller ved opkast </a:t>
            </a:r>
            <a:r>
              <a:rPr lang="mr-I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da-DK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 det skal så også være til stede.</a:t>
            </a:r>
          </a:p>
          <a:p>
            <a:pPr rtl="0"/>
            <a:endParaRPr lang="da-DK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Smitteveje ikke er afdækket – hvor vi ikke kender mikroorganismer, reservoiret eller hvordan den smitter</a:t>
            </a:r>
          </a:p>
          <a:p>
            <a:endParaRPr lang="da-DK" dirty="0" smtClean="0"/>
          </a:p>
          <a:p>
            <a:r>
              <a:rPr lang="da-DK" dirty="0" smtClean="0"/>
              <a:t>TB vs MDR-TB</a:t>
            </a:r>
            <a:r>
              <a:rPr lang="da-DK" baseline="0" dirty="0" smtClean="0"/>
              <a:t> – Værnemidler ”opgraderes” fra dråbesmitte til luftbåren. 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71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92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 smtClean="0">
                <a:ea typeface="ＭＳ Ｐゴシック" panose="020B0600070205080204" pitchFamily="34" charset="-128"/>
              </a:rPr>
              <a:t>Klor bruges altid i forbindelse med diarré sygdomme og derudover ved de infektionssygdomme hvor det er anbefalingen. VRE, NORO, CD027, eller i specielle tilfælde.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1790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Benyt nye handsker og eventuelt plastikforklæde i forbindelse med transport af utensilier til skyllerum</a:t>
            </a:r>
          </a:p>
          <a:p>
            <a:endParaRPr lang="da-DK" dirty="0" smtClean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 smtClean="0">
                <a:ea typeface="ＭＳ Ｐゴシック" panose="020B0600070205080204" pitchFamily="34" charset="-128"/>
              </a:rPr>
              <a:t>Processen urent udstyr fra stuen  -&gt; rent udstyr udenfor kræver rene afsætningsborder eller lignende.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767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878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028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5429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 smtClean="0">
                <a:ea typeface="ＭＳ Ｐゴシック" pitchFamily="34" charset="-128"/>
              </a:rPr>
              <a:t>Overvej altid før isolationen etableres hvad der kan/skal fjernes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99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 smtClean="0">
                <a:ea typeface="ＭＳ Ｐゴシック" panose="020B0600070205080204" pitchFamily="34" charset="-128"/>
              </a:rPr>
              <a:t>Eksempler: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 MRSA patient til samtale. Det smitter via kontakt, så evt. en rengøring og efterfølgende desinfektion hvor patienten har siddet med sine hænder (bordoverflade). Minus værnemidler.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 Influenza: - alt fjernes indenfor en meters afstand – </a:t>
            </a:r>
            <a:r>
              <a:rPr lang="da-DK" altLang="da-DK" dirty="0" err="1" smtClean="0">
                <a:ea typeface="ＭＳ Ｐゴシック" panose="020B0600070205080204" pitchFamily="34" charset="-128"/>
              </a:rPr>
              <a:t>evt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sættes det udenfor døren. OBS venterum. værnemidler som ved indlæggelse.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	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896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dirty="0" smtClean="0"/>
              <a:t>Drøft med jeres side makker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240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Hvordan sikre vi at de</a:t>
            </a:r>
            <a:r>
              <a:rPr lang="da-DK" baseline="0" dirty="0" smtClean="0"/>
              <a:t> er informeret om deres situation? – MRSA enheden, fx ved CPO og MRSA, forholde sig hjemme. 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Hud</a:t>
            </a:r>
            <a:r>
              <a:rPr lang="da-DK" baseline="0" dirty="0" smtClean="0"/>
              <a:t> tørst, kan vi holde vores patienter i hånden, uden handske?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13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Nogle</a:t>
            </a:r>
            <a:r>
              <a:rPr lang="da-DK" baseline="0" dirty="0" smtClean="0"/>
              <a:t> samler på </a:t>
            </a:r>
            <a:r>
              <a:rPr lang="da-DK" baseline="0" dirty="0" err="1" smtClean="0"/>
              <a:t>Pokemon</a:t>
            </a:r>
            <a:r>
              <a:rPr lang="da-DK" baseline="0" dirty="0" smtClean="0"/>
              <a:t> kort, vi i IHE samler på mikroorganismer så vi har fra A til Z.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724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64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Når</a:t>
            </a:r>
            <a:r>
              <a:rPr lang="da-DK" baseline="0" dirty="0" smtClean="0"/>
              <a:t> vi benytter </a:t>
            </a:r>
            <a:r>
              <a:rPr lang="da-DK" b="1" baseline="0" dirty="0" smtClean="0"/>
              <a:t>SIF</a:t>
            </a:r>
            <a:r>
              <a:rPr lang="da-DK" b="0" baseline="0" dirty="0" smtClean="0"/>
              <a:t>, er der flere punkter hvor man skal være særligt opmærksom. </a:t>
            </a:r>
          </a:p>
          <a:p>
            <a:r>
              <a:rPr lang="da-DK" b="0" baseline="0" dirty="0" smtClean="0"/>
              <a:t>Jeg har her listet hvad vi inkluderer i vores e-Dok omkring disse. </a:t>
            </a:r>
          </a:p>
          <a:p>
            <a:endParaRPr lang="da-DK" b="0" baseline="0" dirty="0" smtClean="0"/>
          </a:p>
          <a:p>
            <a:r>
              <a:rPr lang="da-DK" b="0" baseline="0" dirty="0" smtClean="0"/>
              <a:t>Vores </a:t>
            </a:r>
            <a:r>
              <a:rPr lang="da-DK" b="1" baseline="0" dirty="0" smtClean="0"/>
              <a:t>SIF</a:t>
            </a:r>
            <a:r>
              <a:rPr lang="da-DK" b="0" baseline="0" dirty="0" smtClean="0"/>
              <a:t> for de forskellige mikroorganismer, er udarbejdet ud fra den samme skabelon, hvor vi tilpasser de enkelte bokse den specifikke mikroorganismer.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24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 charset="0"/>
              <a:buNone/>
            </a:pPr>
            <a:r>
              <a:rPr lang="da-DK" altLang="da-DK" dirty="0" smtClean="0">
                <a:ea typeface="ＭＳ Ｐゴシック" panose="020B0600070205080204" pitchFamily="34" charset="-128"/>
              </a:rPr>
              <a:t>Dråbesmitte </a:t>
            </a:r>
            <a:r>
              <a:rPr lang="mr-IN" altLang="da-DK" dirty="0" smtClean="0">
                <a:ea typeface="ＭＳ Ｐゴシック" panose="020B0600070205080204" pitchFamily="34" charset="-128"/>
              </a:rPr>
              <a:t>–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 smitter via aresoler, som fremkommer ved tale, nys/host,  eller stænk eller sprøjt med afføring/urin eller blod. Kan også give anledning til indirekte kontaktsmitte, hvis dråber falder ned på overflader., hvis de tørres af. </a:t>
            </a:r>
            <a:r>
              <a:rPr lang="da-DK" altLang="da-DK" dirty="0" err="1" smtClean="0">
                <a:ea typeface="ＭＳ Ｐゴシック" panose="020B0600070205080204" pitchFamily="34" charset="-128"/>
              </a:rPr>
              <a:t>Covid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, influenza, RS virus.</a:t>
            </a:r>
          </a:p>
          <a:p>
            <a:pPr>
              <a:buFont typeface="+mj-lt" charset="0"/>
              <a:buNone/>
            </a:pPr>
            <a:r>
              <a:rPr lang="da-DK" altLang="da-DK" dirty="0" smtClean="0">
                <a:ea typeface="ＭＳ Ｐゴシック" panose="020B0600070205080204" pitchFamily="34" charset="-128"/>
              </a:rPr>
              <a:t>Luftbåren </a:t>
            </a:r>
            <a:r>
              <a:rPr lang="mr-IN" altLang="da-DK" dirty="0" smtClean="0">
                <a:ea typeface="ＭＳ Ｐゴシック" panose="020B0600070205080204" pitchFamily="34" charset="-128"/>
              </a:rPr>
              <a:t>–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kernerne kan derfor inhaleres af en smittemodtager og dermed give anledning til smitte fx mæslinger, skoldkopper</a:t>
            </a:r>
          </a:p>
          <a:p>
            <a:pPr>
              <a:buFont typeface="+mj-lt" charset="0"/>
              <a:buNone/>
            </a:pPr>
            <a:r>
              <a:rPr lang="da-DK" altLang="da-DK" dirty="0" smtClean="0">
                <a:ea typeface="ＭＳ Ｐゴシック" panose="020B0600070205080204" pitchFamily="34" charset="-128"/>
              </a:rPr>
              <a:t>Vehikelbåren: det sker vi kontamineret blod, fødevarer, drikkevarer, vand.</a:t>
            </a:r>
          </a:p>
          <a:p>
            <a:pPr>
              <a:buFont typeface="+mj-lt" charset="0"/>
              <a:buNone/>
            </a:pPr>
            <a:r>
              <a:rPr lang="da-DK" altLang="da-DK" dirty="0" smtClean="0">
                <a:ea typeface="ＭＳ Ｐゴシック" panose="020B0600070205080204" pitchFamily="34" charset="-128"/>
              </a:rPr>
              <a:t>	Via kontamineret blod- fx ved stikskader</a:t>
            </a:r>
          </a:p>
          <a:p>
            <a:pPr>
              <a:buFont typeface="+mj-lt" charset="0"/>
              <a:buNone/>
            </a:pPr>
            <a:endParaRPr lang="da-DK" altLang="da-DK" dirty="0" smtClean="0">
              <a:ea typeface="ＭＳ Ｐゴシック" panose="020B0600070205080204" pitchFamily="34" charset="-128"/>
            </a:endParaRPr>
          </a:p>
          <a:p>
            <a:pPr>
              <a:buFont typeface="+mj-lt" charset="0"/>
              <a:buNone/>
            </a:pPr>
            <a:r>
              <a:rPr lang="da-DK" altLang="da-DK" dirty="0" smtClean="0">
                <a:ea typeface="ＭＳ Ｐゴシック" panose="020B0600070205080204" pitchFamily="34" charset="-128"/>
              </a:rPr>
              <a:t>Alimentær er via kontaminerede fødevarer (tænk på frosne hindbær, dadler, salmonella på æg)</a:t>
            </a:r>
          </a:p>
          <a:p>
            <a:pPr>
              <a:buFont typeface="+mj-lt" charset="0"/>
              <a:buNone/>
            </a:pPr>
            <a:r>
              <a:rPr lang="da-DK" altLang="da-DK" dirty="0" smtClean="0">
                <a:ea typeface="ＭＳ Ｐゴシック" panose="020B0600070205080204" pitchFamily="34" charset="-128"/>
              </a:rPr>
              <a:t>Fækal-oral </a:t>
            </a:r>
            <a:r>
              <a:rPr lang="mr-IN" altLang="da-DK" dirty="0" smtClean="0">
                <a:ea typeface="ＭＳ Ｐゴシック" panose="020B0600070205080204" pitchFamily="34" charset="-128"/>
              </a:rPr>
              <a:t>–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det er mikroorganismer findes i fæces og føres til munden via hænder eller kontaktpunkter.  </a:t>
            </a:r>
          </a:p>
          <a:p>
            <a:pPr>
              <a:buFont typeface="+mj-lt" charset="0"/>
              <a:buNone/>
            </a:pPr>
            <a:endParaRPr lang="da-DK" altLang="da-DK" dirty="0" smtClean="0">
              <a:ea typeface="ＭＳ Ｐゴシック" panose="020B0600070205080204" pitchFamily="34" charset="-128"/>
            </a:endParaRPr>
          </a:p>
          <a:p>
            <a:pPr>
              <a:buFont typeface="+mj-lt" charset="0"/>
              <a:buNone/>
            </a:pPr>
            <a:r>
              <a:rPr lang="da-DK" altLang="da-DK" dirty="0" smtClean="0">
                <a:ea typeface="ＭＳ Ｐゴシック" panose="020B0600070205080204" pitchFamily="34" charset="-128"/>
              </a:rPr>
              <a:t>Støvbåren kan ske, når nogle mikroorganismer tåler indtørring, overleve lang tid i støv </a:t>
            </a:r>
            <a:r>
              <a:rPr lang="mr-IN" altLang="da-DK" dirty="0" smtClean="0">
                <a:ea typeface="ＭＳ Ｐゴシック" panose="020B0600070205080204" pitchFamily="34" charset="-128"/>
              </a:rPr>
              <a:t>–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svampe, </a:t>
            </a:r>
            <a:r>
              <a:rPr lang="da-DK" altLang="da-DK" dirty="0" err="1" smtClean="0">
                <a:ea typeface="ＭＳ Ｐゴシック" panose="020B0600070205080204" pitchFamily="34" charset="-128"/>
              </a:rPr>
              <a:t>Legionella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,  </a:t>
            </a:r>
            <a:r>
              <a:rPr lang="da-DK" altLang="da-DK" dirty="0" err="1" smtClean="0">
                <a:ea typeface="ＭＳ Ｐゴシック" panose="020B0600070205080204" pitchFamily="34" charset="-128"/>
              </a:rPr>
              <a:t>Clostridier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,  Det kan også være svampe.	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075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 smtClean="0">
                <a:ea typeface="ＭＳ Ｐゴシック" panose="020B0600070205080204" pitchFamily="34" charset="-128"/>
              </a:rPr>
              <a:t>Når vi isolerer så er der følgende muligheder: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Dvs. patienter, som smitter med specielle mikroorganismer, som vi ikke vil have spredt til andre patienter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Enestue </a:t>
            </a:r>
            <a:r>
              <a:rPr lang="mr-IN" altLang="da-DK" dirty="0" smtClean="0">
                <a:ea typeface="ＭＳ Ｐゴシック" panose="020B0600070205080204" pitchFamily="34" charset="-128"/>
              </a:rPr>
              <a:t>–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bruger vi jo til det hele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Kohorte – flere patienter med </a:t>
            </a:r>
            <a:r>
              <a:rPr lang="da-DK" altLang="da-DK" dirty="0" err="1" smtClean="0">
                <a:ea typeface="ＭＳ Ｐゴシック" panose="020B0600070205080204" pitchFamily="34" charset="-128"/>
              </a:rPr>
              <a:t>samem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sygdom på samme stue </a:t>
            </a:r>
            <a:r>
              <a:rPr lang="mr-IN" altLang="da-DK" dirty="0" smtClean="0">
                <a:ea typeface="ＭＳ Ｐゴシック" panose="020B0600070205080204" pitchFamily="34" charset="-128"/>
              </a:rPr>
              <a:t>–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</a:t>
            </a:r>
            <a:r>
              <a:rPr lang="da-DK" altLang="da-DK" dirty="0" err="1" smtClean="0">
                <a:ea typeface="ＭＳ Ｐゴシック" panose="020B0600070205080204" pitchFamily="34" charset="-128"/>
              </a:rPr>
              <a:t>obs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at influenza /</a:t>
            </a:r>
            <a:r>
              <a:rPr lang="da-DK" altLang="da-DK" dirty="0" err="1" smtClean="0">
                <a:ea typeface="ＭＳ Ｐゴシック" panose="020B0600070205080204" pitchFamily="34" charset="-128"/>
              </a:rPr>
              <a:t>covid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-19 er samme undertype. Det kan også være </a:t>
            </a:r>
            <a:r>
              <a:rPr lang="da-DK" altLang="da-DK" dirty="0" err="1" smtClean="0">
                <a:ea typeface="ＭＳ Ｐゴシック" panose="020B0600070205080204" pitchFamily="34" charset="-128"/>
              </a:rPr>
              <a:t>norovirus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. </a:t>
            </a:r>
            <a:r>
              <a:rPr lang="da-DK" altLang="da-DK" b="1" dirty="0" smtClean="0">
                <a:ea typeface="ＭＳ Ｐゴシック" panose="020B0600070205080204" pitchFamily="34" charset="-128"/>
              </a:rPr>
              <a:t>De generelle infektionshygiejniske forholdsregler gælder altid </a:t>
            </a:r>
          </a:p>
          <a:p>
            <a:endParaRPr lang="da-DK" altLang="da-DK" dirty="0" smtClean="0">
              <a:ea typeface="ＭＳ Ｐゴシック" panose="020B0600070205080204" pitchFamily="34" charset="-128"/>
            </a:endParaRP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Barriere – stigmatiserer patienten </a:t>
            </a:r>
            <a:r>
              <a:rPr lang="da-DK" altLang="da-DK" dirty="0" err="1" smtClean="0">
                <a:ea typeface="ＭＳ Ｐゴシック" panose="020B0600070205080204" pitchFamily="34" charset="-128"/>
              </a:rPr>
              <a:t>ift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til andre patienter på stuen. Bruges ofte ved RS virus på børneafdelinger. MRSA/CPO på dialyse afsnit. Andre efter aftale med IHE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Sluse – ganske få steder det er muligt. MDRTB, Skoldkopper og mæslinger – eksotisk sygdomme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Karantæne afsnit – afd. Q. </a:t>
            </a:r>
            <a:r>
              <a:rPr lang="mr-IN" altLang="da-DK" dirty="0" smtClean="0">
                <a:ea typeface="ＭＳ Ｐゴシック" panose="020B0600070205080204" pitchFamily="34" charset="-128"/>
              </a:rPr>
              <a:t>–</a:t>
            </a:r>
            <a:r>
              <a:rPr lang="da-DK" altLang="da-DK" dirty="0" smtClean="0">
                <a:ea typeface="ＭＳ Ｐゴシック" panose="020B0600070205080204" pitchFamily="34" charset="-128"/>
              </a:rPr>
              <a:t> SARS, EBOLA</a:t>
            </a:r>
          </a:p>
          <a:p>
            <a:endParaRPr lang="da-DK" altLang="da-DK" dirty="0" smtClean="0">
              <a:ea typeface="ＭＳ Ｐゴシック" panose="020B0600070205080204" pitchFamily="34" charset="-128"/>
            </a:endParaRP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Vi kan jo også godt isolerer patienter eller patienter alene, hvis de ikke kan håndterer deres diarre eller håndhygiejne – de kan ikke kooperer til forståelsen af håndhygiejne.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014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 smtClean="0">
                <a:ea typeface="ＭＳ Ｐゴシック" panose="020B0600070205080204" pitchFamily="34" charset="-128"/>
              </a:rPr>
              <a:t>Maske og visir bruges indenfor 1 meter fra patienten for at beskytte ansigtets slimhinder. Ofte vil det betyde, at værnemidlerne tages på inden man går ind på stuen.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Hvis pårørende deltager i plejen benytter de samme værnemidler. </a:t>
            </a:r>
          </a:p>
          <a:p>
            <a:r>
              <a:rPr lang="da-DK" altLang="da-DK" dirty="0" smtClean="0">
                <a:ea typeface="ＭＳ Ｐゴシック" panose="020B0600070205080204" pitchFamily="34" charset="-128"/>
              </a:rPr>
              <a:t>Det er samme maske som vi bruger ved de generelle forholdsregler – her bruger vi dem bare også indenfor 1 meter fra patienten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02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da-DK" altLang="da-DK" sz="160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da-DK" altLang="da-DK" sz="1600" dirty="0" smtClean="0">
                <a:ea typeface="ＭＳ Ｐゴシック" pitchFamily="34" charset="-128"/>
              </a:rPr>
              <a:t>Værnemidler tages på udenfor isolationsstuen.</a:t>
            </a:r>
          </a:p>
          <a:p>
            <a:pPr>
              <a:defRPr/>
            </a:pPr>
            <a:r>
              <a:rPr lang="da-DK" altLang="da-DK" sz="1600" dirty="0" smtClean="0">
                <a:ea typeface="ＭＳ Ｐゴシック" pitchFamily="34" charset="-128"/>
              </a:rPr>
              <a:t>Udfør hånddesinfektion</a:t>
            </a:r>
          </a:p>
          <a:p>
            <a:pPr>
              <a:defRPr/>
            </a:pPr>
            <a:r>
              <a:rPr lang="da-DK" altLang="da-DK" sz="1600" dirty="0" smtClean="0">
                <a:ea typeface="ＭＳ Ｐゴシック" pitchFamily="34" charset="-128"/>
              </a:rPr>
              <a:t>Find alle værnemidler frem</a:t>
            </a:r>
          </a:p>
          <a:p>
            <a:pPr>
              <a:defRPr/>
            </a:pPr>
            <a:r>
              <a:rPr lang="da-DK" altLang="da-DK" sz="1600" dirty="0" smtClean="0">
                <a:ea typeface="ＭＳ Ｐゴシック" pitchFamily="34" charset="-128"/>
              </a:rPr>
              <a:t>Tag værnemidlerne på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90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600" dirty="0" smtClean="0">
                <a:ea typeface="ＭＳ Ｐゴシック" pitchFamily="34" charset="-128"/>
              </a:rPr>
              <a:t>Aftagning af værnemidler foregår på isolationsstuen (ved dråbesmitte minimum 1 meter til patientens luftveje)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99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225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ktangel 71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-23093" y="549474"/>
            <a:ext cx="12240000" cy="577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20923" y="6382122"/>
            <a:ext cx="1656184" cy="477466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0418067" y="6382122"/>
            <a:ext cx="1742293" cy="477466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cxnSp>
        <p:nvCxnSpPr>
          <p:cNvPr id="14" name="Lige forbindelse 13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Lige forbindelse 14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2634303" y="2736000"/>
            <a:ext cx="7567740" cy="1496632"/>
            <a:chOff x="575" y="74"/>
            <a:chExt cx="6442" cy="1274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5" y="74"/>
              <a:ext cx="644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575" y="78"/>
              <a:ext cx="3097" cy="1272"/>
            </a:xfrm>
            <a:custGeom>
              <a:avLst/>
              <a:gdLst>
                <a:gd name="T0" fmla="*/ 1401 w 1517"/>
                <a:gd name="T1" fmla="*/ 0 h 620"/>
                <a:gd name="T2" fmla="*/ 1401 w 1517"/>
                <a:gd name="T3" fmla="*/ 144 h 620"/>
                <a:gd name="T4" fmla="*/ 1401 w 1517"/>
                <a:gd name="T5" fmla="*/ 144 h 620"/>
                <a:gd name="T6" fmla="*/ 1355 w 1517"/>
                <a:gd name="T7" fmla="*/ 190 h 620"/>
                <a:gd name="T8" fmla="*/ 1355 w 1517"/>
                <a:gd name="T9" fmla="*/ 190 h 620"/>
                <a:gd name="T10" fmla="*/ 1355 w 1517"/>
                <a:gd name="T11" fmla="*/ 190 h 620"/>
                <a:gd name="T12" fmla="*/ 1141 w 1517"/>
                <a:gd name="T13" fmla="*/ 190 h 620"/>
                <a:gd name="T14" fmla="*/ 1141 w 1517"/>
                <a:gd name="T15" fmla="*/ 190 h 620"/>
                <a:gd name="T16" fmla="*/ 1140 w 1517"/>
                <a:gd name="T17" fmla="*/ 190 h 620"/>
                <a:gd name="T18" fmla="*/ 1094 w 1517"/>
                <a:gd name="T19" fmla="*/ 144 h 620"/>
                <a:gd name="T20" fmla="*/ 1094 w 1517"/>
                <a:gd name="T21" fmla="*/ 144 h 620"/>
                <a:gd name="T22" fmla="*/ 1094 w 1517"/>
                <a:gd name="T23" fmla="*/ 0 h 620"/>
                <a:gd name="T24" fmla="*/ 978 w 1517"/>
                <a:gd name="T25" fmla="*/ 0 h 620"/>
                <a:gd name="T26" fmla="*/ 978 w 1517"/>
                <a:gd name="T27" fmla="*/ 344 h 620"/>
                <a:gd name="T28" fmla="*/ 815 w 1517"/>
                <a:gd name="T29" fmla="*/ 505 h 620"/>
                <a:gd name="T30" fmla="*/ 670 w 1517"/>
                <a:gd name="T31" fmla="*/ 414 h 620"/>
                <a:gd name="T32" fmla="*/ 510 w 1517"/>
                <a:gd name="T33" fmla="*/ 92 h 620"/>
                <a:gd name="T34" fmla="*/ 364 w 1517"/>
                <a:gd name="T35" fmla="*/ 1 h 620"/>
                <a:gd name="T36" fmla="*/ 218 w 1517"/>
                <a:gd name="T37" fmla="*/ 92 h 620"/>
                <a:gd name="T38" fmla="*/ 0 w 1517"/>
                <a:gd name="T39" fmla="*/ 561 h 620"/>
                <a:gd name="T40" fmla="*/ 128 w 1517"/>
                <a:gd name="T41" fmla="*/ 561 h 620"/>
                <a:gd name="T42" fmla="*/ 322 w 1517"/>
                <a:gd name="T43" fmla="*/ 141 h 620"/>
                <a:gd name="T44" fmla="*/ 364 w 1517"/>
                <a:gd name="T45" fmla="*/ 116 h 620"/>
                <a:gd name="T46" fmla="*/ 405 w 1517"/>
                <a:gd name="T47" fmla="*/ 141 h 620"/>
                <a:gd name="T48" fmla="*/ 563 w 1517"/>
                <a:gd name="T49" fmla="*/ 457 h 620"/>
                <a:gd name="T50" fmla="*/ 815 w 1517"/>
                <a:gd name="T51" fmla="*/ 620 h 620"/>
                <a:gd name="T52" fmla="*/ 1093 w 1517"/>
                <a:gd name="T53" fmla="*/ 352 h 620"/>
                <a:gd name="T54" fmla="*/ 1094 w 1517"/>
                <a:gd name="T55" fmla="*/ 352 h 620"/>
                <a:gd name="T56" fmla="*/ 1140 w 1517"/>
                <a:gd name="T57" fmla="*/ 307 h 620"/>
                <a:gd name="T58" fmla="*/ 1141 w 1517"/>
                <a:gd name="T59" fmla="*/ 307 h 620"/>
                <a:gd name="T60" fmla="*/ 1141 w 1517"/>
                <a:gd name="T61" fmla="*/ 307 h 620"/>
                <a:gd name="T62" fmla="*/ 1355 w 1517"/>
                <a:gd name="T63" fmla="*/ 307 h 620"/>
                <a:gd name="T64" fmla="*/ 1355 w 1517"/>
                <a:gd name="T65" fmla="*/ 307 h 620"/>
                <a:gd name="T66" fmla="*/ 1355 w 1517"/>
                <a:gd name="T67" fmla="*/ 307 h 620"/>
                <a:gd name="T68" fmla="*/ 1401 w 1517"/>
                <a:gd name="T69" fmla="*/ 353 h 620"/>
                <a:gd name="T70" fmla="*/ 1401 w 1517"/>
                <a:gd name="T71" fmla="*/ 353 h 620"/>
                <a:gd name="T72" fmla="*/ 1401 w 1517"/>
                <a:gd name="T73" fmla="*/ 561 h 620"/>
                <a:gd name="T74" fmla="*/ 1517 w 1517"/>
                <a:gd name="T75" fmla="*/ 561 h 620"/>
                <a:gd name="T76" fmla="*/ 1517 w 1517"/>
                <a:gd name="T77" fmla="*/ 0 h 620"/>
                <a:gd name="T78" fmla="*/ 1401 w 1517"/>
                <a:gd name="T7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7" h="620">
                  <a:moveTo>
                    <a:pt x="1401" y="0"/>
                  </a:moveTo>
                  <a:cubicBezTo>
                    <a:pt x="1401" y="144"/>
                    <a:pt x="1401" y="144"/>
                    <a:pt x="1401" y="144"/>
                  </a:cubicBezTo>
                  <a:cubicBezTo>
                    <a:pt x="1401" y="144"/>
                    <a:pt x="1401" y="144"/>
                    <a:pt x="1401" y="144"/>
                  </a:cubicBezTo>
                  <a:cubicBezTo>
                    <a:pt x="1401" y="169"/>
                    <a:pt x="1380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0" y="190"/>
                    <a:pt x="1140" y="190"/>
                  </a:cubicBezTo>
                  <a:cubicBezTo>
                    <a:pt x="1115" y="190"/>
                    <a:pt x="1094" y="169"/>
                    <a:pt x="1094" y="144"/>
                  </a:cubicBezTo>
                  <a:cubicBezTo>
                    <a:pt x="1094" y="144"/>
                    <a:pt x="1094" y="144"/>
                    <a:pt x="1094" y="144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344"/>
                    <a:pt x="978" y="344"/>
                    <a:pt x="978" y="344"/>
                  </a:cubicBezTo>
                  <a:cubicBezTo>
                    <a:pt x="978" y="433"/>
                    <a:pt x="905" y="505"/>
                    <a:pt x="815" y="505"/>
                  </a:cubicBezTo>
                  <a:cubicBezTo>
                    <a:pt x="752" y="505"/>
                    <a:pt x="697" y="467"/>
                    <a:pt x="670" y="414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83" y="35"/>
                    <a:pt x="426" y="1"/>
                    <a:pt x="364" y="1"/>
                  </a:cubicBezTo>
                  <a:cubicBezTo>
                    <a:pt x="302" y="1"/>
                    <a:pt x="243" y="38"/>
                    <a:pt x="218" y="92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30" y="126"/>
                    <a:pt x="346" y="116"/>
                    <a:pt x="364" y="116"/>
                  </a:cubicBezTo>
                  <a:cubicBezTo>
                    <a:pt x="382" y="116"/>
                    <a:pt x="398" y="126"/>
                    <a:pt x="405" y="141"/>
                  </a:cubicBezTo>
                  <a:cubicBezTo>
                    <a:pt x="563" y="457"/>
                    <a:pt x="563" y="457"/>
                    <a:pt x="563" y="457"/>
                  </a:cubicBezTo>
                  <a:cubicBezTo>
                    <a:pt x="606" y="553"/>
                    <a:pt x="703" y="620"/>
                    <a:pt x="815" y="620"/>
                  </a:cubicBezTo>
                  <a:cubicBezTo>
                    <a:pt x="965" y="620"/>
                    <a:pt x="1088" y="501"/>
                    <a:pt x="1093" y="352"/>
                  </a:cubicBezTo>
                  <a:cubicBezTo>
                    <a:pt x="1094" y="352"/>
                    <a:pt x="1094" y="352"/>
                    <a:pt x="1094" y="352"/>
                  </a:cubicBezTo>
                  <a:cubicBezTo>
                    <a:pt x="1094" y="327"/>
                    <a:pt x="1115" y="307"/>
                    <a:pt x="1140" y="307"/>
                  </a:cubicBezTo>
                  <a:cubicBezTo>
                    <a:pt x="1140" y="307"/>
                    <a:pt x="1141" y="307"/>
                    <a:pt x="1141" y="307"/>
                  </a:cubicBezTo>
                  <a:cubicBezTo>
                    <a:pt x="1141" y="307"/>
                    <a:pt x="1141" y="307"/>
                    <a:pt x="1141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80" y="307"/>
                    <a:pt x="1401" y="328"/>
                    <a:pt x="1401" y="353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1" y="561"/>
                    <a:pt x="1401" y="561"/>
                    <a:pt x="1401" y="561"/>
                  </a:cubicBezTo>
                  <a:cubicBezTo>
                    <a:pt x="1517" y="561"/>
                    <a:pt x="1517" y="561"/>
                    <a:pt x="1517" y="561"/>
                  </a:cubicBezTo>
                  <a:cubicBezTo>
                    <a:pt x="1517" y="0"/>
                    <a:pt x="1517" y="0"/>
                    <a:pt x="1517" y="0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3976" y="74"/>
              <a:ext cx="288" cy="287"/>
            </a:xfrm>
            <a:custGeom>
              <a:avLst/>
              <a:gdLst>
                <a:gd name="T0" fmla="*/ 130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3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5 w 288"/>
                <a:gd name="T15" fmla="*/ 0 h 287"/>
                <a:gd name="T16" fmla="*/ 130 w 288"/>
                <a:gd name="T17" fmla="*/ 0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0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7"/>
            <p:cNvSpPr>
              <a:spLocks noEditPoints="1"/>
            </p:cNvSpPr>
            <p:nvPr userDrawn="1"/>
          </p:nvSpPr>
          <p:spPr bwMode="auto">
            <a:xfrm>
              <a:off x="4272" y="74"/>
              <a:ext cx="288" cy="287"/>
            </a:xfrm>
            <a:custGeom>
              <a:avLst/>
              <a:gdLst>
                <a:gd name="T0" fmla="*/ 222 w 288"/>
                <a:gd name="T1" fmla="*/ 207 h 287"/>
                <a:gd name="T2" fmla="*/ 259 w 288"/>
                <a:gd name="T3" fmla="*/ 287 h 287"/>
                <a:gd name="T4" fmla="*/ 288 w 288"/>
                <a:gd name="T5" fmla="*/ 287 h 287"/>
                <a:gd name="T6" fmla="*/ 155 w 288"/>
                <a:gd name="T7" fmla="*/ 0 h 287"/>
                <a:gd name="T8" fmla="*/ 130 w 288"/>
                <a:gd name="T9" fmla="*/ 0 h 287"/>
                <a:gd name="T10" fmla="*/ 0 w 288"/>
                <a:gd name="T11" fmla="*/ 287 h 287"/>
                <a:gd name="T12" fmla="*/ 28 w 288"/>
                <a:gd name="T13" fmla="*/ 287 h 287"/>
                <a:gd name="T14" fmla="*/ 63 w 288"/>
                <a:gd name="T15" fmla="*/ 207 h 287"/>
                <a:gd name="T16" fmla="*/ 222 w 288"/>
                <a:gd name="T17" fmla="*/ 207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222" y="207"/>
                  </a:move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8"/>
            <p:cNvSpPr>
              <a:spLocks noEditPoints="1"/>
            </p:cNvSpPr>
            <p:nvPr userDrawn="1"/>
          </p:nvSpPr>
          <p:spPr bwMode="auto">
            <a:xfrm>
              <a:off x="4619" y="74"/>
              <a:ext cx="226" cy="287"/>
            </a:xfrm>
            <a:custGeom>
              <a:avLst/>
              <a:gdLst>
                <a:gd name="T0" fmla="*/ 63 w 111"/>
                <a:gd name="T1" fmla="*/ 94 h 140"/>
                <a:gd name="T2" fmla="*/ 96 w 111"/>
                <a:gd name="T3" fmla="*/ 140 h 140"/>
                <a:gd name="T4" fmla="*/ 111 w 111"/>
                <a:gd name="T5" fmla="*/ 140 h 140"/>
                <a:gd name="T6" fmla="*/ 76 w 111"/>
                <a:gd name="T7" fmla="*/ 91 h 140"/>
                <a:gd name="T8" fmla="*/ 107 w 111"/>
                <a:gd name="T9" fmla="*/ 48 h 140"/>
                <a:gd name="T10" fmla="*/ 51 w 111"/>
                <a:gd name="T11" fmla="*/ 0 h 140"/>
                <a:gd name="T12" fmla="*/ 0 w 111"/>
                <a:gd name="T13" fmla="*/ 0 h 140"/>
                <a:gd name="T14" fmla="*/ 0 w 111"/>
                <a:gd name="T15" fmla="*/ 140 h 140"/>
                <a:gd name="T16" fmla="*/ 13 w 111"/>
                <a:gd name="T17" fmla="*/ 140 h 140"/>
                <a:gd name="T18" fmla="*/ 13 w 111"/>
                <a:gd name="T19" fmla="*/ 95 h 140"/>
                <a:gd name="T20" fmla="*/ 51 w 111"/>
                <a:gd name="T21" fmla="*/ 95 h 140"/>
                <a:gd name="T22" fmla="*/ 63 w 111"/>
                <a:gd name="T23" fmla="*/ 94 h 140"/>
                <a:gd name="T24" fmla="*/ 94 w 111"/>
                <a:gd name="T25" fmla="*/ 48 h 140"/>
                <a:gd name="T26" fmla="*/ 51 w 111"/>
                <a:gd name="T27" fmla="*/ 83 h 140"/>
                <a:gd name="T28" fmla="*/ 13 w 111"/>
                <a:gd name="T29" fmla="*/ 83 h 140"/>
                <a:gd name="T30" fmla="*/ 13 w 111"/>
                <a:gd name="T31" fmla="*/ 12 h 140"/>
                <a:gd name="T32" fmla="*/ 51 w 111"/>
                <a:gd name="T33" fmla="*/ 12 h 140"/>
                <a:gd name="T34" fmla="*/ 94 w 111"/>
                <a:gd name="T35" fmla="*/ 4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63" y="94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6" y="85"/>
                    <a:pt x="107" y="69"/>
                    <a:pt x="107" y="48"/>
                  </a:cubicBezTo>
                  <a:cubicBezTo>
                    <a:pt x="107" y="18"/>
                    <a:pt x="86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lose/>
                  <a:moveTo>
                    <a:pt x="94" y="48"/>
                  </a:move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921" y="74"/>
              <a:ext cx="235" cy="287"/>
            </a:xfrm>
            <a:custGeom>
              <a:avLst/>
              <a:gdLst>
                <a:gd name="T0" fmla="*/ 26 w 235"/>
                <a:gd name="T1" fmla="*/ 154 h 287"/>
                <a:gd name="T2" fmla="*/ 208 w 235"/>
                <a:gd name="T3" fmla="*/ 154 h 287"/>
                <a:gd name="T4" fmla="*/ 208 w 235"/>
                <a:gd name="T5" fmla="*/ 287 h 287"/>
                <a:gd name="T6" fmla="*/ 235 w 235"/>
                <a:gd name="T7" fmla="*/ 287 h 287"/>
                <a:gd name="T8" fmla="*/ 235 w 235"/>
                <a:gd name="T9" fmla="*/ 0 h 287"/>
                <a:gd name="T10" fmla="*/ 208 w 235"/>
                <a:gd name="T11" fmla="*/ 0 h 287"/>
                <a:gd name="T12" fmla="*/ 208 w 235"/>
                <a:gd name="T13" fmla="*/ 129 h 287"/>
                <a:gd name="T14" fmla="*/ 26 w 235"/>
                <a:gd name="T15" fmla="*/ 129 h 287"/>
                <a:gd name="T16" fmla="*/ 26 w 235"/>
                <a:gd name="T17" fmla="*/ 0 h 287"/>
                <a:gd name="T18" fmla="*/ 0 w 235"/>
                <a:gd name="T19" fmla="*/ 0 h 287"/>
                <a:gd name="T20" fmla="*/ 0 w 235"/>
                <a:gd name="T21" fmla="*/ 287 h 287"/>
                <a:gd name="T22" fmla="*/ 26 w 235"/>
                <a:gd name="T23" fmla="*/ 287 h 287"/>
                <a:gd name="T24" fmla="*/ 26 w 235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6" y="154"/>
                  </a:move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lnTo>
                    <a:pt x="26" y="1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5256" y="74"/>
              <a:ext cx="230" cy="289"/>
            </a:xfrm>
            <a:custGeom>
              <a:avLst/>
              <a:gdLst>
                <a:gd name="T0" fmla="*/ 56 w 113"/>
                <a:gd name="T1" fmla="*/ 141 h 141"/>
                <a:gd name="T2" fmla="*/ 113 w 113"/>
                <a:gd name="T3" fmla="*/ 80 h 141"/>
                <a:gd name="T4" fmla="*/ 113 w 113"/>
                <a:gd name="T5" fmla="*/ 0 h 141"/>
                <a:gd name="T6" fmla="*/ 100 w 113"/>
                <a:gd name="T7" fmla="*/ 0 h 141"/>
                <a:gd name="T8" fmla="*/ 100 w 113"/>
                <a:gd name="T9" fmla="*/ 80 h 141"/>
                <a:gd name="T10" fmla="*/ 57 w 113"/>
                <a:gd name="T11" fmla="*/ 129 h 141"/>
                <a:gd name="T12" fmla="*/ 13 w 113"/>
                <a:gd name="T13" fmla="*/ 80 h 141"/>
                <a:gd name="T14" fmla="*/ 13 w 113"/>
                <a:gd name="T15" fmla="*/ 0 h 141"/>
                <a:gd name="T16" fmla="*/ 0 w 113"/>
                <a:gd name="T17" fmla="*/ 0 h 141"/>
                <a:gd name="T18" fmla="*/ 0 w 113"/>
                <a:gd name="T19" fmla="*/ 80 h 141"/>
                <a:gd name="T20" fmla="*/ 56 w 113"/>
                <a:gd name="T2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56" y="141"/>
                  </a:move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5558" y="72"/>
              <a:ext cx="210" cy="291"/>
            </a:xfrm>
            <a:custGeom>
              <a:avLst/>
              <a:gdLst>
                <a:gd name="T0" fmla="*/ 52 w 103"/>
                <a:gd name="T1" fmla="*/ 130 h 142"/>
                <a:gd name="T2" fmla="*/ 8 w 103"/>
                <a:gd name="T3" fmla="*/ 113 h 142"/>
                <a:gd name="T4" fmla="*/ 6 w 103"/>
                <a:gd name="T5" fmla="*/ 112 h 142"/>
                <a:gd name="T6" fmla="*/ 0 w 103"/>
                <a:gd name="T7" fmla="*/ 122 h 142"/>
                <a:gd name="T8" fmla="*/ 1 w 103"/>
                <a:gd name="T9" fmla="*/ 123 h 142"/>
                <a:gd name="T10" fmla="*/ 52 w 103"/>
                <a:gd name="T11" fmla="*/ 142 h 142"/>
                <a:gd name="T12" fmla="*/ 103 w 103"/>
                <a:gd name="T13" fmla="*/ 104 h 142"/>
                <a:gd name="T14" fmla="*/ 56 w 103"/>
                <a:gd name="T15" fmla="*/ 65 h 142"/>
                <a:gd name="T16" fmla="*/ 17 w 103"/>
                <a:gd name="T17" fmla="*/ 38 h 142"/>
                <a:gd name="T18" fmla="*/ 54 w 103"/>
                <a:gd name="T19" fmla="*/ 12 h 142"/>
                <a:gd name="T20" fmla="*/ 91 w 103"/>
                <a:gd name="T21" fmla="*/ 23 h 142"/>
                <a:gd name="T22" fmla="*/ 93 w 103"/>
                <a:gd name="T23" fmla="*/ 24 h 142"/>
                <a:gd name="T24" fmla="*/ 98 w 103"/>
                <a:gd name="T25" fmla="*/ 13 h 142"/>
                <a:gd name="T26" fmla="*/ 97 w 103"/>
                <a:gd name="T27" fmla="*/ 12 h 142"/>
                <a:gd name="T28" fmla="*/ 54 w 103"/>
                <a:gd name="T29" fmla="*/ 0 h 142"/>
                <a:gd name="T30" fmla="*/ 4 w 103"/>
                <a:gd name="T31" fmla="*/ 38 h 142"/>
                <a:gd name="T32" fmla="*/ 52 w 103"/>
                <a:gd name="T33" fmla="*/ 77 h 142"/>
                <a:gd name="T34" fmla="*/ 90 w 103"/>
                <a:gd name="T35" fmla="*/ 105 h 142"/>
                <a:gd name="T36" fmla="*/ 52 w 103"/>
                <a:gd name="T37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2" y="130"/>
                  </a:move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1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3996" y="509"/>
              <a:ext cx="231" cy="289"/>
            </a:xfrm>
            <a:custGeom>
              <a:avLst/>
              <a:gdLst>
                <a:gd name="T0" fmla="*/ 0 w 113"/>
                <a:gd name="T1" fmla="*/ 0 h 141"/>
                <a:gd name="T2" fmla="*/ 0 w 113"/>
                <a:gd name="T3" fmla="*/ 80 h 141"/>
                <a:gd name="T4" fmla="*/ 56 w 113"/>
                <a:gd name="T5" fmla="*/ 141 h 141"/>
                <a:gd name="T6" fmla="*/ 113 w 113"/>
                <a:gd name="T7" fmla="*/ 80 h 141"/>
                <a:gd name="T8" fmla="*/ 113 w 113"/>
                <a:gd name="T9" fmla="*/ 0 h 141"/>
                <a:gd name="T10" fmla="*/ 100 w 113"/>
                <a:gd name="T11" fmla="*/ 0 h 141"/>
                <a:gd name="T12" fmla="*/ 100 w 113"/>
                <a:gd name="T13" fmla="*/ 80 h 141"/>
                <a:gd name="T14" fmla="*/ 57 w 113"/>
                <a:gd name="T15" fmla="*/ 129 h 141"/>
                <a:gd name="T16" fmla="*/ 13 w 113"/>
                <a:gd name="T17" fmla="*/ 80 h 141"/>
                <a:gd name="T18" fmla="*/ 13 w 113"/>
                <a:gd name="T19" fmla="*/ 0 h 141"/>
                <a:gd name="T20" fmla="*/ 0 w 113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4327" y="509"/>
              <a:ext cx="235" cy="287"/>
            </a:xfrm>
            <a:custGeom>
              <a:avLst/>
              <a:gdLst>
                <a:gd name="T0" fmla="*/ 208 w 235"/>
                <a:gd name="T1" fmla="*/ 238 h 287"/>
                <a:gd name="T2" fmla="*/ 22 w 235"/>
                <a:gd name="T3" fmla="*/ 0 h 287"/>
                <a:gd name="T4" fmla="*/ 22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6 w 235"/>
                <a:gd name="T11" fmla="*/ 287 h 287"/>
                <a:gd name="T12" fmla="*/ 26 w 235"/>
                <a:gd name="T13" fmla="*/ 49 h 287"/>
                <a:gd name="T14" fmla="*/ 212 w 235"/>
                <a:gd name="T15" fmla="*/ 285 h 287"/>
                <a:gd name="T16" fmla="*/ 212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2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238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49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664" y="509"/>
              <a:ext cx="26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4749" y="509"/>
              <a:ext cx="280" cy="287"/>
            </a:xfrm>
            <a:custGeom>
              <a:avLst/>
              <a:gdLst>
                <a:gd name="T0" fmla="*/ 251 w 280"/>
                <a:gd name="T1" fmla="*/ 0 h 287"/>
                <a:gd name="T2" fmla="*/ 141 w 280"/>
                <a:gd name="T3" fmla="*/ 250 h 287"/>
                <a:gd name="T4" fmla="*/ 31 w 280"/>
                <a:gd name="T5" fmla="*/ 2 h 287"/>
                <a:gd name="T6" fmla="*/ 29 w 280"/>
                <a:gd name="T7" fmla="*/ 0 h 287"/>
                <a:gd name="T8" fmla="*/ 0 w 280"/>
                <a:gd name="T9" fmla="*/ 0 h 287"/>
                <a:gd name="T10" fmla="*/ 127 w 280"/>
                <a:gd name="T11" fmla="*/ 285 h 287"/>
                <a:gd name="T12" fmla="*/ 127 w 280"/>
                <a:gd name="T13" fmla="*/ 287 h 287"/>
                <a:gd name="T14" fmla="*/ 151 w 280"/>
                <a:gd name="T15" fmla="*/ 287 h 287"/>
                <a:gd name="T16" fmla="*/ 280 w 280"/>
                <a:gd name="T17" fmla="*/ 0 h 287"/>
                <a:gd name="T18" fmla="*/ 251 w 280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7">
                  <a:moveTo>
                    <a:pt x="251" y="0"/>
                  </a:moveTo>
                  <a:lnTo>
                    <a:pt x="141" y="250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7" y="285"/>
                  </a:lnTo>
                  <a:lnTo>
                    <a:pt x="127" y="287"/>
                  </a:lnTo>
                  <a:lnTo>
                    <a:pt x="151" y="287"/>
                  </a:lnTo>
                  <a:lnTo>
                    <a:pt x="280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088" y="509"/>
              <a:ext cx="200" cy="287"/>
            </a:xfrm>
            <a:custGeom>
              <a:avLst/>
              <a:gdLst>
                <a:gd name="T0" fmla="*/ 27 w 200"/>
                <a:gd name="T1" fmla="*/ 154 h 287"/>
                <a:gd name="T2" fmla="*/ 176 w 200"/>
                <a:gd name="T3" fmla="*/ 154 h 287"/>
                <a:gd name="T4" fmla="*/ 176 w 200"/>
                <a:gd name="T5" fmla="*/ 129 h 287"/>
                <a:gd name="T6" fmla="*/ 27 w 200"/>
                <a:gd name="T7" fmla="*/ 129 h 287"/>
                <a:gd name="T8" fmla="*/ 27 w 200"/>
                <a:gd name="T9" fmla="*/ 25 h 287"/>
                <a:gd name="T10" fmla="*/ 194 w 200"/>
                <a:gd name="T11" fmla="*/ 25 h 287"/>
                <a:gd name="T12" fmla="*/ 194 w 200"/>
                <a:gd name="T13" fmla="*/ 0 h 287"/>
                <a:gd name="T14" fmla="*/ 0 w 200"/>
                <a:gd name="T15" fmla="*/ 0 h 287"/>
                <a:gd name="T16" fmla="*/ 0 w 200"/>
                <a:gd name="T17" fmla="*/ 287 h 287"/>
                <a:gd name="T18" fmla="*/ 200 w 200"/>
                <a:gd name="T19" fmla="*/ 287 h 287"/>
                <a:gd name="T20" fmla="*/ 200 w 200"/>
                <a:gd name="T21" fmla="*/ 263 h 287"/>
                <a:gd name="T22" fmla="*/ 27 w 200"/>
                <a:gd name="T23" fmla="*/ 263 h 287"/>
                <a:gd name="T24" fmla="*/ 27 w 200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7">
                  <a:moveTo>
                    <a:pt x="27" y="154"/>
                  </a:moveTo>
                  <a:lnTo>
                    <a:pt x="176" y="154"/>
                  </a:lnTo>
                  <a:lnTo>
                    <a:pt x="176" y="129"/>
                  </a:lnTo>
                  <a:lnTo>
                    <a:pt x="27" y="129"/>
                  </a:lnTo>
                  <a:lnTo>
                    <a:pt x="27" y="25"/>
                  </a:lnTo>
                  <a:lnTo>
                    <a:pt x="194" y="25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00" y="287"/>
                  </a:lnTo>
                  <a:lnTo>
                    <a:pt x="200" y="263"/>
                  </a:lnTo>
                  <a:lnTo>
                    <a:pt x="27" y="263"/>
                  </a:lnTo>
                  <a:lnTo>
                    <a:pt x="27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17"/>
            <p:cNvSpPr>
              <a:spLocks noEditPoints="1"/>
            </p:cNvSpPr>
            <p:nvPr userDrawn="1"/>
          </p:nvSpPr>
          <p:spPr bwMode="auto">
            <a:xfrm>
              <a:off x="5360" y="509"/>
              <a:ext cx="226" cy="287"/>
            </a:xfrm>
            <a:custGeom>
              <a:avLst/>
              <a:gdLst>
                <a:gd name="T0" fmla="*/ 0 w 111"/>
                <a:gd name="T1" fmla="*/ 0 h 140"/>
                <a:gd name="T2" fmla="*/ 0 w 111"/>
                <a:gd name="T3" fmla="*/ 140 h 140"/>
                <a:gd name="T4" fmla="*/ 13 w 111"/>
                <a:gd name="T5" fmla="*/ 140 h 140"/>
                <a:gd name="T6" fmla="*/ 13 w 111"/>
                <a:gd name="T7" fmla="*/ 95 h 140"/>
                <a:gd name="T8" fmla="*/ 51 w 111"/>
                <a:gd name="T9" fmla="*/ 95 h 140"/>
                <a:gd name="T10" fmla="*/ 63 w 111"/>
                <a:gd name="T11" fmla="*/ 94 h 140"/>
                <a:gd name="T12" fmla="*/ 96 w 111"/>
                <a:gd name="T13" fmla="*/ 140 h 140"/>
                <a:gd name="T14" fmla="*/ 111 w 111"/>
                <a:gd name="T15" fmla="*/ 140 h 140"/>
                <a:gd name="T16" fmla="*/ 76 w 111"/>
                <a:gd name="T17" fmla="*/ 91 h 140"/>
                <a:gd name="T18" fmla="*/ 108 w 111"/>
                <a:gd name="T19" fmla="*/ 48 h 140"/>
                <a:gd name="T20" fmla="*/ 51 w 111"/>
                <a:gd name="T21" fmla="*/ 0 h 140"/>
                <a:gd name="T22" fmla="*/ 0 w 111"/>
                <a:gd name="T23" fmla="*/ 0 h 140"/>
                <a:gd name="T24" fmla="*/ 13 w 111"/>
                <a:gd name="T25" fmla="*/ 12 h 140"/>
                <a:gd name="T26" fmla="*/ 51 w 111"/>
                <a:gd name="T27" fmla="*/ 12 h 140"/>
                <a:gd name="T28" fmla="*/ 94 w 111"/>
                <a:gd name="T29" fmla="*/ 48 h 140"/>
                <a:gd name="T30" fmla="*/ 51 w 111"/>
                <a:gd name="T31" fmla="*/ 83 h 140"/>
                <a:gd name="T32" fmla="*/ 13 w 111"/>
                <a:gd name="T33" fmla="*/ 83 h 140"/>
                <a:gd name="T34" fmla="*/ 13 w 111"/>
                <a:gd name="T35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7" y="85"/>
                    <a:pt x="108" y="69"/>
                    <a:pt x="108" y="48"/>
                  </a:cubicBezTo>
                  <a:cubicBezTo>
                    <a:pt x="108" y="18"/>
                    <a:pt x="86" y="0"/>
                    <a:pt x="51" y="0"/>
                  </a:cubicBezTo>
                  <a:lnTo>
                    <a:pt x="0" y="0"/>
                  </a:lnTo>
                  <a:close/>
                  <a:moveTo>
                    <a:pt x="13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635" y="507"/>
              <a:ext cx="210" cy="291"/>
            </a:xfrm>
            <a:custGeom>
              <a:avLst/>
              <a:gdLst>
                <a:gd name="T0" fmla="*/ 5 w 103"/>
                <a:gd name="T1" fmla="*/ 38 h 142"/>
                <a:gd name="T2" fmla="*/ 52 w 103"/>
                <a:gd name="T3" fmla="*/ 77 h 142"/>
                <a:gd name="T4" fmla="*/ 90 w 103"/>
                <a:gd name="T5" fmla="*/ 105 h 142"/>
                <a:gd name="T6" fmla="*/ 52 w 103"/>
                <a:gd name="T7" fmla="*/ 130 h 142"/>
                <a:gd name="T8" fmla="*/ 8 w 103"/>
                <a:gd name="T9" fmla="*/ 113 h 142"/>
                <a:gd name="T10" fmla="*/ 7 w 103"/>
                <a:gd name="T11" fmla="*/ 112 h 142"/>
                <a:gd name="T12" fmla="*/ 0 w 103"/>
                <a:gd name="T13" fmla="*/ 122 h 142"/>
                <a:gd name="T14" fmla="*/ 1 w 103"/>
                <a:gd name="T15" fmla="*/ 123 h 142"/>
                <a:gd name="T16" fmla="*/ 52 w 103"/>
                <a:gd name="T17" fmla="*/ 142 h 142"/>
                <a:gd name="T18" fmla="*/ 103 w 103"/>
                <a:gd name="T19" fmla="*/ 104 h 142"/>
                <a:gd name="T20" fmla="*/ 56 w 103"/>
                <a:gd name="T21" fmla="*/ 65 h 142"/>
                <a:gd name="T22" fmla="*/ 18 w 103"/>
                <a:gd name="T23" fmla="*/ 38 h 142"/>
                <a:gd name="T24" fmla="*/ 55 w 103"/>
                <a:gd name="T25" fmla="*/ 12 h 142"/>
                <a:gd name="T26" fmla="*/ 91 w 103"/>
                <a:gd name="T27" fmla="*/ 23 h 142"/>
                <a:gd name="T28" fmla="*/ 93 w 103"/>
                <a:gd name="T29" fmla="*/ 24 h 142"/>
                <a:gd name="T30" fmla="*/ 98 w 103"/>
                <a:gd name="T31" fmla="*/ 13 h 142"/>
                <a:gd name="T32" fmla="*/ 97 w 103"/>
                <a:gd name="T33" fmla="*/ 12 h 142"/>
                <a:gd name="T34" fmla="*/ 55 w 103"/>
                <a:gd name="T35" fmla="*/ 0 h 142"/>
                <a:gd name="T36" fmla="*/ 5 w 103"/>
                <a:gd name="T37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" y="38"/>
                  </a:move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Rectangle 19"/>
            <p:cNvSpPr>
              <a:spLocks noChangeArrowheads="1"/>
            </p:cNvSpPr>
            <p:nvPr userDrawn="1"/>
          </p:nvSpPr>
          <p:spPr bwMode="auto">
            <a:xfrm>
              <a:off x="5923" y="509"/>
              <a:ext cx="27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6009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6299" y="509"/>
              <a:ext cx="198" cy="287"/>
            </a:xfrm>
            <a:custGeom>
              <a:avLst/>
              <a:gdLst>
                <a:gd name="T0" fmla="*/ 26 w 198"/>
                <a:gd name="T1" fmla="*/ 154 h 287"/>
                <a:gd name="T2" fmla="*/ 175 w 198"/>
                <a:gd name="T3" fmla="*/ 154 h 287"/>
                <a:gd name="T4" fmla="*/ 175 w 198"/>
                <a:gd name="T5" fmla="*/ 129 h 287"/>
                <a:gd name="T6" fmla="*/ 26 w 198"/>
                <a:gd name="T7" fmla="*/ 129 h 287"/>
                <a:gd name="T8" fmla="*/ 26 w 198"/>
                <a:gd name="T9" fmla="*/ 25 h 287"/>
                <a:gd name="T10" fmla="*/ 191 w 198"/>
                <a:gd name="T11" fmla="*/ 25 h 287"/>
                <a:gd name="T12" fmla="*/ 191 w 198"/>
                <a:gd name="T13" fmla="*/ 0 h 287"/>
                <a:gd name="T14" fmla="*/ 0 w 198"/>
                <a:gd name="T15" fmla="*/ 0 h 287"/>
                <a:gd name="T16" fmla="*/ 0 w 198"/>
                <a:gd name="T17" fmla="*/ 287 h 287"/>
                <a:gd name="T18" fmla="*/ 198 w 198"/>
                <a:gd name="T19" fmla="*/ 287 h 287"/>
                <a:gd name="T20" fmla="*/ 198 w 198"/>
                <a:gd name="T21" fmla="*/ 263 h 287"/>
                <a:gd name="T22" fmla="*/ 26 w 198"/>
                <a:gd name="T23" fmla="*/ 263 h 287"/>
                <a:gd name="T24" fmla="*/ 26 w 198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87">
                  <a:moveTo>
                    <a:pt x="26" y="154"/>
                  </a:moveTo>
                  <a:lnTo>
                    <a:pt x="175" y="154"/>
                  </a:lnTo>
                  <a:lnTo>
                    <a:pt x="175" y="129"/>
                  </a:lnTo>
                  <a:lnTo>
                    <a:pt x="26" y="129"/>
                  </a:lnTo>
                  <a:lnTo>
                    <a:pt x="26" y="25"/>
                  </a:lnTo>
                  <a:lnTo>
                    <a:pt x="191" y="25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198" y="287"/>
                  </a:lnTo>
                  <a:lnTo>
                    <a:pt x="198" y="263"/>
                  </a:lnTo>
                  <a:lnTo>
                    <a:pt x="26" y="263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6544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6805" y="507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8 w 103"/>
                <a:gd name="T3" fmla="*/ 38 h 142"/>
                <a:gd name="T4" fmla="*/ 55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5 w 103"/>
                <a:gd name="T15" fmla="*/ 0 h 142"/>
                <a:gd name="T16" fmla="*/ 5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7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3998" y="944"/>
              <a:ext cx="235" cy="287"/>
            </a:xfrm>
            <a:custGeom>
              <a:avLst/>
              <a:gdLst>
                <a:gd name="T0" fmla="*/ 208 w 235"/>
                <a:gd name="T1" fmla="*/ 129 h 287"/>
                <a:gd name="T2" fmla="*/ 27 w 235"/>
                <a:gd name="T3" fmla="*/ 129 h 287"/>
                <a:gd name="T4" fmla="*/ 27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7 w 235"/>
                <a:gd name="T11" fmla="*/ 287 h 287"/>
                <a:gd name="T12" fmla="*/ 27 w 235"/>
                <a:gd name="T13" fmla="*/ 154 h 287"/>
                <a:gd name="T14" fmla="*/ 208 w 235"/>
                <a:gd name="T15" fmla="*/ 154 h 287"/>
                <a:gd name="T16" fmla="*/ 208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12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129"/>
                  </a:moveTo>
                  <a:lnTo>
                    <a:pt x="27" y="1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7" y="287"/>
                  </a:lnTo>
                  <a:lnTo>
                    <a:pt x="27" y="154"/>
                  </a:ln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25"/>
            <p:cNvSpPr>
              <a:spLocks noEditPoints="1"/>
            </p:cNvSpPr>
            <p:nvPr userDrawn="1"/>
          </p:nvSpPr>
          <p:spPr bwMode="auto">
            <a:xfrm>
              <a:off x="4313" y="942"/>
              <a:ext cx="298" cy="291"/>
            </a:xfrm>
            <a:custGeom>
              <a:avLst/>
              <a:gdLst>
                <a:gd name="T0" fmla="*/ 73 w 146"/>
                <a:gd name="T1" fmla="*/ 0 h 142"/>
                <a:gd name="T2" fmla="*/ 0 w 146"/>
                <a:gd name="T3" fmla="*/ 71 h 142"/>
                <a:gd name="T4" fmla="*/ 73 w 146"/>
                <a:gd name="T5" fmla="*/ 142 h 142"/>
                <a:gd name="T6" fmla="*/ 146 w 146"/>
                <a:gd name="T7" fmla="*/ 71 h 142"/>
                <a:gd name="T8" fmla="*/ 73 w 146"/>
                <a:gd name="T9" fmla="*/ 0 h 142"/>
                <a:gd name="T10" fmla="*/ 73 w 146"/>
                <a:gd name="T11" fmla="*/ 130 h 142"/>
                <a:gd name="T12" fmla="*/ 13 w 146"/>
                <a:gd name="T13" fmla="*/ 71 h 142"/>
                <a:gd name="T14" fmla="*/ 73 w 146"/>
                <a:gd name="T15" fmla="*/ 12 h 142"/>
                <a:gd name="T16" fmla="*/ 133 w 146"/>
                <a:gd name="T17" fmla="*/ 71 h 142"/>
                <a:gd name="T18" fmla="*/ 73 w 146"/>
                <a:gd name="T1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73" y="0"/>
                  </a:moveTo>
                  <a:cubicBezTo>
                    <a:pt x="32" y="0"/>
                    <a:pt x="0" y="30"/>
                    <a:pt x="0" y="71"/>
                  </a:cubicBezTo>
                  <a:cubicBezTo>
                    <a:pt x="0" y="111"/>
                    <a:pt x="32" y="142"/>
                    <a:pt x="73" y="142"/>
                  </a:cubicBezTo>
                  <a:cubicBezTo>
                    <a:pt x="115" y="142"/>
                    <a:pt x="146" y="111"/>
                    <a:pt x="146" y="71"/>
                  </a:cubicBezTo>
                  <a:cubicBezTo>
                    <a:pt x="146" y="30"/>
                    <a:pt x="115" y="0"/>
                    <a:pt x="73" y="0"/>
                  </a:cubicBezTo>
                  <a:close/>
                  <a:moveTo>
                    <a:pt x="73" y="130"/>
                  </a:moveTo>
                  <a:cubicBezTo>
                    <a:pt x="39" y="130"/>
                    <a:pt x="13" y="104"/>
                    <a:pt x="13" y="71"/>
                  </a:cubicBezTo>
                  <a:cubicBezTo>
                    <a:pt x="13" y="37"/>
                    <a:pt x="39" y="12"/>
                    <a:pt x="73" y="12"/>
                  </a:cubicBezTo>
                  <a:cubicBezTo>
                    <a:pt x="107" y="12"/>
                    <a:pt x="133" y="37"/>
                    <a:pt x="133" y="71"/>
                  </a:cubicBezTo>
                  <a:cubicBezTo>
                    <a:pt x="133" y="104"/>
                    <a:pt x="107" y="130"/>
                    <a:pt x="73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4662" y="942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7 w 103"/>
                <a:gd name="T3" fmla="*/ 38 h 142"/>
                <a:gd name="T4" fmla="*/ 54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4 w 103"/>
                <a:gd name="T15" fmla="*/ 0 h 142"/>
                <a:gd name="T16" fmla="*/ 4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6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27"/>
            <p:cNvSpPr>
              <a:spLocks noEditPoints="1"/>
            </p:cNvSpPr>
            <p:nvPr userDrawn="1"/>
          </p:nvSpPr>
          <p:spPr bwMode="auto">
            <a:xfrm>
              <a:off x="4947" y="944"/>
              <a:ext cx="221" cy="287"/>
            </a:xfrm>
            <a:custGeom>
              <a:avLst/>
              <a:gdLst>
                <a:gd name="T0" fmla="*/ 51 w 108"/>
                <a:gd name="T1" fmla="*/ 0 h 140"/>
                <a:gd name="T2" fmla="*/ 0 w 108"/>
                <a:gd name="T3" fmla="*/ 0 h 140"/>
                <a:gd name="T4" fmla="*/ 0 w 108"/>
                <a:gd name="T5" fmla="*/ 140 h 140"/>
                <a:gd name="T6" fmla="*/ 13 w 108"/>
                <a:gd name="T7" fmla="*/ 140 h 140"/>
                <a:gd name="T8" fmla="*/ 13 w 108"/>
                <a:gd name="T9" fmla="*/ 95 h 140"/>
                <a:gd name="T10" fmla="*/ 51 w 108"/>
                <a:gd name="T11" fmla="*/ 95 h 140"/>
                <a:gd name="T12" fmla="*/ 108 w 108"/>
                <a:gd name="T13" fmla="*/ 48 h 140"/>
                <a:gd name="T14" fmla="*/ 51 w 108"/>
                <a:gd name="T15" fmla="*/ 0 h 140"/>
                <a:gd name="T16" fmla="*/ 51 w 108"/>
                <a:gd name="T17" fmla="*/ 83 h 140"/>
                <a:gd name="T18" fmla="*/ 13 w 108"/>
                <a:gd name="T19" fmla="*/ 83 h 140"/>
                <a:gd name="T20" fmla="*/ 13 w 108"/>
                <a:gd name="T21" fmla="*/ 12 h 140"/>
                <a:gd name="T22" fmla="*/ 51 w 108"/>
                <a:gd name="T23" fmla="*/ 12 h 140"/>
                <a:gd name="T24" fmla="*/ 95 w 108"/>
                <a:gd name="T25" fmla="*/ 48 h 140"/>
                <a:gd name="T26" fmla="*/ 51 w 108"/>
                <a:gd name="T2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40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87" y="95"/>
                    <a:pt x="108" y="77"/>
                    <a:pt x="108" y="48"/>
                  </a:cubicBezTo>
                  <a:cubicBezTo>
                    <a:pt x="108" y="18"/>
                    <a:pt x="87" y="0"/>
                    <a:pt x="51" y="0"/>
                  </a:cubicBezTo>
                  <a:close/>
                  <a:moveTo>
                    <a:pt x="51" y="83"/>
                  </a:move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5" y="25"/>
                    <a:pt x="95" y="48"/>
                  </a:cubicBezTo>
                  <a:cubicBezTo>
                    <a:pt x="95" y="71"/>
                    <a:pt x="79" y="83"/>
                    <a:pt x="51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Rectangle 28"/>
            <p:cNvSpPr>
              <a:spLocks noChangeArrowheads="1"/>
            </p:cNvSpPr>
            <p:nvPr userDrawn="1"/>
          </p:nvSpPr>
          <p:spPr bwMode="auto">
            <a:xfrm>
              <a:off x="5243" y="944"/>
              <a:ext cx="27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5331" y="944"/>
              <a:ext cx="229" cy="287"/>
            </a:xfrm>
            <a:custGeom>
              <a:avLst/>
              <a:gdLst>
                <a:gd name="T0" fmla="*/ 0 w 229"/>
                <a:gd name="T1" fmla="*/ 25 h 287"/>
                <a:gd name="T2" fmla="*/ 100 w 229"/>
                <a:gd name="T3" fmla="*/ 25 h 287"/>
                <a:gd name="T4" fmla="*/ 100 w 229"/>
                <a:gd name="T5" fmla="*/ 287 h 287"/>
                <a:gd name="T6" fmla="*/ 127 w 229"/>
                <a:gd name="T7" fmla="*/ 287 h 287"/>
                <a:gd name="T8" fmla="*/ 127 w 229"/>
                <a:gd name="T9" fmla="*/ 25 h 287"/>
                <a:gd name="T10" fmla="*/ 229 w 229"/>
                <a:gd name="T11" fmla="*/ 25 h 287"/>
                <a:gd name="T12" fmla="*/ 229 w 229"/>
                <a:gd name="T13" fmla="*/ 0 h 287"/>
                <a:gd name="T14" fmla="*/ 0 w 229"/>
                <a:gd name="T15" fmla="*/ 0 h 287"/>
                <a:gd name="T16" fmla="*/ 0 w 229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87">
                  <a:moveTo>
                    <a:pt x="0" y="25"/>
                  </a:moveTo>
                  <a:lnTo>
                    <a:pt x="100" y="25"/>
                  </a:lnTo>
                  <a:lnTo>
                    <a:pt x="100" y="287"/>
                  </a:lnTo>
                  <a:lnTo>
                    <a:pt x="127" y="287"/>
                  </a:lnTo>
                  <a:lnTo>
                    <a:pt x="127" y="25"/>
                  </a:lnTo>
                  <a:lnTo>
                    <a:pt x="229" y="25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30"/>
            <p:cNvSpPr>
              <a:spLocks noEditPoints="1"/>
            </p:cNvSpPr>
            <p:nvPr userDrawn="1"/>
          </p:nvSpPr>
          <p:spPr bwMode="auto">
            <a:xfrm>
              <a:off x="5560" y="944"/>
              <a:ext cx="288" cy="287"/>
            </a:xfrm>
            <a:custGeom>
              <a:avLst/>
              <a:gdLst>
                <a:gd name="T0" fmla="*/ 132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5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7 w 288"/>
                <a:gd name="T15" fmla="*/ 0 h 287"/>
                <a:gd name="T16" fmla="*/ 132 w 288"/>
                <a:gd name="T17" fmla="*/ 0 h 287"/>
                <a:gd name="T18" fmla="*/ 75 w 288"/>
                <a:gd name="T19" fmla="*/ 185 h 287"/>
                <a:gd name="T20" fmla="*/ 145 w 288"/>
                <a:gd name="T21" fmla="*/ 33 h 287"/>
                <a:gd name="T22" fmla="*/ 212 w 288"/>
                <a:gd name="T23" fmla="*/ 185 h 287"/>
                <a:gd name="T24" fmla="*/ 75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2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5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7" y="0"/>
                  </a:lnTo>
                  <a:lnTo>
                    <a:pt x="132" y="0"/>
                  </a:lnTo>
                  <a:close/>
                  <a:moveTo>
                    <a:pt x="75" y="185"/>
                  </a:moveTo>
                  <a:lnTo>
                    <a:pt x="145" y="33"/>
                  </a:lnTo>
                  <a:lnTo>
                    <a:pt x="212" y="185"/>
                  </a:lnTo>
                  <a:lnTo>
                    <a:pt x="75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5907" y="944"/>
              <a:ext cx="187" cy="287"/>
            </a:xfrm>
            <a:custGeom>
              <a:avLst/>
              <a:gdLst>
                <a:gd name="T0" fmla="*/ 26 w 187"/>
                <a:gd name="T1" fmla="*/ 0 h 287"/>
                <a:gd name="T2" fmla="*/ 0 w 187"/>
                <a:gd name="T3" fmla="*/ 0 h 287"/>
                <a:gd name="T4" fmla="*/ 0 w 187"/>
                <a:gd name="T5" fmla="*/ 287 h 287"/>
                <a:gd name="T6" fmla="*/ 187 w 187"/>
                <a:gd name="T7" fmla="*/ 287 h 287"/>
                <a:gd name="T8" fmla="*/ 187 w 187"/>
                <a:gd name="T9" fmla="*/ 263 h 287"/>
                <a:gd name="T10" fmla="*/ 26 w 187"/>
                <a:gd name="T11" fmla="*/ 263 h 287"/>
                <a:gd name="T12" fmla="*/ 26 w 187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87">
                  <a:moveTo>
                    <a:pt x="26" y="0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187" y="287"/>
                  </a:lnTo>
                  <a:lnTo>
                    <a:pt x="187" y="263"/>
                  </a:lnTo>
                  <a:lnTo>
                    <a:pt x="26" y="26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/>
          <a:srcRect l="19117" t="38221" r="30277" b="38234"/>
          <a:stretch/>
        </p:blipFill>
        <p:spPr>
          <a:xfrm>
            <a:off x="-57600" y="552893"/>
            <a:ext cx="12311743" cy="5762847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cxnSp>
        <p:nvCxnSpPr>
          <p:cNvPr id="72" name="Lige forbindelse 71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Lige forbindelse 72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458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/>
          <a:srcRect l="17263" t="22830" r="32193" b="45384"/>
          <a:stretch/>
        </p:blipFill>
        <p:spPr>
          <a:xfrm>
            <a:off x="-48126" y="545432"/>
            <a:ext cx="12296273" cy="5771147"/>
          </a:xfrm>
          <a:prstGeom prst="rect">
            <a:avLst/>
          </a:prstGeom>
        </p:spPr>
      </p:pic>
      <p:cxnSp>
        <p:nvCxnSpPr>
          <p:cNvPr id="24" name="Lige forbindelse 23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42750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/>
          <a:srcRect l="19039" t="44584" r="30318" b="23764"/>
          <a:stretch/>
        </p:blipFill>
        <p:spPr>
          <a:xfrm>
            <a:off x="-48126" y="552450"/>
            <a:ext cx="12320337" cy="5759338"/>
          </a:xfrm>
          <a:prstGeom prst="rect">
            <a:avLst/>
          </a:prstGeom>
        </p:spPr>
      </p:pic>
      <p:cxnSp>
        <p:nvCxnSpPr>
          <p:cNvPr id="28" name="Lige forbindelse 27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269376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/>
          <a:srcRect l="32366" t="50577" r="16397" b="17750"/>
          <a:stretch/>
        </p:blipFill>
        <p:spPr>
          <a:xfrm rot="10800000">
            <a:off x="-72190" y="553451"/>
            <a:ext cx="12464714" cy="5763127"/>
          </a:xfrm>
          <a:prstGeom prst="rect">
            <a:avLst/>
          </a:prstGeom>
        </p:spPr>
      </p:pic>
      <p:cxnSp>
        <p:nvCxnSpPr>
          <p:cNvPr id="28" name="Lige forbindelse 27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47847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ge forbindelse 10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F (uden stre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6242050" y="2448000"/>
            <a:ext cx="5554663" cy="3692525"/>
            <a:chOff x="6242050" y="2638425"/>
            <a:chExt cx="5554663" cy="3692525"/>
          </a:xfrm>
        </p:grpSpPr>
        <p:grpSp>
          <p:nvGrpSpPr>
            <p:cNvPr id="15" name="Group 4"/>
            <p:cNvGrpSpPr>
              <a:grpSpLocks noChangeAspect="1"/>
            </p:cNvGrpSpPr>
            <p:nvPr userDrawn="1"/>
          </p:nvGrpSpPr>
          <p:grpSpPr bwMode="auto">
            <a:xfrm>
              <a:off x="6242050" y="2638425"/>
              <a:ext cx="5554663" cy="3692525"/>
              <a:chOff x="3932" y="1662"/>
              <a:chExt cx="3499" cy="2326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32" y="1662"/>
                <a:ext cx="3499" cy="2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auto">
              <a:xfrm>
                <a:off x="5595" y="3108"/>
                <a:ext cx="1009" cy="880"/>
              </a:xfrm>
              <a:custGeom>
                <a:avLst/>
                <a:gdLst>
                  <a:gd name="T0" fmla="*/ 150 w 494"/>
                  <a:gd name="T1" fmla="*/ 0 h 430"/>
                  <a:gd name="T2" fmla="*/ 247 w 494"/>
                  <a:gd name="T3" fmla="*/ 0 h 430"/>
                  <a:gd name="T4" fmla="*/ 345 w 494"/>
                  <a:gd name="T5" fmla="*/ 0 h 430"/>
                  <a:gd name="T6" fmla="*/ 386 w 494"/>
                  <a:gd name="T7" fmla="*/ 25 h 430"/>
                  <a:gd name="T8" fmla="*/ 481 w 494"/>
                  <a:gd name="T9" fmla="*/ 188 h 430"/>
                  <a:gd name="T10" fmla="*/ 482 w 494"/>
                  <a:gd name="T11" fmla="*/ 240 h 430"/>
                  <a:gd name="T12" fmla="*/ 385 w 494"/>
                  <a:gd name="T13" fmla="*/ 407 h 430"/>
                  <a:gd name="T14" fmla="*/ 345 w 494"/>
                  <a:gd name="T15" fmla="*/ 430 h 430"/>
                  <a:gd name="T16" fmla="*/ 299 w 494"/>
                  <a:gd name="T17" fmla="*/ 430 h 430"/>
                  <a:gd name="T18" fmla="*/ 299 w 494"/>
                  <a:gd name="T19" fmla="*/ 430 h 430"/>
                  <a:gd name="T20" fmla="*/ 247 w 494"/>
                  <a:gd name="T21" fmla="*/ 430 h 430"/>
                  <a:gd name="T22" fmla="*/ 196 w 494"/>
                  <a:gd name="T23" fmla="*/ 430 h 430"/>
                  <a:gd name="T24" fmla="*/ 196 w 494"/>
                  <a:gd name="T25" fmla="*/ 430 h 430"/>
                  <a:gd name="T26" fmla="*/ 149 w 494"/>
                  <a:gd name="T27" fmla="*/ 430 h 430"/>
                  <a:gd name="T28" fmla="*/ 110 w 494"/>
                  <a:gd name="T29" fmla="*/ 407 h 430"/>
                  <a:gd name="T30" fmla="*/ 13 w 494"/>
                  <a:gd name="T31" fmla="*/ 240 h 430"/>
                  <a:gd name="T32" fmla="*/ 14 w 494"/>
                  <a:gd name="T33" fmla="*/ 188 h 430"/>
                  <a:gd name="T34" fmla="*/ 108 w 494"/>
                  <a:gd name="T35" fmla="*/ 25 h 430"/>
                  <a:gd name="T36" fmla="*/ 150 w 494"/>
                  <a:gd name="T37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4" h="430">
                    <a:moveTo>
                      <a:pt x="150" y="0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57" y="0"/>
                      <a:pt x="376" y="8"/>
                      <a:pt x="386" y="25"/>
                    </a:cubicBezTo>
                    <a:cubicBezTo>
                      <a:pt x="386" y="25"/>
                      <a:pt x="479" y="187"/>
                      <a:pt x="481" y="188"/>
                    </a:cubicBezTo>
                    <a:cubicBezTo>
                      <a:pt x="494" y="210"/>
                      <a:pt x="486" y="233"/>
                      <a:pt x="482" y="240"/>
                    </a:cubicBezTo>
                    <a:cubicBezTo>
                      <a:pt x="385" y="407"/>
                      <a:pt x="385" y="407"/>
                      <a:pt x="385" y="407"/>
                    </a:cubicBezTo>
                    <a:cubicBezTo>
                      <a:pt x="376" y="422"/>
                      <a:pt x="357" y="430"/>
                      <a:pt x="345" y="430"/>
                    </a:cubicBezTo>
                    <a:cubicBezTo>
                      <a:pt x="299" y="430"/>
                      <a:pt x="299" y="430"/>
                      <a:pt x="299" y="430"/>
                    </a:cubicBezTo>
                    <a:cubicBezTo>
                      <a:pt x="299" y="430"/>
                      <a:pt x="299" y="430"/>
                      <a:pt x="299" y="430"/>
                    </a:cubicBezTo>
                    <a:cubicBezTo>
                      <a:pt x="247" y="430"/>
                      <a:pt x="247" y="430"/>
                      <a:pt x="247" y="430"/>
                    </a:cubicBezTo>
                    <a:cubicBezTo>
                      <a:pt x="196" y="430"/>
                      <a:pt x="196" y="430"/>
                      <a:pt x="196" y="430"/>
                    </a:cubicBezTo>
                    <a:cubicBezTo>
                      <a:pt x="196" y="430"/>
                      <a:pt x="196" y="430"/>
                      <a:pt x="196" y="430"/>
                    </a:cubicBezTo>
                    <a:cubicBezTo>
                      <a:pt x="149" y="430"/>
                      <a:pt x="149" y="430"/>
                      <a:pt x="149" y="430"/>
                    </a:cubicBezTo>
                    <a:cubicBezTo>
                      <a:pt x="137" y="430"/>
                      <a:pt x="119" y="422"/>
                      <a:pt x="110" y="407"/>
                    </a:cubicBezTo>
                    <a:cubicBezTo>
                      <a:pt x="13" y="240"/>
                      <a:pt x="13" y="240"/>
                      <a:pt x="13" y="240"/>
                    </a:cubicBezTo>
                    <a:cubicBezTo>
                      <a:pt x="8" y="233"/>
                      <a:pt x="0" y="210"/>
                      <a:pt x="14" y="188"/>
                    </a:cubicBezTo>
                    <a:cubicBezTo>
                      <a:pt x="15" y="187"/>
                      <a:pt x="108" y="25"/>
                      <a:pt x="108" y="25"/>
                    </a:cubicBezTo>
                    <a:cubicBezTo>
                      <a:pt x="118" y="8"/>
                      <a:pt x="138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E02FBB2F-5EFE-7343-BB2F-1441123AC1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78000" y="41760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5875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4F91F09-76E0-5946-AD84-F9D80ECC255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29365" y="41796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5875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FD4EF18-2D86-15BF-52DC-A5194400FD1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910000" y="34128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5875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8EB7580-B210-358B-9850-0875E46EECA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31200" y="26460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5875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/>
            </a:p>
          </p:txBody>
        </p:sp>
      </p:grpSp>
      <p:cxnSp>
        <p:nvCxnSpPr>
          <p:cNvPr id="14" name="Lige forbindelse 13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Lige forbindelse 15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62581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6242050" y="2448000"/>
            <a:ext cx="5564188" cy="3692525"/>
            <a:chOff x="6242050" y="2638425"/>
            <a:chExt cx="5564188" cy="3692525"/>
          </a:xfrm>
        </p:grpSpPr>
        <p:grpSp>
          <p:nvGrpSpPr>
            <p:cNvPr id="20" name="Group 4"/>
            <p:cNvGrpSpPr>
              <a:grpSpLocks noChangeAspect="1"/>
            </p:cNvGrpSpPr>
            <p:nvPr userDrawn="1"/>
          </p:nvGrpSpPr>
          <p:grpSpPr bwMode="auto">
            <a:xfrm>
              <a:off x="6242050" y="2638425"/>
              <a:ext cx="5564188" cy="3692525"/>
              <a:chOff x="3932" y="1662"/>
              <a:chExt cx="3505" cy="2326"/>
            </a:xfrm>
          </p:grpSpPr>
          <p:sp>
            <p:nvSpPr>
              <p:cNvPr id="27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32" y="1662"/>
                <a:ext cx="3499" cy="2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28" name="Freeform 6"/>
              <p:cNvSpPr>
                <a:spLocks/>
              </p:cNvSpPr>
              <p:nvPr userDrawn="1"/>
            </p:nvSpPr>
            <p:spPr bwMode="auto">
              <a:xfrm>
                <a:off x="5595" y="3108"/>
                <a:ext cx="1009" cy="880"/>
              </a:xfrm>
              <a:custGeom>
                <a:avLst/>
                <a:gdLst>
                  <a:gd name="T0" fmla="*/ 150 w 494"/>
                  <a:gd name="T1" fmla="*/ 0 h 430"/>
                  <a:gd name="T2" fmla="*/ 247 w 494"/>
                  <a:gd name="T3" fmla="*/ 0 h 430"/>
                  <a:gd name="T4" fmla="*/ 345 w 494"/>
                  <a:gd name="T5" fmla="*/ 0 h 430"/>
                  <a:gd name="T6" fmla="*/ 386 w 494"/>
                  <a:gd name="T7" fmla="*/ 25 h 430"/>
                  <a:gd name="T8" fmla="*/ 481 w 494"/>
                  <a:gd name="T9" fmla="*/ 188 h 430"/>
                  <a:gd name="T10" fmla="*/ 482 w 494"/>
                  <a:gd name="T11" fmla="*/ 240 h 430"/>
                  <a:gd name="T12" fmla="*/ 385 w 494"/>
                  <a:gd name="T13" fmla="*/ 407 h 430"/>
                  <a:gd name="T14" fmla="*/ 345 w 494"/>
                  <a:gd name="T15" fmla="*/ 430 h 430"/>
                  <a:gd name="T16" fmla="*/ 299 w 494"/>
                  <a:gd name="T17" fmla="*/ 430 h 430"/>
                  <a:gd name="T18" fmla="*/ 299 w 494"/>
                  <a:gd name="T19" fmla="*/ 430 h 430"/>
                  <a:gd name="T20" fmla="*/ 247 w 494"/>
                  <a:gd name="T21" fmla="*/ 430 h 430"/>
                  <a:gd name="T22" fmla="*/ 196 w 494"/>
                  <a:gd name="T23" fmla="*/ 430 h 430"/>
                  <a:gd name="T24" fmla="*/ 196 w 494"/>
                  <a:gd name="T25" fmla="*/ 430 h 430"/>
                  <a:gd name="T26" fmla="*/ 149 w 494"/>
                  <a:gd name="T27" fmla="*/ 430 h 430"/>
                  <a:gd name="T28" fmla="*/ 110 w 494"/>
                  <a:gd name="T29" fmla="*/ 407 h 430"/>
                  <a:gd name="T30" fmla="*/ 13 w 494"/>
                  <a:gd name="T31" fmla="*/ 240 h 430"/>
                  <a:gd name="T32" fmla="*/ 14 w 494"/>
                  <a:gd name="T33" fmla="*/ 188 h 430"/>
                  <a:gd name="T34" fmla="*/ 108 w 494"/>
                  <a:gd name="T35" fmla="*/ 25 h 430"/>
                  <a:gd name="T36" fmla="*/ 150 w 494"/>
                  <a:gd name="T37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4" h="430">
                    <a:moveTo>
                      <a:pt x="150" y="0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57" y="0"/>
                      <a:pt x="376" y="8"/>
                      <a:pt x="386" y="25"/>
                    </a:cubicBezTo>
                    <a:cubicBezTo>
                      <a:pt x="386" y="25"/>
                      <a:pt x="479" y="187"/>
                      <a:pt x="481" y="188"/>
                    </a:cubicBezTo>
                    <a:cubicBezTo>
                      <a:pt x="494" y="210"/>
                      <a:pt x="486" y="233"/>
                      <a:pt x="482" y="240"/>
                    </a:cubicBezTo>
                    <a:cubicBezTo>
                      <a:pt x="385" y="407"/>
                      <a:pt x="385" y="407"/>
                      <a:pt x="385" y="407"/>
                    </a:cubicBezTo>
                    <a:cubicBezTo>
                      <a:pt x="376" y="422"/>
                      <a:pt x="357" y="430"/>
                      <a:pt x="345" y="430"/>
                    </a:cubicBezTo>
                    <a:cubicBezTo>
                      <a:pt x="299" y="430"/>
                      <a:pt x="299" y="430"/>
                      <a:pt x="299" y="430"/>
                    </a:cubicBezTo>
                    <a:cubicBezTo>
                      <a:pt x="299" y="430"/>
                      <a:pt x="299" y="430"/>
                      <a:pt x="299" y="430"/>
                    </a:cubicBezTo>
                    <a:cubicBezTo>
                      <a:pt x="247" y="430"/>
                      <a:pt x="247" y="430"/>
                      <a:pt x="247" y="430"/>
                    </a:cubicBezTo>
                    <a:cubicBezTo>
                      <a:pt x="196" y="430"/>
                      <a:pt x="196" y="430"/>
                      <a:pt x="196" y="430"/>
                    </a:cubicBezTo>
                    <a:cubicBezTo>
                      <a:pt x="196" y="430"/>
                      <a:pt x="196" y="430"/>
                      <a:pt x="196" y="430"/>
                    </a:cubicBezTo>
                    <a:cubicBezTo>
                      <a:pt x="149" y="430"/>
                      <a:pt x="149" y="430"/>
                      <a:pt x="149" y="430"/>
                    </a:cubicBezTo>
                    <a:cubicBezTo>
                      <a:pt x="137" y="430"/>
                      <a:pt x="119" y="422"/>
                      <a:pt x="110" y="407"/>
                    </a:cubicBezTo>
                    <a:cubicBezTo>
                      <a:pt x="13" y="240"/>
                      <a:pt x="13" y="240"/>
                      <a:pt x="13" y="240"/>
                    </a:cubicBezTo>
                    <a:cubicBezTo>
                      <a:pt x="8" y="233"/>
                      <a:pt x="0" y="210"/>
                      <a:pt x="14" y="188"/>
                    </a:cubicBezTo>
                    <a:cubicBezTo>
                      <a:pt x="15" y="187"/>
                      <a:pt x="108" y="25"/>
                      <a:pt x="108" y="25"/>
                    </a:cubicBezTo>
                    <a:cubicBezTo>
                      <a:pt x="118" y="8"/>
                      <a:pt x="138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>
                <a:off x="6430" y="2632"/>
                <a:ext cx="1007" cy="877"/>
              </a:xfrm>
              <a:custGeom>
                <a:avLst/>
                <a:gdLst>
                  <a:gd name="T0" fmla="*/ 149 w 493"/>
                  <a:gd name="T1" fmla="*/ 0 h 429"/>
                  <a:gd name="T2" fmla="*/ 246 w 493"/>
                  <a:gd name="T3" fmla="*/ 0 h 429"/>
                  <a:gd name="T4" fmla="*/ 344 w 493"/>
                  <a:gd name="T5" fmla="*/ 0 h 429"/>
                  <a:gd name="T6" fmla="*/ 385 w 493"/>
                  <a:gd name="T7" fmla="*/ 24 h 429"/>
                  <a:gd name="T8" fmla="*/ 480 w 493"/>
                  <a:gd name="T9" fmla="*/ 188 h 429"/>
                  <a:gd name="T10" fmla="*/ 481 w 493"/>
                  <a:gd name="T11" fmla="*/ 239 h 429"/>
                  <a:gd name="T12" fmla="*/ 384 w 493"/>
                  <a:gd name="T13" fmla="*/ 407 h 429"/>
                  <a:gd name="T14" fmla="*/ 344 w 493"/>
                  <a:gd name="T15" fmla="*/ 429 h 429"/>
                  <a:gd name="T16" fmla="*/ 298 w 493"/>
                  <a:gd name="T17" fmla="*/ 429 h 429"/>
                  <a:gd name="T18" fmla="*/ 298 w 493"/>
                  <a:gd name="T19" fmla="*/ 429 h 429"/>
                  <a:gd name="T20" fmla="*/ 246 w 493"/>
                  <a:gd name="T21" fmla="*/ 429 h 429"/>
                  <a:gd name="T22" fmla="*/ 195 w 493"/>
                  <a:gd name="T23" fmla="*/ 429 h 429"/>
                  <a:gd name="T24" fmla="*/ 195 w 493"/>
                  <a:gd name="T25" fmla="*/ 429 h 429"/>
                  <a:gd name="T26" fmla="*/ 149 w 493"/>
                  <a:gd name="T27" fmla="*/ 429 h 429"/>
                  <a:gd name="T28" fmla="*/ 109 w 493"/>
                  <a:gd name="T29" fmla="*/ 407 h 429"/>
                  <a:gd name="T30" fmla="*/ 12 w 493"/>
                  <a:gd name="T31" fmla="*/ 239 h 429"/>
                  <a:gd name="T32" fmla="*/ 13 w 493"/>
                  <a:gd name="T33" fmla="*/ 188 h 429"/>
                  <a:gd name="T34" fmla="*/ 108 w 493"/>
                  <a:gd name="T35" fmla="*/ 24 h 429"/>
                  <a:gd name="T36" fmla="*/ 149 w 493"/>
                  <a:gd name="T37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3" h="429">
                    <a:moveTo>
                      <a:pt x="149" y="0"/>
                    </a:moveTo>
                    <a:cubicBezTo>
                      <a:pt x="246" y="0"/>
                      <a:pt x="246" y="0"/>
                      <a:pt x="246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56" y="0"/>
                      <a:pt x="376" y="7"/>
                      <a:pt x="385" y="24"/>
                    </a:cubicBezTo>
                    <a:cubicBezTo>
                      <a:pt x="385" y="24"/>
                      <a:pt x="479" y="186"/>
                      <a:pt x="480" y="188"/>
                    </a:cubicBezTo>
                    <a:cubicBezTo>
                      <a:pt x="493" y="209"/>
                      <a:pt x="485" y="232"/>
                      <a:pt x="481" y="239"/>
                    </a:cubicBezTo>
                    <a:cubicBezTo>
                      <a:pt x="384" y="407"/>
                      <a:pt x="384" y="407"/>
                      <a:pt x="384" y="407"/>
                    </a:cubicBezTo>
                    <a:cubicBezTo>
                      <a:pt x="375" y="421"/>
                      <a:pt x="356" y="429"/>
                      <a:pt x="344" y="429"/>
                    </a:cubicBezTo>
                    <a:cubicBezTo>
                      <a:pt x="298" y="429"/>
                      <a:pt x="298" y="429"/>
                      <a:pt x="298" y="429"/>
                    </a:cubicBezTo>
                    <a:cubicBezTo>
                      <a:pt x="298" y="429"/>
                      <a:pt x="298" y="429"/>
                      <a:pt x="298" y="429"/>
                    </a:cubicBezTo>
                    <a:cubicBezTo>
                      <a:pt x="246" y="429"/>
                      <a:pt x="246" y="429"/>
                      <a:pt x="246" y="429"/>
                    </a:cubicBezTo>
                    <a:cubicBezTo>
                      <a:pt x="195" y="429"/>
                      <a:pt x="195" y="429"/>
                      <a:pt x="195" y="429"/>
                    </a:cubicBezTo>
                    <a:cubicBezTo>
                      <a:pt x="195" y="429"/>
                      <a:pt x="195" y="429"/>
                      <a:pt x="195" y="429"/>
                    </a:cubicBezTo>
                    <a:cubicBezTo>
                      <a:pt x="149" y="429"/>
                      <a:pt x="149" y="429"/>
                      <a:pt x="149" y="429"/>
                    </a:cubicBezTo>
                    <a:cubicBezTo>
                      <a:pt x="137" y="429"/>
                      <a:pt x="118" y="421"/>
                      <a:pt x="109" y="407"/>
                    </a:cubicBezTo>
                    <a:cubicBezTo>
                      <a:pt x="12" y="239"/>
                      <a:pt x="12" y="239"/>
                      <a:pt x="12" y="239"/>
                    </a:cubicBezTo>
                    <a:cubicBezTo>
                      <a:pt x="8" y="232"/>
                      <a:pt x="0" y="209"/>
                      <a:pt x="13" y="188"/>
                    </a:cubicBezTo>
                    <a:cubicBezTo>
                      <a:pt x="14" y="186"/>
                      <a:pt x="108" y="24"/>
                      <a:pt x="108" y="24"/>
                    </a:cubicBezTo>
                    <a:cubicBezTo>
                      <a:pt x="117" y="7"/>
                      <a:pt x="137" y="0"/>
                      <a:pt x="149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02FBB2F-5EFE-7343-BB2F-1441123AC1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78000" y="4176000"/>
              <a:ext cx="1556120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9050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FD4EF18-2D86-15BF-52DC-A5194400FD1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910000" y="34128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9050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8EB7580-B210-358B-9850-0875E46EECA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31200" y="2646000"/>
              <a:ext cx="1556854" cy="1393200"/>
            </a:xfrm>
            <a:custGeom>
              <a:avLst/>
              <a:gdLst>
                <a:gd name="connsiteX0" fmla="*/ 19195339 w 27328090"/>
                <a:gd name="connsiteY0" fmla="*/ 0 h 24455403"/>
                <a:gd name="connsiteX1" fmla="*/ 13664045 w 27328090"/>
                <a:gd name="connsiteY1" fmla="*/ 422 h 24455403"/>
                <a:gd name="connsiteX2" fmla="*/ 8132751 w 27328090"/>
                <a:gd name="connsiteY2" fmla="*/ 0 h 24455403"/>
                <a:gd name="connsiteX3" fmla="*/ 5786197 w 27328090"/>
                <a:gd name="connsiteY3" fmla="*/ 1419700 h 24455403"/>
                <a:gd name="connsiteX4" fmla="*/ 422735 w 27328090"/>
                <a:gd name="connsiteY4" fmla="*/ 10712568 h 24455403"/>
                <a:gd name="connsiteX5" fmla="*/ 365473 w 27328090"/>
                <a:gd name="connsiteY5" fmla="*/ 13623058 h 24455403"/>
                <a:gd name="connsiteX6" fmla="*/ 5871793 w 27328090"/>
                <a:gd name="connsiteY6" fmla="*/ 23165851 h 24455403"/>
                <a:gd name="connsiteX7" fmla="*/ 8110097 w 27328090"/>
                <a:gd name="connsiteY7" fmla="*/ 24449979 h 24455403"/>
                <a:gd name="connsiteX8" fmla="*/ 10736560 w 27328090"/>
                <a:gd name="connsiteY8" fmla="*/ 24451659 h 24455403"/>
                <a:gd name="connsiteX9" fmla="*/ 10736545 w 27328090"/>
                <a:gd name="connsiteY9" fmla="*/ 24455403 h 24455403"/>
                <a:gd name="connsiteX10" fmla="*/ 13664045 w 27328090"/>
                <a:gd name="connsiteY10" fmla="*/ 24453531 h 24455403"/>
                <a:gd name="connsiteX11" fmla="*/ 16591545 w 27328090"/>
                <a:gd name="connsiteY11" fmla="*/ 24455403 h 24455403"/>
                <a:gd name="connsiteX12" fmla="*/ 16591531 w 27328090"/>
                <a:gd name="connsiteY12" fmla="*/ 24451659 h 24455403"/>
                <a:gd name="connsiteX13" fmla="*/ 19217993 w 27328090"/>
                <a:gd name="connsiteY13" fmla="*/ 24449979 h 24455403"/>
                <a:gd name="connsiteX14" fmla="*/ 21456297 w 27328090"/>
                <a:gd name="connsiteY14" fmla="*/ 23165851 h 24455403"/>
                <a:gd name="connsiteX15" fmla="*/ 26962616 w 27328090"/>
                <a:gd name="connsiteY15" fmla="*/ 13623058 h 24455403"/>
                <a:gd name="connsiteX16" fmla="*/ 26905355 w 27328090"/>
                <a:gd name="connsiteY16" fmla="*/ 10712568 h 24455403"/>
                <a:gd name="connsiteX17" fmla="*/ 21541893 w 27328090"/>
                <a:gd name="connsiteY17" fmla="*/ 1419700 h 24455403"/>
                <a:gd name="connsiteX18" fmla="*/ 19195339 w 27328090"/>
                <a:gd name="connsiteY18" fmla="*/ 0 h 2445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28090" h="24455403">
                  <a:moveTo>
                    <a:pt x="19195339" y="0"/>
                  </a:moveTo>
                  <a:lnTo>
                    <a:pt x="13664045" y="422"/>
                  </a:lnTo>
                  <a:lnTo>
                    <a:pt x="8132751" y="0"/>
                  </a:lnTo>
                  <a:cubicBezTo>
                    <a:pt x="7462907" y="12744"/>
                    <a:pt x="6341781" y="428212"/>
                    <a:pt x="5786197" y="1419700"/>
                  </a:cubicBezTo>
                  <a:cubicBezTo>
                    <a:pt x="5793843" y="1419396"/>
                    <a:pt x="491999" y="10601585"/>
                    <a:pt x="422735" y="10712568"/>
                  </a:cubicBezTo>
                  <a:cubicBezTo>
                    <a:pt x="-339353" y="11933481"/>
                    <a:pt x="111953" y="13250595"/>
                    <a:pt x="365473" y="13623058"/>
                  </a:cubicBezTo>
                  <a:lnTo>
                    <a:pt x="5871793" y="23165851"/>
                  </a:lnTo>
                  <a:cubicBezTo>
                    <a:pt x="6383745" y="23988895"/>
                    <a:pt x="7433905" y="24433079"/>
                    <a:pt x="8110097" y="24449979"/>
                  </a:cubicBezTo>
                  <a:lnTo>
                    <a:pt x="10736560" y="24451659"/>
                  </a:lnTo>
                  <a:lnTo>
                    <a:pt x="10736545" y="24455403"/>
                  </a:lnTo>
                  <a:lnTo>
                    <a:pt x="13664045" y="24453531"/>
                  </a:lnTo>
                  <a:lnTo>
                    <a:pt x="16591545" y="24455403"/>
                  </a:lnTo>
                  <a:lnTo>
                    <a:pt x="16591531" y="24451659"/>
                  </a:lnTo>
                  <a:lnTo>
                    <a:pt x="19217993" y="24449979"/>
                  </a:lnTo>
                  <a:cubicBezTo>
                    <a:pt x="19894185" y="24433079"/>
                    <a:pt x="20944344" y="23988895"/>
                    <a:pt x="21456297" y="23165851"/>
                  </a:cubicBezTo>
                  <a:lnTo>
                    <a:pt x="26962616" y="13623058"/>
                  </a:lnTo>
                  <a:cubicBezTo>
                    <a:pt x="27216137" y="13250595"/>
                    <a:pt x="27667443" y="11933481"/>
                    <a:pt x="26905355" y="10712568"/>
                  </a:cubicBezTo>
                  <a:cubicBezTo>
                    <a:pt x="26836091" y="10601585"/>
                    <a:pt x="21534247" y="1419396"/>
                    <a:pt x="21541893" y="1419700"/>
                  </a:cubicBezTo>
                  <a:cubicBezTo>
                    <a:pt x="20986309" y="428212"/>
                    <a:pt x="19865183" y="12744"/>
                    <a:pt x="19195339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9050">
              <a:solidFill>
                <a:srgbClr val="256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DK"/>
            </a:p>
          </p:txBody>
        </p:sp>
      </p:grpSp>
      <p:cxnSp>
        <p:nvCxnSpPr>
          <p:cNvPr id="21" name="Lige forbindelse 20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Lige forbindelse 21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162284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549474"/>
            <a:ext cx="12192000" cy="5770800"/>
          </a:xfrm>
          <a:prstGeom prst="rect">
            <a:avLst/>
          </a:prstGeom>
          <a:solidFill>
            <a:srgbClr val="DF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0" name="Lige forbindelse 9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-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549474"/>
            <a:ext cx="12192000" cy="5770800"/>
          </a:xfrm>
          <a:prstGeom prst="rect">
            <a:avLst/>
          </a:prstGeom>
          <a:solidFill>
            <a:srgbClr val="2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10260000" cy="4175125"/>
          </a:xfrm>
        </p:spPr>
        <p:txBody>
          <a:bodyPr anchor="t" anchorCtr="0"/>
          <a:lstStyle>
            <a:lvl1pPr>
              <a:buClr>
                <a:srgbClr val="DFE8EA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rgbClr val="DFE8EA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rgbClr val="DFE8EA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DFE8EA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DFE8EA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204853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120923" y="6382122"/>
            <a:ext cx="1656184" cy="477466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0418067" y="6382122"/>
            <a:ext cx="1742293" cy="477466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cxnSp>
        <p:nvCxnSpPr>
          <p:cNvPr id="15" name="Lige forbindelse 14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Lige forbindelse 15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2634303" y="2736000"/>
            <a:ext cx="7567740" cy="1496632"/>
            <a:chOff x="575" y="74"/>
            <a:chExt cx="6442" cy="1274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5" y="74"/>
              <a:ext cx="644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575" y="78"/>
              <a:ext cx="3097" cy="1272"/>
            </a:xfrm>
            <a:custGeom>
              <a:avLst/>
              <a:gdLst>
                <a:gd name="T0" fmla="*/ 1401 w 1517"/>
                <a:gd name="T1" fmla="*/ 0 h 620"/>
                <a:gd name="T2" fmla="*/ 1401 w 1517"/>
                <a:gd name="T3" fmla="*/ 144 h 620"/>
                <a:gd name="T4" fmla="*/ 1401 w 1517"/>
                <a:gd name="T5" fmla="*/ 144 h 620"/>
                <a:gd name="T6" fmla="*/ 1355 w 1517"/>
                <a:gd name="T7" fmla="*/ 190 h 620"/>
                <a:gd name="T8" fmla="*/ 1355 w 1517"/>
                <a:gd name="T9" fmla="*/ 190 h 620"/>
                <a:gd name="T10" fmla="*/ 1355 w 1517"/>
                <a:gd name="T11" fmla="*/ 190 h 620"/>
                <a:gd name="T12" fmla="*/ 1141 w 1517"/>
                <a:gd name="T13" fmla="*/ 190 h 620"/>
                <a:gd name="T14" fmla="*/ 1141 w 1517"/>
                <a:gd name="T15" fmla="*/ 190 h 620"/>
                <a:gd name="T16" fmla="*/ 1140 w 1517"/>
                <a:gd name="T17" fmla="*/ 190 h 620"/>
                <a:gd name="T18" fmla="*/ 1094 w 1517"/>
                <a:gd name="T19" fmla="*/ 144 h 620"/>
                <a:gd name="T20" fmla="*/ 1094 w 1517"/>
                <a:gd name="T21" fmla="*/ 144 h 620"/>
                <a:gd name="T22" fmla="*/ 1094 w 1517"/>
                <a:gd name="T23" fmla="*/ 0 h 620"/>
                <a:gd name="T24" fmla="*/ 978 w 1517"/>
                <a:gd name="T25" fmla="*/ 0 h 620"/>
                <a:gd name="T26" fmla="*/ 978 w 1517"/>
                <a:gd name="T27" fmla="*/ 344 h 620"/>
                <a:gd name="T28" fmla="*/ 815 w 1517"/>
                <a:gd name="T29" fmla="*/ 505 h 620"/>
                <a:gd name="T30" fmla="*/ 670 w 1517"/>
                <a:gd name="T31" fmla="*/ 414 h 620"/>
                <a:gd name="T32" fmla="*/ 510 w 1517"/>
                <a:gd name="T33" fmla="*/ 92 h 620"/>
                <a:gd name="T34" fmla="*/ 364 w 1517"/>
                <a:gd name="T35" fmla="*/ 1 h 620"/>
                <a:gd name="T36" fmla="*/ 218 w 1517"/>
                <a:gd name="T37" fmla="*/ 92 h 620"/>
                <a:gd name="T38" fmla="*/ 0 w 1517"/>
                <a:gd name="T39" fmla="*/ 561 h 620"/>
                <a:gd name="T40" fmla="*/ 128 w 1517"/>
                <a:gd name="T41" fmla="*/ 561 h 620"/>
                <a:gd name="T42" fmla="*/ 322 w 1517"/>
                <a:gd name="T43" fmla="*/ 141 h 620"/>
                <a:gd name="T44" fmla="*/ 364 w 1517"/>
                <a:gd name="T45" fmla="*/ 116 h 620"/>
                <a:gd name="T46" fmla="*/ 405 w 1517"/>
                <a:gd name="T47" fmla="*/ 141 h 620"/>
                <a:gd name="T48" fmla="*/ 563 w 1517"/>
                <a:gd name="T49" fmla="*/ 457 h 620"/>
                <a:gd name="T50" fmla="*/ 815 w 1517"/>
                <a:gd name="T51" fmla="*/ 620 h 620"/>
                <a:gd name="T52" fmla="*/ 1093 w 1517"/>
                <a:gd name="T53" fmla="*/ 352 h 620"/>
                <a:gd name="T54" fmla="*/ 1094 w 1517"/>
                <a:gd name="T55" fmla="*/ 352 h 620"/>
                <a:gd name="T56" fmla="*/ 1140 w 1517"/>
                <a:gd name="T57" fmla="*/ 307 h 620"/>
                <a:gd name="T58" fmla="*/ 1141 w 1517"/>
                <a:gd name="T59" fmla="*/ 307 h 620"/>
                <a:gd name="T60" fmla="*/ 1141 w 1517"/>
                <a:gd name="T61" fmla="*/ 307 h 620"/>
                <a:gd name="T62" fmla="*/ 1355 w 1517"/>
                <a:gd name="T63" fmla="*/ 307 h 620"/>
                <a:gd name="T64" fmla="*/ 1355 w 1517"/>
                <a:gd name="T65" fmla="*/ 307 h 620"/>
                <a:gd name="T66" fmla="*/ 1355 w 1517"/>
                <a:gd name="T67" fmla="*/ 307 h 620"/>
                <a:gd name="T68" fmla="*/ 1401 w 1517"/>
                <a:gd name="T69" fmla="*/ 353 h 620"/>
                <a:gd name="T70" fmla="*/ 1401 w 1517"/>
                <a:gd name="T71" fmla="*/ 353 h 620"/>
                <a:gd name="T72" fmla="*/ 1401 w 1517"/>
                <a:gd name="T73" fmla="*/ 561 h 620"/>
                <a:gd name="T74" fmla="*/ 1517 w 1517"/>
                <a:gd name="T75" fmla="*/ 561 h 620"/>
                <a:gd name="T76" fmla="*/ 1517 w 1517"/>
                <a:gd name="T77" fmla="*/ 0 h 620"/>
                <a:gd name="T78" fmla="*/ 1401 w 1517"/>
                <a:gd name="T7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7" h="620">
                  <a:moveTo>
                    <a:pt x="1401" y="0"/>
                  </a:moveTo>
                  <a:cubicBezTo>
                    <a:pt x="1401" y="144"/>
                    <a:pt x="1401" y="144"/>
                    <a:pt x="1401" y="144"/>
                  </a:cubicBezTo>
                  <a:cubicBezTo>
                    <a:pt x="1401" y="144"/>
                    <a:pt x="1401" y="144"/>
                    <a:pt x="1401" y="144"/>
                  </a:cubicBezTo>
                  <a:cubicBezTo>
                    <a:pt x="1401" y="169"/>
                    <a:pt x="1380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0" y="190"/>
                    <a:pt x="1140" y="190"/>
                  </a:cubicBezTo>
                  <a:cubicBezTo>
                    <a:pt x="1115" y="190"/>
                    <a:pt x="1094" y="169"/>
                    <a:pt x="1094" y="144"/>
                  </a:cubicBezTo>
                  <a:cubicBezTo>
                    <a:pt x="1094" y="144"/>
                    <a:pt x="1094" y="144"/>
                    <a:pt x="1094" y="144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344"/>
                    <a:pt x="978" y="344"/>
                    <a:pt x="978" y="344"/>
                  </a:cubicBezTo>
                  <a:cubicBezTo>
                    <a:pt x="978" y="433"/>
                    <a:pt x="905" y="505"/>
                    <a:pt x="815" y="505"/>
                  </a:cubicBezTo>
                  <a:cubicBezTo>
                    <a:pt x="752" y="505"/>
                    <a:pt x="697" y="467"/>
                    <a:pt x="670" y="414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83" y="35"/>
                    <a:pt x="426" y="1"/>
                    <a:pt x="364" y="1"/>
                  </a:cubicBezTo>
                  <a:cubicBezTo>
                    <a:pt x="302" y="1"/>
                    <a:pt x="243" y="38"/>
                    <a:pt x="218" y="92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30" y="126"/>
                    <a:pt x="346" y="116"/>
                    <a:pt x="364" y="116"/>
                  </a:cubicBezTo>
                  <a:cubicBezTo>
                    <a:pt x="382" y="116"/>
                    <a:pt x="398" y="126"/>
                    <a:pt x="405" y="141"/>
                  </a:cubicBezTo>
                  <a:cubicBezTo>
                    <a:pt x="563" y="457"/>
                    <a:pt x="563" y="457"/>
                    <a:pt x="563" y="457"/>
                  </a:cubicBezTo>
                  <a:cubicBezTo>
                    <a:pt x="606" y="553"/>
                    <a:pt x="703" y="620"/>
                    <a:pt x="815" y="620"/>
                  </a:cubicBezTo>
                  <a:cubicBezTo>
                    <a:pt x="965" y="620"/>
                    <a:pt x="1088" y="501"/>
                    <a:pt x="1093" y="352"/>
                  </a:cubicBezTo>
                  <a:cubicBezTo>
                    <a:pt x="1094" y="352"/>
                    <a:pt x="1094" y="352"/>
                    <a:pt x="1094" y="352"/>
                  </a:cubicBezTo>
                  <a:cubicBezTo>
                    <a:pt x="1094" y="327"/>
                    <a:pt x="1115" y="307"/>
                    <a:pt x="1140" y="307"/>
                  </a:cubicBezTo>
                  <a:cubicBezTo>
                    <a:pt x="1140" y="307"/>
                    <a:pt x="1141" y="307"/>
                    <a:pt x="1141" y="307"/>
                  </a:cubicBezTo>
                  <a:cubicBezTo>
                    <a:pt x="1141" y="307"/>
                    <a:pt x="1141" y="307"/>
                    <a:pt x="1141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80" y="307"/>
                    <a:pt x="1401" y="328"/>
                    <a:pt x="1401" y="353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1" y="561"/>
                    <a:pt x="1401" y="561"/>
                    <a:pt x="1401" y="561"/>
                  </a:cubicBezTo>
                  <a:cubicBezTo>
                    <a:pt x="1517" y="561"/>
                    <a:pt x="1517" y="561"/>
                    <a:pt x="1517" y="561"/>
                  </a:cubicBezTo>
                  <a:cubicBezTo>
                    <a:pt x="1517" y="0"/>
                    <a:pt x="1517" y="0"/>
                    <a:pt x="1517" y="0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3976" y="74"/>
              <a:ext cx="288" cy="287"/>
            </a:xfrm>
            <a:custGeom>
              <a:avLst/>
              <a:gdLst>
                <a:gd name="T0" fmla="*/ 130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3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5 w 288"/>
                <a:gd name="T15" fmla="*/ 0 h 287"/>
                <a:gd name="T16" fmla="*/ 130 w 288"/>
                <a:gd name="T17" fmla="*/ 0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0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7"/>
            <p:cNvSpPr>
              <a:spLocks noEditPoints="1"/>
            </p:cNvSpPr>
            <p:nvPr userDrawn="1"/>
          </p:nvSpPr>
          <p:spPr bwMode="auto">
            <a:xfrm>
              <a:off x="4272" y="74"/>
              <a:ext cx="288" cy="287"/>
            </a:xfrm>
            <a:custGeom>
              <a:avLst/>
              <a:gdLst>
                <a:gd name="T0" fmla="*/ 222 w 288"/>
                <a:gd name="T1" fmla="*/ 207 h 287"/>
                <a:gd name="T2" fmla="*/ 259 w 288"/>
                <a:gd name="T3" fmla="*/ 287 h 287"/>
                <a:gd name="T4" fmla="*/ 288 w 288"/>
                <a:gd name="T5" fmla="*/ 287 h 287"/>
                <a:gd name="T6" fmla="*/ 155 w 288"/>
                <a:gd name="T7" fmla="*/ 0 h 287"/>
                <a:gd name="T8" fmla="*/ 130 w 288"/>
                <a:gd name="T9" fmla="*/ 0 h 287"/>
                <a:gd name="T10" fmla="*/ 0 w 288"/>
                <a:gd name="T11" fmla="*/ 287 h 287"/>
                <a:gd name="T12" fmla="*/ 28 w 288"/>
                <a:gd name="T13" fmla="*/ 287 h 287"/>
                <a:gd name="T14" fmla="*/ 63 w 288"/>
                <a:gd name="T15" fmla="*/ 207 h 287"/>
                <a:gd name="T16" fmla="*/ 222 w 288"/>
                <a:gd name="T17" fmla="*/ 207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222" y="207"/>
                  </a:move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8"/>
            <p:cNvSpPr>
              <a:spLocks noEditPoints="1"/>
            </p:cNvSpPr>
            <p:nvPr userDrawn="1"/>
          </p:nvSpPr>
          <p:spPr bwMode="auto">
            <a:xfrm>
              <a:off x="4619" y="74"/>
              <a:ext cx="226" cy="287"/>
            </a:xfrm>
            <a:custGeom>
              <a:avLst/>
              <a:gdLst>
                <a:gd name="T0" fmla="*/ 63 w 111"/>
                <a:gd name="T1" fmla="*/ 94 h 140"/>
                <a:gd name="T2" fmla="*/ 96 w 111"/>
                <a:gd name="T3" fmla="*/ 140 h 140"/>
                <a:gd name="T4" fmla="*/ 111 w 111"/>
                <a:gd name="T5" fmla="*/ 140 h 140"/>
                <a:gd name="T6" fmla="*/ 76 w 111"/>
                <a:gd name="T7" fmla="*/ 91 h 140"/>
                <a:gd name="T8" fmla="*/ 107 w 111"/>
                <a:gd name="T9" fmla="*/ 48 h 140"/>
                <a:gd name="T10" fmla="*/ 51 w 111"/>
                <a:gd name="T11" fmla="*/ 0 h 140"/>
                <a:gd name="T12" fmla="*/ 0 w 111"/>
                <a:gd name="T13" fmla="*/ 0 h 140"/>
                <a:gd name="T14" fmla="*/ 0 w 111"/>
                <a:gd name="T15" fmla="*/ 140 h 140"/>
                <a:gd name="T16" fmla="*/ 13 w 111"/>
                <a:gd name="T17" fmla="*/ 140 h 140"/>
                <a:gd name="T18" fmla="*/ 13 w 111"/>
                <a:gd name="T19" fmla="*/ 95 h 140"/>
                <a:gd name="T20" fmla="*/ 51 w 111"/>
                <a:gd name="T21" fmla="*/ 95 h 140"/>
                <a:gd name="T22" fmla="*/ 63 w 111"/>
                <a:gd name="T23" fmla="*/ 94 h 140"/>
                <a:gd name="T24" fmla="*/ 94 w 111"/>
                <a:gd name="T25" fmla="*/ 48 h 140"/>
                <a:gd name="T26" fmla="*/ 51 w 111"/>
                <a:gd name="T27" fmla="*/ 83 h 140"/>
                <a:gd name="T28" fmla="*/ 13 w 111"/>
                <a:gd name="T29" fmla="*/ 83 h 140"/>
                <a:gd name="T30" fmla="*/ 13 w 111"/>
                <a:gd name="T31" fmla="*/ 12 h 140"/>
                <a:gd name="T32" fmla="*/ 51 w 111"/>
                <a:gd name="T33" fmla="*/ 12 h 140"/>
                <a:gd name="T34" fmla="*/ 94 w 111"/>
                <a:gd name="T35" fmla="*/ 4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63" y="94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6" y="85"/>
                    <a:pt x="107" y="69"/>
                    <a:pt x="107" y="48"/>
                  </a:cubicBezTo>
                  <a:cubicBezTo>
                    <a:pt x="107" y="18"/>
                    <a:pt x="86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lose/>
                  <a:moveTo>
                    <a:pt x="94" y="48"/>
                  </a:move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921" y="74"/>
              <a:ext cx="235" cy="287"/>
            </a:xfrm>
            <a:custGeom>
              <a:avLst/>
              <a:gdLst>
                <a:gd name="T0" fmla="*/ 26 w 235"/>
                <a:gd name="T1" fmla="*/ 154 h 287"/>
                <a:gd name="T2" fmla="*/ 208 w 235"/>
                <a:gd name="T3" fmla="*/ 154 h 287"/>
                <a:gd name="T4" fmla="*/ 208 w 235"/>
                <a:gd name="T5" fmla="*/ 287 h 287"/>
                <a:gd name="T6" fmla="*/ 235 w 235"/>
                <a:gd name="T7" fmla="*/ 287 h 287"/>
                <a:gd name="T8" fmla="*/ 235 w 235"/>
                <a:gd name="T9" fmla="*/ 0 h 287"/>
                <a:gd name="T10" fmla="*/ 208 w 235"/>
                <a:gd name="T11" fmla="*/ 0 h 287"/>
                <a:gd name="T12" fmla="*/ 208 w 235"/>
                <a:gd name="T13" fmla="*/ 129 h 287"/>
                <a:gd name="T14" fmla="*/ 26 w 235"/>
                <a:gd name="T15" fmla="*/ 129 h 287"/>
                <a:gd name="T16" fmla="*/ 26 w 235"/>
                <a:gd name="T17" fmla="*/ 0 h 287"/>
                <a:gd name="T18" fmla="*/ 0 w 235"/>
                <a:gd name="T19" fmla="*/ 0 h 287"/>
                <a:gd name="T20" fmla="*/ 0 w 235"/>
                <a:gd name="T21" fmla="*/ 287 h 287"/>
                <a:gd name="T22" fmla="*/ 26 w 235"/>
                <a:gd name="T23" fmla="*/ 287 h 287"/>
                <a:gd name="T24" fmla="*/ 26 w 235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6" y="154"/>
                  </a:move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lnTo>
                    <a:pt x="26" y="1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5256" y="74"/>
              <a:ext cx="230" cy="289"/>
            </a:xfrm>
            <a:custGeom>
              <a:avLst/>
              <a:gdLst>
                <a:gd name="T0" fmla="*/ 56 w 113"/>
                <a:gd name="T1" fmla="*/ 141 h 141"/>
                <a:gd name="T2" fmla="*/ 113 w 113"/>
                <a:gd name="T3" fmla="*/ 80 h 141"/>
                <a:gd name="T4" fmla="*/ 113 w 113"/>
                <a:gd name="T5" fmla="*/ 0 h 141"/>
                <a:gd name="T6" fmla="*/ 100 w 113"/>
                <a:gd name="T7" fmla="*/ 0 h 141"/>
                <a:gd name="T8" fmla="*/ 100 w 113"/>
                <a:gd name="T9" fmla="*/ 80 h 141"/>
                <a:gd name="T10" fmla="*/ 57 w 113"/>
                <a:gd name="T11" fmla="*/ 129 h 141"/>
                <a:gd name="T12" fmla="*/ 13 w 113"/>
                <a:gd name="T13" fmla="*/ 80 h 141"/>
                <a:gd name="T14" fmla="*/ 13 w 113"/>
                <a:gd name="T15" fmla="*/ 0 h 141"/>
                <a:gd name="T16" fmla="*/ 0 w 113"/>
                <a:gd name="T17" fmla="*/ 0 h 141"/>
                <a:gd name="T18" fmla="*/ 0 w 113"/>
                <a:gd name="T19" fmla="*/ 80 h 141"/>
                <a:gd name="T20" fmla="*/ 56 w 113"/>
                <a:gd name="T2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56" y="141"/>
                  </a:move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5558" y="72"/>
              <a:ext cx="210" cy="291"/>
            </a:xfrm>
            <a:custGeom>
              <a:avLst/>
              <a:gdLst>
                <a:gd name="T0" fmla="*/ 52 w 103"/>
                <a:gd name="T1" fmla="*/ 130 h 142"/>
                <a:gd name="T2" fmla="*/ 8 w 103"/>
                <a:gd name="T3" fmla="*/ 113 h 142"/>
                <a:gd name="T4" fmla="*/ 6 w 103"/>
                <a:gd name="T5" fmla="*/ 112 h 142"/>
                <a:gd name="T6" fmla="*/ 0 w 103"/>
                <a:gd name="T7" fmla="*/ 122 h 142"/>
                <a:gd name="T8" fmla="*/ 1 w 103"/>
                <a:gd name="T9" fmla="*/ 123 h 142"/>
                <a:gd name="T10" fmla="*/ 52 w 103"/>
                <a:gd name="T11" fmla="*/ 142 h 142"/>
                <a:gd name="T12" fmla="*/ 103 w 103"/>
                <a:gd name="T13" fmla="*/ 104 h 142"/>
                <a:gd name="T14" fmla="*/ 56 w 103"/>
                <a:gd name="T15" fmla="*/ 65 h 142"/>
                <a:gd name="T16" fmla="*/ 17 w 103"/>
                <a:gd name="T17" fmla="*/ 38 h 142"/>
                <a:gd name="T18" fmla="*/ 54 w 103"/>
                <a:gd name="T19" fmla="*/ 12 h 142"/>
                <a:gd name="T20" fmla="*/ 91 w 103"/>
                <a:gd name="T21" fmla="*/ 23 h 142"/>
                <a:gd name="T22" fmla="*/ 93 w 103"/>
                <a:gd name="T23" fmla="*/ 24 h 142"/>
                <a:gd name="T24" fmla="*/ 98 w 103"/>
                <a:gd name="T25" fmla="*/ 13 h 142"/>
                <a:gd name="T26" fmla="*/ 97 w 103"/>
                <a:gd name="T27" fmla="*/ 12 h 142"/>
                <a:gd name="T28" fmla="*/ 54 w 103"/>
                <a:gd name="T29" fmla="*/ 0 h 142"/>
                <a:gd name="T30" fmla="*/ 4 w 103"/>
                <a:gd name="T31" fmla="*/ 38 h 142"/>
                <a:gd name="T32" fmla="*/ 52 w 103"/>
                <a:gd name="T33" fmla="*/ 77 h 142"/>
                <a:gd name="T34" fmla="*/ 90 w 103"/>
                <a:gd name="T35" fmla="*/ 105 h 142"/>
                <a:gd name="T36" fmla="*/ 52 w 103"/>
                <a:gd name="T37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2" y="130"/>
                  </a:move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1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3996" y="509"/>
              <a:ext cx="231" cy="289"/>
            </a:xfrm>
            <a:custGeom>
              <a:avLst/>
              <a:gdLst>
                <a:gd name="T0" fmla="*/ 0 w 113"/>
                <a:gd name="T1" fmla="*/ 0 h 141"/>
                <a:gd name="T2" fmla="*/ 0 w 113"/>
                <a:gd name="T3" fmla="*/ 80 h 141"/>
                <a:gd name="T4" fmla="*/ 56 w 113"/>
                <a:gd name="T5" fmla="*/ 141 h 141"/>
                <a:gd name="T6" fmla="*/ 113 w 113"/>
                <a:gd name="T7" fmla="*/ 80 h 141"/>
                <a:gd name="T8" fmla="*/ 113 w 113"/>
                <a:gd name="T9" fmla="*/ 0 h 141"/>
                <a:gd name="T10" fmla="*/ 100 w 113"/>
                <a:gd name="T11" fmla="*/ 0 h 141"/>
                <a:gd name="T12" fmla="*/ 100 w 113"/>
                <a:gd name="T13" fmla="*/ 80 h 141"/>
                <a:gd name="T14" fmla="*/ 57 w 113"/>
                <a:gd name="T15" fmla="*/ 129 h 141"/>
                <a:gd name="T16" fmla="*/ 13 w 113"/>
                <a:gd name="T17" fmla="*/ 80 h 141"/>
                <a:gd name="T18" fmla="*/ 13 w 113"/>
                <a:gd name="T19" fmla="*/ 0 h 141"/>
                <a:gd name="T20" fmla="*/ 0 w 113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4327" y="509"/>
              <a:ext cx="235" cy="287"/>
            </a:xfrm>
            <a:custGeom>
              <a:avLst/>
              <a:gdLst>
                <a:gd name="T0" fmla="*/ 208 w 235"/>
                <a:gd name="T1" fmla="*/ 238 h 287"/>
                <a:gd name="T2" fmla="*/ 22 w 235"/>
                <a:gd name="T3" fmla="*/ 0 h 287"/>
                <a:gd name="T4" fmla="*/ 22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6 w 235"/>
                <a:gd name="T11" fmla="*/ 287 h 287"/>
                <a:gd name="T12" fmla="*/ 26 w 235"/>
                <a:gd name="T13" fmla="*/ 49 h 287"/>
                <a:gd name="T14" fmla="*/ 212 w 235"/>
                <a:gd name="T15" fmla="*/ 285 h 287"/>
                <a:gd name="T16" fmla="*/ 212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2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238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49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238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664" y="509"/>
              <a:ext cx="26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4749" y="509"/>
              <a:ext cx="280" cy="287"/>
            </a:xfrm>
            <a:custGeom>
              <a:avLst/>
              <a:gdLst>
                <a:gd name="T0" fmla="*/ 251 w 280"/>
                <a:gd name="T1" fmla="*/ 0 h 287"/>
                <a:gd name="T2" fmla="*/ 141 w 280"/>
                <a:gd name="T3" fmla="*/ 250 h 287"/>
                <a:gd name="T4" fmla="*/ 31 w 280"/>
                <a:gd name="T5" fmla="*/ 2 h 287"/>
                <a:gd name="T6" fmla="*/ 29 w 280"/>
                <a:gd name="T7" fmla="*/ 0 h 287"/>
                <a:gd name="T8" fmla="*/ 0 w 280"/>
                <a:gd name="T9" fmla="*/ 0 h 287"/>
                <a:gd name="T10" fmla="*/ 127 w 280"/>
                <a:gd name="T11" fmla="*/ 285 h 287"/>
                <a:gd name="T12" fmla="*/ 127 w 280"/>
                <a:gd name="T13" fmla="*/ 287 h 287"/>
                <a:gd name="T14" fmla="*/ 151 w 280"/>
                <a:gd name="T15" fmla="*/ 287 h 287"/>
                <a:gd name="T16" fmla="*/ 280 w 280"/>
                <a:gd name="T17" fmla="*/ 0 h 287"/>
                <a:gd name="T18" fmla="*/ 251 w 280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7">
                  <a:moveTo>
                    <a:pt x="251" y="0"/>
                  </a:moveTo>
                  <a:lnTo>
                    <a:pt x="141" y="250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7" y="285"/>
                  </a:lnTo>
                  <a:lnTo>
                    <a:pt x="127" y="287"/>
                  </a:lnTo>
                  <a:lnTo>
                    <a:pt x="151" y="287"/>
                  </a:lnTo>
                  <a:lnTo>
                    <a:pt x="280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5088" y="509"/>
              <a:ext cx="200" cy="287"/>
            </a:xfrm>
            <a:custGeom>
              <a:avLst/>
              <a:gdLst>
                <a:gd name="T0" fmla="*/ 27 w 200"/>
                <a:gd name="T1" fmla="*/ 154 h 287"/>
                <a:gd name="T2" fmla="*/ 176 w 200"/>
                <a:gd name="T3" fmla="*/ 154 h 287"/>
                <a:gd name="T4" fmla="*/ 176 w 200"/>
                <a:gd name="T5" fmla="*/ 129 h 287"/>
                <a:gd name="T6" fmla="*/ 27 w 200"/>
                <a:gd name="T7" fmla="*/ 129 h 287"/>
                <a:gd name="T8" fmla="*/ 27 w 200"/>
                <a:gd name="T9" fmla="*/ 25 h 287"/>
                <a:gd name="T10" fmla="*/ 194 w 200"/>
                <a:gd name="T11" fmla="*/ 25 h 287"/>
                <a:gd name="T12" fmla="*/ 194 w 200"/>
                <a:gd name="T13" fmla="*/ 0 h 287"/>
                <a:gd name="T14" fmla="*/ 0 w 200"/>
                <a:gd name="T15" fmla="*/ 0 h 287"/>
                <a:gd name="T16" fmla="*/ 0 w 200"/>
                <a:gd name="T17" fmla="*/ 287 h 287"/>
                <a:gd name="T18" fmla="*/ 200 w 200"/>
                <a:gd name="T19" fmla="*/ 287 h 287"/>
                <a:gd name="T20" fmla="*/ 200 w 200"/>
                <a:gd name="T21" fmla="*/ 263 h 287"/>
                <a:gd name="T22" fmla="*/ 27 w 200"/>
                <a:gd name="T23" fmla="*/ 263 h 287"/>
                <a:gd name="T24" fmla="*/ 27 w 200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7">
                  <a:moveTo>
                    <a:pt x="27" y="154"/>
                  </a:moveTo>
                  <a:lnTo>
                    <a:pt x="176" y="154"/>
                  </a:lnTo>
                  <a:lnTo>
                    <a:pt x="176" y="129"/>
                  </a:lnTo>
                  <a:lnTo>
                    <a:pt x="27" y="129"/>
                  </a:lnTo>
                  <a:lnTo>
                    <a:pt x="27" y="25"/>
                  </a:lnTo>
                  <a:lnTo>
                    <a:pt x="194" y="25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00" y="287"/>
                  </a:lnTo>
                  <a:lnTo>
                    <a:pt x="200" y="263"/>
                  </a:lnTo>
                  <a:lnTo>
                    <a:pt x="27" y="263"/>
                  </a:lnTo>
                  <a:lnTo>
                    <a:pt x="27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17"/>
            <p:cNvSpPr>
              <a:spLocks noEditPoints="1"/>
            </p:cNvSpPr>
            <p:nvPr userDrawn="1"/>
          </p:nvSpPr>
          <p:spPr bwMode="auto">
            <a:xfrm>
              <a:off x="5360" y="509"/>
              <a:ext cx="226" cy="287"/>
            </a:xfrm>
            <a:custGeom>
              <a:avLst/>
              <a:gdLst>
                <a:gd name="T0" fmla="*/ 0 w 111"/>
                <a:gd name="T1" fmla="*/ 0 h 140"/>
                <a:gd name="T2" fmla="*/ 0 w 111"/>
                <a:gd name="T3" fmla="*/ 140 h 140"/>
                <a:gd name="T4" fmla="*/ 13 w 111"/>
                <a:gd name="T5" fmla="*/ 140 h 140"/>
                <a:gd name="T6" fmla="*/ 13 w 111"/>
                <a:gd name="T7" fmla="*/ 95 h 140"/>
                <a:gd name="T8" fmla="*/ 51 w 111"/>
                <a:gd name="T9" fmla="*/ 95 h 140"/>
                <a:gd name="T10" fmla="*/ 63 w 111"/>
                <a:gd name="T11" fmla="*/ 94 h 140"/>
                <a:gd name="T12" fmla="*/ 96 w 111"/>
                <a:gd name="T13" fmla="*/ 140 h 140"/>
                <a:gd name="T14" fmla="*/ 111 w 111"/>
                <a:gd name="T15" fmla="*/ 140 h 140"/>
                <a:gd name="T16" fmla="*/ 76 w 111"/>
                <a:gd name="T17" fmla="*/ 91 h 140"/>
                <a:gd name="T18" fmla="*/ 108 w 111"/>
                <a:gd name="T19" fmla="*/ 48 h 140"/>
                <a:gd name="T20" fmla="*/ 51 w 111"/>
                <a:gd name="T21" fmla="*/ 0 h 140"/>
                <a:gd name="T22" fmla="*/ 0 w 111"/>
                <a:gd name="T23" fmla="*/ 0 h 140"/>
                <a:gd name="T24" fmla="*/ 13 w 111"/>
                <a:gd name="T25" fmla="*/ 12 h 140"/>
                <a:gd name="T26" fmla="*/ 51 w 111"/>
                <a:gd name="T27" fmla="*/ 12 h 140"/>
                <a:gd name="T28" fmla="*/ 94 w 111"/>
                <a:gd name="T29" fmla="*/ 48 h 140"/>
                <a:gd name="T30" fmla="*/ 51 w 111"/>
                <a:gd name="T31" fmla="*/ 83 h 140"/>
                <a:gd name="T32" fmla="*/ 13 w 111"/>
                <a:gd name="T33" fmla="*/ 83 h 140"/>
                <a:gd name="T34" fmla="*/ 13 w 111"/>
                <a:gd name="T35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7" y="85"/>
                    <a:pt x="108" y="69"/>
                    <a:pt x="108" y="48"/>
                  </a:cubicBezTo>
                  <a:cubicBezTo>
                    <a:pt x="108" y="18"/>
                    <a:pt x="86" y="0"/>
                    <a:pt x="51" y="0"/>
                  </a:cubicBezTo>
                  <a:lnTo>
                    <a:pt x="0" y="0"/>
                  </a:lnTo>
                  <a:close/>
                  <a:moveTo>
                    <a:pt x="13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5635" y="507"/>
              <a:ext cx="210" cy="291"/>
            </a:xfrm>
            <a:custGeom>
              <a:avLst/>
              <a:gdLst>
                <a:gd name="T0" fmla="*/ 5 w 103"/>
                <a:gd name="T1" fmla="*/ 38 h 142"/>
                <a:gd name="T2" fmla="*/ 52 w 103"/>
                <a:gd name="T3" fmla="*/ 77 h 142"/>
                <a:gd name="T4" fmla="*/ 90 w 103"/>
                <a:gd name="T5" fmla="*/ 105 h 142"/>
                <a:gd name="T6" fmla="*/ 52 w 103"/>
                <a:gd name="T7" fmla="*/ 130 h 142"/>
                <a:gd name="T8" fmla="*/ 8 w 103"/>
                <a:gd name="T9" fmla="*/ 113 h 142"/>
                <a:gd name="T10" fmla="*/ 7 w 103"/>
                <a:gd name="T11" fmla="*/ 112 h 142"/>
                <a:gd name="T12" fmla="*/ 0 w 103"/>
                <a:gd name="T13" fmla="*/ 122 h 142"/>
                <a:gd name="T14" fmla="*/ 1 w 103"/>
                <a:gd name="T15" fmla="*/ 123 h 142"/>
                <a:gd name="T16" fmla="*/ 52 w 103"/>
                <a:gd name="T17" fmla="*/ 142 h 142"/>
                <a:gd name="T18" fmla="*/ 103 w 103"/>
                <a:gd name="T19" fmla="*/ 104 h 142"/>
                <a:gd name="T20" fmla="*/ 56 w 103"/>
                <a:gd name="T21" fmla="*/ 65 h 142"/>
                <a:gd name="T22" fmla="*/ 18 w 103"/>
                <a:gd name="T23" fmla="*/ 38 h 142"/>
                <a:gd name="T24" fmla="*/ 55 w 103"/>
                <a:gd name="T25" fmla="*/ 12 h 142"/>
                <a:gd name="T26" fmla="*/ 91 w 103"/>
                <a:gd name="T27" fmla="*/ 23 h 142"/>
                <a:gd name="T28" fmla="*/ 93 w 103"/>
                <a:gd name="T29" fmla="*/ 24 h 142"/>
                <a:gd name="T30" fmla="*/ 98 w 103"/>
                <a:gd name="T31" fmla="*/ 13 h 142"/>
                <a:gd name="T32" fmla="*/ 97 w 103"/>
                <a:gd name="T33" fmla="*/ 12 h 142"/>
                <a:gd name="T34" fmla="*/ 55 w 103"/>
                <a:gd name="T35" fmla="*/ 0 h 142"/>
                <a:gd name="T36" fmla="*/ 5 w 103"/>
                <a:gd name="T37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" y="38"/>
                  </a:move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Rectangle 19"/>
            <p:cNvSpPr>
              <a:spLocks noChangeArrowheads="1"/>
            </p:cNvSpPr>
            <p:nvPr userDrawn="1"/>
          </p:nvSpPr>
          <p:spPr bwMode="auto">
            <a:xfrm>
              <a:off x="5923" y="509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6009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6299" y="509"/>
              <a:ext cx="198" cy="287"/>
            </a:xfrm>
            <a:custGeom>
              <a:avLst/>
              <a:gdLst>
                <a:gd name="T0" fmla="*/ 26 w 198"/>
                <a:gd name="T1" fmla="*/ 154 h 287"/>
                <a:gd name="T2" fmla="*/ 175 w 198"/>
                <a:gd name="T3" fmla="*/ 154 h 287"/>
                <a:gd name="T4" fmla="*/ 175 w 198"/>
                <a:gd name="T5" fmla="*/ 129 h 287"/>
                <a:gd name="T6" fmla="*/ 26 w 198"/>
                <a:gd name="T7" fmla="*/ 129 h 287"/>
                <a:gd name="T8" fmla="*/ 26 w 198"/>
                <a:gd name="T9" fmla="*/ 25 h 287"/>
                <a:gd name="T10" fmla="*/ 191 w 198"/>
                <a:gd name="T11" fmla="*/ 25 h 287"/>
                <a:gd name="T12" fmla="*/ 191 w 198"/>
                <a:gd name="T13" fmla="*/ 0 h 287"/>
                <a:gd name="T14" fmla="*/ 0 w 198"/>
                <a:gd name="T15" fmla="*/ 0 h 287"/>
                <a:gd name="T16" fmla="*/ 0 w 198"/>
                <a:gd name="T17" fmla="*/ 287 h 287"/>
                <a:gd name="T18" fmla="*/ 198 w 198"/>
                <a:gd name="T19" fmla="*/ 287 h 287"/>
                <a:gd name="T20" fmla="*/ 198 w 198"/>
                <a:gd name="T21" fmla="*/ 263 h 287"/>
                <a:gd name="T22" fmla="*/ 26 w 198"/>
                <a:gd name="T23" fmla="*/ 263 h 287"/>
                <a:gd name="T24" fmla="*/ 26 w 198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87">
                  <a:moveTo>
                    <a:pt x="26" y="154"/>
                  </a:moveTo>
                  <a:lnTo>
                    <a:pt x="175" y="154"/>
                  </a:lnTo>
                  <a:lnTo>
                    <a:pt x="175" y="129"/>
                  </a:lnTo>
                  <a:lnTo>
                    <a:pt x="26" y="129"/>
                  </a:lnTo>
                  <a:lnTo>
                    <a:pt x="26" y="25"/>
                  </a:lnTo>
                  <a:lnTo>
                    <a:pt x="191" y="25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198" y="287"/>
                  </a:lnTo>
                  <a:lnTo>
                    <a:pt x="198" y="263"/>
                  </a:lnTo>
                  <a:lnTo>
                    <a:pt x="26" y="263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22"/>
            <p:cNvSpPr>
              <a:spLocks/>
            </p:cNvSpPr>
            <p:nvPr userDrawn="1"/>
          </p:nvSpPr>
          <p:spPr bwMode="auto">
            <a:xfrm>
              <a:off x="6544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6805" y="507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8 w 103"/>
                <a:gd name="T3" fmla="*/ 38 h 142"/>
                <a:gd name="T4" fmla="*/ 55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5 w 103"/>
                <a:gd name="T15" fmla="*/ 0 h 142"/>
                <a:gd name="T16" fmla="*/ 5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7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24"/>
            <p:cNvSpPr>
              <a:spLocks/>
            </p:cNvSpPr>
            <p:nvPr userDrawn="1"/>
          </p:nvSpPr>
          <p:spPr bwMode="auto">
            <a:xfrm>
              <a:off x="3998" y="944"/>
              <a:ext cx="235" cy="287"/>
            </a:xfrm>
            <a:custGeom>
              <a:avLst/>
              <a:gdLst>
                <a:gd name="T0" fmla="*/ 208 w 235"/>
                <a:gd name="T1" fmla="*/ 129 h 287"/>
                <a:gd name="T2" fmla="*/ 27 w 235"/>
                <a:gd name="T3" fmla="*/ 129 h 287"/>
                <a:gd name="T4" fmla="*/ 27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7 w 235"/>
                <a:gd name="T11" fmla="*/ 287 h 287"/>
                <a:gd name="T12" fmla="*/ 27 w 235"/>
                <a:gd name="T13" fmla="*/ 154 h 287"/>
                <a:gd name="T14" fmla="*/ 208 w 235"/>
                <a:gd name="T15" fmla="*/ 154 h 287"/>
                <a:gd name="T16" fmla="*/ 208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12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129"/>
                  </a:moveTo>
                  <a:lnTo>
                    <a:pt x="27" y="1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7" y="287"/>
                  </a:lnTo>
                  <a:lnTo>
                    <a:pt x="27" y="154"/>
                  </a:ln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25"/>
            <p:cNvSpPr>
              <a:spLocks noEditPoints="1"/>
            </p:cNvSpPr>
            <p:nvPr userDrawn="1"/>
          </p:nvSpPr>
          <p:spPr bwMode="auto">
            <a:xfrm>
              <a:off x="4313" y="942"/>
              <a:ext cx="298" cy="291"/>
            </a:xfrm>
            <a:custGeom>
              <a:avLst/>
              <a:gdLst>
                <a:gd name="T0" fmla="*/ 73 w 146"/>
                <a:gd name="T1" fmla="*/ 0 h 142"/>
                <a:gd name="T2" fmla="*/ 0 w 146"/>
                <a:gd name="T3" fmla="*/ 71 h 142"/>
                <a:gd name="T4" fmla="*/ 73 w 146"/>
                <a:gd name="T5" fmla="*/ 142 h 142"/>
                <a:gd name="T6" fmla="*/ 146 w 146"/>
                <a:gd name="T7" fmla="*/ 71 h 142"/>
                <a:gd name="T8" fmla="*/ 73 w 146"/>
                <a:gd name="T9" fmla="*/ 0 h 142"/>
                <a:gd name="T10" fmla="*/ 73 w 146"/>
                <a:gd name="T11" fmla="*/ 130 h 142"/>
                <a:gd name="T12" fmla="*/ 13 w 146"/>
                <a:gd name="T13" fmla="*/ 71 h 142"/>
                <a:gd name="T14" fmla="*/ 73 w 146"/>
                <a:gd name="T15" fmla="*/ 12 h 142"/>
                <a:gd name="T16" fmla="*/ 133 w 146"/>
                <a:gd name="T17" fmla="*/ 71 h 142"/>
                <a:gd name="T18" fmla="*/ 73 w 146"/>
                <a:gd name="T1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73" y="0"/>
                  </a:moveTo>
                  <a:cubicBezTo>
                    <a:pt x="32" y="0"/>
                    <a:pt x="0" y="30"/>
                    <a:pt x="0" y="71"/>
                  </a:cubicBezTo>
                  <a:cubicBezTo>
                    <a:pt x="0" y="111"/>
                    <a:pt x="32" y="142"/>
                    <a:pt x="73" y="142"/>
                  </a:cubicBezTo>
                  <a:cubicBezTo>
                    <a:pt x="115" y="142"/>
                    <a:pt x="146" y="111"/>
                    <a:pt x="146" y="71"/>
                  </a:cubicBezTo>
                  <a:cubicBezTo>
                    <a:pt x="146" y="30"/>
                    <a:pt x="115" y="0"/>
                    <a:pt x="73" y="0"/>
                  </a:cubicBezTo>
                  <a:close/>
                  <a:moveTo>
                    <a:pt x="73" y="130"/>
                  </a:moveTo>
                  <a:cubicBezTo>
                    <a:pt x="39" y="130"/>
                    <a:pt x="13" y="104"/>
                    <a:pt x="13" y="71"/>
                  </a:cubicBezTo>
                  <a:cubicBezTo>
                    <a:pt x="13" y="37"/>
                    <a:pt x="39" y="12"/>
                    <a:pt x="73" y="12"/>
                  </a:cubicBezTo>
                  <a:cubicBezTo>
                    <a:pt x="107" y="12"/>
                    <a:pt x="133" y="37"/>
                    <a:pt x="133" y="71"/>
                  </a:cubicBezTo>
                  <a:cubicBezTo>
                    <a:pt x="133" y="104"/>
                    <a:pt x="107" y="130"/>
                    <a:pt x="73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26"/>
            <p:cNvSpPr>
              <a:spLocks/>
            </p:cNvSpPr>
            <p:nvPr userDrawn="1"/>
          </p:nvSpPr>
          <p:spPr bwMode="auto">
            <a:xfrm>
              <a:off x="4662" y="942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7 w 103"/>
                <a:gd name="T3" fmla="*/ 38 h 142"/>
                <a:gd name="T4" fmla="*/ 54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4 w 103"/>
                <a:gd name="T15" fmla="*/ 0 h 142"/>
                <a:gd name="T16" fmla="*/ 4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6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4947" y="944"/>
              <a:ext cx="221" cy="287"/>
            </a:xfrm>
            <a:custGeom>
              <a:avLst/>
              <a:gdLst>
                <a:gd name="T0" fmla="*/ 51 w 108"/>
                <a:gd name="T1" fmla="*/ 0 h 140"/>
                <a:gd name="T2" fmla="*/ 0 w 108"/>
                <a:gd name="T3" fmla="*/ 0 h 140"/>
                <a:gd name="T4" fmla="*/ 0 w 108"/>
                <a:gd name="T5" fmla="*/ 140 h 140"/>
                <a:gd name="T6" fmla="*/ 13 w 108"/>
                <a:gd name="T7" fmla="*/ 140 h 140"/>
                <a:gd name="T8" fmla="*/ 13 w 108"/>
                <a:gd name="T9" fmla="*/ 95 h 140"/>
                <a:gd name="T10" fmla="*/ 51 w 108"/>
                <a:gd name="T11" fmla="*/ 95 h 140"/>
                <a:gd name="T12" fmla="*/ 108 w 108"/>
                <a:gd name="T13" fmla="*/ 48 h 140"/>
                <a:gd name="T14" fmla="*/ 51 w 108"/>
                <a:gd name="T15" fmla="*/ 0 h 140"/>
                <a:gd name="T16" fmla="*/ 51 w 108"/>
                <a:gd name="T17" fmla="*/ 83 h 140"/>
                <a:gd name="T18" fmla="*/ 13 w 108"/>
                <a:gd name="T19" fmla="*/ 83 h 140"/>
                <a:gd name="T20" fmla="*/ 13 w 108"/>
                <a:gd name="T21" fmla="*/ 12 h 140"/>
                <a:gd name="T22" fmla="*/ 51 w 108"/>
                <a:gd name="T23" fmla="*/ 12 h 140"/>
                <a:gd name="T24" fmla="*/ 95 w 108"/>
                <a:gd name="T25" fmla="*/ 48 h 140"/>
                <a:gd name="T26" fmla="*/ 51 w 108"/>
                <a:gd name="T2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40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87" y="95"/>
                    <a:pt x="108" y="77"/>
                    <a:pt x="108" y="48"/>
                  </a:cubicBezTo>
                  <a:cubicBezTo>
                    <a:pt x="108" y="18"/>
                    <a:pt x="87" y="0"/>
                    <a:pt x="51" y="0"/>
                  </a:cubicBezTo>
                  <a:close/>
                  <a:moveTo>
                    <a:pt x="51" y="83"/>
                  </a:move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5" y="25"/>
                    <a:pt x="95" y="48"/>
                  </a:cubicBezTo>
                  <a:cubicBezTo>
                    <a:pt x="95" y="71"/>
                    <a:pt x="79" y="83"/>
                    <a:pt x="51" y="83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Rectangle 28"/>
            <p:cNvSpPr>
              <a:spLocks noChangeArrowheads="1"/>
            </p:cNvSpPr>
            <p:nvPr userDrawn="1"/>
          </p:nvSpPr>
          <p:spPr bwMode="auto">
            <a:xfrm>
              <a:off x="5243" y="944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331" y="944"/>
              <a:ext cx="229" cy="287"/>
            </a:xfrm>
            <a:custGeom>
              <a:avLst/>
              <a:gdLst>
                <a:gd name="T0" fmla="*/ 0 w 229"/>
                <a:gd name="T1" fmla="*/ 25 h 287"/>
                <a:gd name="T2" fmla="*/ 100 w 229"/>
                <a:gd name="T3" fmla="*/ 25 h 287"/>
                <a:gd name="T4" fmla="*/ 100 w 229"/>
                <a:gd name="T5" fmla="*/ 287 h 287"/>
                <a:gd name="T6" fmla="*/ 127 w 229"/>
                <a:gd name="T7" fmla="*/ 287 h 287"/>
                <a:gd name="T8" fmla="*/ 127 w 229"/>
                <a:gd name="T9" fmla="*/ 25 h 287"/>
                <a:gd name="T10" fmla="*/ 229 w 229"/>
                <a:gd name="T11" fmla="*/ 25 h 287"/>
                <a:gd name="T12" fmla="*/ 229 w 229"/>
                <a:gd name="T13" fmla="*/ 0 h 287"/>
                <a:gd name="T14" fmla="*/ 0 w 229"/>
                <a:gd name="T15" fmla="*/ 0 h 287"/>
                <a:gd name="T16" fmla="*/ 0 w 229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87">
                  <a:moveTo>
                    <a:pt x="0" y="25"/>
                  </a:moveTo>
                  <a:lnTo>
                    <a:pt x="100" y="25"/>
                  </a:lnTo>
                  <a:lnTo>
                    <a:pt x="100" y="287"/>
                  </a:lnTo>
                  <a:lnTo>
                    <a:pt x="127" y="287"/>
                  </a:lnTo>
                  <a:lnTo>
                    <a:pt x="127" y="25"/>
                  </a:lnTo>
                  <a:lnTo>
                    <a:pt x="229" y="25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30"/>
            <p:cNvSpPr>
              <a:spLocks noEditPoints="1"/>
            </p:cNvSpPr>
            <p:nvPr userDrawn="1"/>
          </p:nvSpPr>
          <p:spPr bwMode="auto">
            <a:xfrm>
              <a:off x="5560" y="944"/>
              <a:ext cx="288" cy="287"/>
            </a:xfrm>
            <a:custGeom>
              <a:avLst/>
              <a:gdLst>
                <a:gd name="T0" fmla="*/ 132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5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7 w 288"/>
                <a:gd name="T15" fmla="*/ 0 h 287"/>
                <a:gd name="T16" fmla="*/ 132 w 288"/>
                <a:gd name="T17" fmla="*/ 0 h 287"/>
                <a:gd name="T18" fmla="*/ 75 w 288"/>
                <a:gd name="T19" fmla="*/ 185 h 287"/>
                <a:gd name="T20" fmla="*/ 145 w 288"/>
                <a:gd name="T21" fmla="*/ 33 h 287"/>
                <a:gd name="T22" fmla="*/ 212 w 288"/>
                <a:gd name="T23" fmla="*/ 185 h 287"/>
                <a:gd name="T24" fmla="*/ 75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2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5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7" y="0"/>
                  </a:lnTo>
                  <a:lnTo>
                    <a:pt x="132" y="0"/>
                  </a:lnTo>
                  <a:close/>
                  <a:moveTo>
                    <a:pt x="75" y="185"/>
                  </a:moveTo>
                  <a:lnTo>
                    <a:pt x="145" y="33"/>
                  </a:lnTo>
                  <a:lnTo>
                    <a:pt x="212" y="185"/>
                  </a:lnTo>
                  <a:lnTo>
                    <a:pt x="75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31"/>
            <p:cNvSpPr>
              <a:spLocks/>
            </p:cNvSpPr>
            <p:nvPr userDrawn="1"/>
          </p:nvSpPr>
          <p:spPr bwMode="auto">
            <a:xfrm>
              <a:off x="5907" y="944"/>
              <a:ext cx="187" cy="287"/>
            </a:xfrm>
            <a:custGeom>
              <a:avLst/>
              <a:gdLst>
                <a:gd name="T0" fmla="*/ 26 w 187"/>
                <a:gd name="T1" fmla="*/ 0 h 287"/>
                <a:gd name="T2" fmla="*/ 0 w 187"/>
                <a:gd name="T3" fmla="*/ 0 h 287"/>
                <a:gd name="T4" fmla="*/ 0 w 187"/>
                <a:gd name="T5" fmla="*/ 287 h 287"/>
                <a:gd name="T6" fmla="*/ 187 w 187"/>
                <a:gd name="T7" fmla="*/ 287 h 287"/>
                <a:gd name="T8" fmla="*/ 187 w 187"/>
                <a:gd name="T9" fmla="*/ 263 h 287"/>
                <a:gd name="T10" fmla="*/ 26 w 187"/>
                <a:gd name="T11" fmla="*/ 263 h 287"/>
                <a:gd name="T12" fmla="*/ 26 w 187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87">
                  <a:moveTo>
                    <a:pt x="26" y="0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187" y="287"/>
                  </a:lnTo>
                  <a:lnTo>
                    <a:pt x="187" y="263"/>
                  </a:lnTo>
                  <a:lnTo>
                    <a:pt x="26" y="26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356464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0" y="558000"/>
            <a:ext cx="12178864" cy="57528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cxnSp>
        <p:nvCxnSpPr>
          <p:cNvPr id="7" name="Lige forbindelse 6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Lige forbindelse 7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uppe 5"/>
          <p:cNvGrpSpPr/>
          <p:nvPr userDrawn="1"/>
        </p:nvGrpSpPr>
        <p:grpSpPr>
          <a:xfrm>
            <a:off x="12722323" y="549474"/>
            <a:ext cx="3672408" cy="3046988"/>
            <a:chOff x="12722323" y="212735"/>
            <a:chExt cx="3672408" cy="3046988"/>
          </a:xfrm>
        </p:grpSpPr>
        <p:sp>
          <p:nvSpPr>
            <p:cNvPr id="9" name="Rektangel 8"/>
            <p:cNvSpPr/>
            <p:nvPr userDrawn="1"/>
          </p:nvSpPr>
          <p:spPr>
            <a:xfrm>
              <a:off x="12722323" y="212735"/>
              <a:ext cx="367240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da-DK" sz="1800" b="1" dirty="0" smtClean="0">
                  <a:solidFill>
                    <a:srgbClr val="256575"/>
                  </a:solidFill>
                  <a:latin typeface="+mj-lt"/>
                </a:rPr>
                <a:t>Udskift billede: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da-DK" sz="1800" dirty="0" smtClean="0">
                  <a:solidFill>
                    <a:srgbClr val="256575"/>
                  </a:solidFill>
                  <a:latin typeface="+mj-lt"/>
                </a:rPr>
                <a:t>Hvis der i forvejen er et billede: klik </a:t>
              </a:r>
              <a:r>
                <a:rPr lang="da-DK" sz="1800" dirty="0">
                  <a:solidFill>
                    <a:srgbClr val="256575"/>
                  </a:solidFill>
                  <a:latin typeface="+mj-lt"/>
                </a:rPr>
                <a:t>på </a:t>
              </a:r>
              <a:r>
                <a:rPr lang="da-DK" sz="1800" dirty="0" smtClean="0">
                  <a:solidFill>
                    <a:srgbClr val="256575"/>
                  </a:solidFill>
                  <a:latin typeface="+mj-lt"/>
                </a:rPr>
                <a:t>billedet </a:t>
              </a:r>
              <a:br>
                <a:rPr lang="da-DK" sz="1800" dirty="0" smtClean="0">
                  <a:solidFill>
                    <a:srgbClr val="256575"/>
                  </a:solidFill>
                  <a:latin typeface="+mj-lt"/>
                </a:rPr>
              </a:br>
              <a:r>
                <a:rPr lang="da-DK" sz="1800" dirty="0" smtClean="0">
                  <a:solidFill>
                    <a:srgbClr val="256575"/>
                  </a:solidFill>
                  <a:latin typeface="+mj-lt"/>
                </a:rPr>
                <a:t>og slet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da-DK" sz="1800" dirty="0" smtClean="0">
                  <a:solidFill>
                    <a:srgbClr val="256575"/>
                  </a:solidFill>
                  <a:latin typeface="+mj-lt"/>
                </a:rPr>
                <a:t>Indsæt billede: </a:t>
              </a:r>
              <a:br>
                <a:rPr lang="da-DK" sz="1800" dirty="0" smtClean="0">
                  <a:solidFill>
                    <a:srgbClr val="256575"/>
                  </a:solidFill>
                  <a:latin typeface="+mj-lt"/>
                </a:rPr>
              </a:br>
              <a:r>
                <a:rPr lang="da-DK" sz="1800" dirty="0" smtClean="0">
                  <a:solidFill>
                    <a:srgbClr val="256575"/>
                  </a:solidFill>
                  <a:latin typeface="+mj-lt"/>
                </a:rPr>
                <a:t>Klik på ikonet  </a:t>
              </a:r>
              <a:br>
                <a:rPr lang="da-DK" sz="1800" dirty="0" smtClean="0">
                  <a:solidFill>
                    <a:srgbClr val="256575"/>
                  </a:solidFill>
                  <a:latin typeface="+mj-lt"/>
                </a:rPr>
              </a:br>
              <a:r>
                <a:rPr lang="da-DK" sz="1800" dirty="0" smtClean="0">
                  <a:solidFill>
                    <a:srgbClr val="256575"/>
                  </a:solidFill>
                  <a:latin typeface="+mj-lt"/>
                </a:rPr>
                <a:t>- eller kopier og sæt ind</a:t>
              </a:r>
              <a:r>
                <a:rPr lang="da-DK" sz="1800" baseline="0" dirty="0" smtClean="0">
                  <a:solidFill>
                    <a:srgbClr val="256575"/>
                  </a:solidFill>
                  <a:latin typeface="+mj-lt"/>
                </a:rPr>
                <a:t> 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da-DK" sz="1800" dirty="0" smtClean="0">
                  <a:solidFill>
                    <a:srgbClr val="256575"/>
                  </a:solidFill>
                  <a:latin typeface="+mj-lt"/>
                </a:rPr>
                <a:t>Dernæst marker billedet </a:t>
              </a:r>
              <a:br>
                <a:rPr lang="da-DK" sz="1800" dirty="0" smtClean="0">
                  <a:solidFill>
                    <a:srgbClr val="256575"/>
                  </a:solidFill>
                  <a:latin typeface="+mj-lt"/>
                </a:rPr>
              </a:br>
              <a:r>
                <a:rPr lang="da-DK" sz="1800" dirty="0" smtClean="0">
                  <a:solidFill>
                    <a:srgbClr val="256575"/>
                  </a:solidFill>
                  <a:latin typeface="+mj-lt"/>
                </a:rPr>
                <a:t>og læg det bagest</a:t>
              </a:r>
            </a:p>
          </p:txBody>
        </p:sp>
        <p:pic>
          <p:nvPicPr>
            <p:cNvPr id="10" name="Billede 9"/>
            <p:cNvPicPr>
              <a:picLocks noChangeAspect="1"/>
            </p:cNvPicPr>
            <p:nvPr userDrawn="1"/>
          </p:nvPicPr>
          <p:blipFill rotWithShape="1">
            <a:blip r:embed="rId2"/>
            <a:srcRect l="8733" t="8734" r="14438" b="8680"/>
            <a:stretch/>
          </p:blipFill>
          <p:spPr>
            <a:xfrm>
              <a:off x="14882563" y="1944000"/>
              <a:ext cx="228320" cy="245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t billede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4009355" y="791457"/>
            <a:ext cx="4312948" cy="5312066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</a:t>
            </a:r>
            <a:br>
              <a:rPr lang="da-DK" dirty="0" smtClean="0"/>
            </a:br>
            <a:r>
              <a:rPr lang="da-DK" dirty="0" smtClean="0"/>
              <a:t>for at tilføje et billede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cxnSp>
        <p:nvCxnSpPr>
          <p:cNvPr id="8" name="Lige forbindelse 7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Lige forbindelse 8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t billed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985019" y="1917626"/>
            <a:ext cx="10083938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cxnSp>
        <p:nvCxnSpPr>
          <p:cNvPr id="9" name="Lige forbindelse 8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08112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illede fylder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5175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dholdsfelter -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ge forbindelse 10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dsholder til indhold 3"/>
          <p:cNvSpPr>
            <a:spLocks noGrp="1"/>
          </p:cNvSpPr>
          <p:nvPr>
            <p:ph sz="quarter" idx="10"/>
          </p:nvPr>
        </p:nvSpPr>
        <p:spPr>
          <a:xfrm>
            <a:off x="984250" y="1917626"/>
            <a:ext cx="4969321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Pladsholder til indhold 3"/>
          <p:cNvSpPr>
            <a:spLocks noGrp="1"/>
          </p:cNvSpPr>
          <p:nvPr>
            <p:ph sz="quarter" idx="11"/>
          </p:nvPr>
        </p:nvSpPr>
        <p:spPr>
          <a:xfrm>
            <a:off x="6278145" y="1917626"/>
            <a:ext cx="4969321" cy="4175125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e indholdsfelter -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983107" y="1989136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475545" y="1989634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968889" y="1989634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cxnSp>
        <p:nvCxnSpPr>
          <p:cNvPr id="11" name="Lige forbindelse 10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e billeder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83107" y="1989634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475545" y="1989634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968889" y="1989634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forbindelse 13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85019" y="792000"/>
            <a:ext cx="10260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3200">
                <a:solidFill>
                  <a:srgbClr val="256575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forbindelse 13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2201" y="837506"/>
            <a:ext cx="3241266" cy="5184576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75545" y="837506"/>
            <a:ext cx="3241266" cy="5184576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968889" y="837506"/>
            <a:ext cx="3241266" cy="5184576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ge forbindelse 10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ladsholder til billede 8"/>
          <p:cNvSpPr>
            <a:spLocks noGrp="1"/>
          </p:cNvSpPr>
          <p:nvPr>
            <p:ph type="pic" sz="quarter" idx="10" hasCustomPrompt="1"/>
          </p:nvPr>
        </p:nvSpPr>
        <p:spPr>
          <a:xfrm>
            <a:off x="982201" y="837506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4475545" y="837506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3" name="Pladsholder til billede 8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68889" y="837506"/>
            <a:ext cx="3241266" cy="5184576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4" name="Pladsholder til billede 8"/>
          <p:cNvSpPr>
            <a:spLocks noGrp="1"/>
          </p:cNvSpPr>
          <p:nvPr>
            <p:ph type="pic" sz="quarter" idx="19" hasCustomPrompt="1"/>
          </p:nvPr>
        </p:nvSpPr>
        <p:spPr>
          <a:xfrm>
            <a:off x="981920" y="3538082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5" name="Pladsholder til billede 8"/>
          <p:cNvSpPr>
            <a:spLocks noGrp="1"/>
          </p:cNvSpPr>
          <p:nvPr>
            <p:ph type="pic" sz="quarter" idx="20" hasCustomPrompt="1"/>
          </p:nvPr>
        </p:nvSpPr>
        <p:spPr>
          <a:xfrm>
            <a:off x="4473928" y="3538082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ge forbindelse 10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Pladsholder til billede 8"/>
          <p:cNvSpPr>
            <a:spLocks noGrp="1"/>
          </p:cNvSpPr>
          <p:nvPr>
            <p:ph type="pic" sz="quarter" idx="10" hasCustomPrompt="1"/>
          </p:nvPr>
        </p:nvSpPr>
        <p:spPr>
          <a:xfrm>
            <a:off x="982201" y="837506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9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4475545" y="837506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20" name="Pladsholder til billede 8"/>
          <p:cNvSpPr>
            <a:spLocks noGrp="1"/>
          </p:cNvSpPr>
          <p:nvPr>
            <p:ph type="pic" sz="quarter" idx="19" hasCustomPrompt="1"/>
          </p:nvPr>
        </p:nvSpPr>
        <p:spPr>
          <a:xfrm>
            <a:off x="981920" y="3538082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21" name="Pladsholder til billede 8"/>
          <p:cNvSpPr>
            <a:spLocks noGrp="1"/>
          </p:cNvSpPr>
          <p:nvPr>
            <p:ph type="pic" sz="quarter" idx="20" hasCustomPrompt="1"/>
          </p:nvPr>
        </p:nvSpPr>
        <p:spPr>
          <a:xfrm>
            <a:off x="4473928" y="3538082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22" name="Pladsholder til billede 8"/>
          <p:cNvSpPr>
            <a:spLocks noGrp="1"/>
          </p:cNvSpPr>
          <p:nvPr>
            <p:ph type="pic" sz="quarter" idx="21" hasCustomPrompt="1"/>
          </p:nvPr>
        </p:nvSpPr>
        <p:spPr>
          <a:xfrm>
            <a:off x="7968889" y="837506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23" name="Pladsholder til billede 8"/>
          <p:cNvSpPr>
            <a:spLocks noGrp="1"/>
          </p:cNvSpPr>
          <p:nvPr>
            <p:ph type="pic" sz="quarter" idx="22" hasCustomPrompt="1"/>
          </p:nvPr>
        </p:nvSpPr>
        <p:spPr>
          <a:xfrm>
            <a:off x="7967272" y="3538082"/>
            <a:ext cx="3241266" cy="2484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-23093" y="549474"/>
            <a:ext cx="12240000" cy="5770800"/>
          </a:xfrm>
          <a:prstGeom prst="rect">
            <a:avLst/>
          </a:prstGeom>
          <a:solidFill>
            <a:srgbClr val="DF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20923" y="6382122"/>
            <a:ext cx="1656184" cy="477466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0418067" y="6382122"/>
            <a:ext cx="1742293" cy="477466"/>
          </a:xfrm>
          <a:prstGeom prst="rect">
            <a:avLst/>
          </a:prstGeom>
          <a:solidFill>
            <a:schemeClr val="bg1"/>
          </a:solidFill>
          <a:ln w="3175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cxnSp>
        <p:nvCxnSpPr>
          <p:cNvPr id="15" name="Lige forbindelse 14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Lige forbindelse 15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2634303" y="2736000"/>
            <a:ext cx="7567740" cy="1496632"/>
            <a:chOff x="575" y="74"/>
            <a:chExt cx="6442" cy="1274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5" y="74"/>
              <a:ext cx="644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575" y="78"/>
              <a:ext cx="3097" cy="1272"/>
            </a:xfrm>
            <a:custGeom>
              <a:avLst/>
              <a:gdLst>
                <a:gd name="T0" fmla="*/ 1401 w 1517"/>
                <a:gd name="T1" fmla="*/ 0 h 620"/>
                <a:gd name="T2" fmla="*/ 1401 w 1517"/>
                <a:gd name="T3" fmla="*/ 144 h 620"/>
                <a:gd name="T4" fmla="*/ 1401 w 1517"/>
                <a:gd name="T5" fmla="*/ 144 h 620"/>
                <a:gd name="T6" fmla="*/ 1355 w 1517"/>
                <a:gd name="T7" fmla="*/ 190 h 620"/>
                <a:gd name="T8" fmla="*/ 1355 w 1517"/>
                <a:gd name="T9" fmla="*/ 190 h 620"/>
                <a:gd name="T10" fmla="*/ 1355 w 1517"/>
                <a:gd name="T11" fmla="*/ 190 h 620"/>
                <a:gd name="T12" fmla="*/ 1141 w 1517"/>
                <a:gd name="T13" fmla="*/ 190 h 620"/>
                <a:gd name="T14" fmla="*/ 1141 w 1517"/>
                <a:gd name="T15" fmla="*/ 190 h 620"/>
                <a:gd name="T16" fmla="*/ 1140 w 1517"/>
                <a:gd name="T17" fmla="*/ 190 h 620"/>
                <a:gd name="T18" fmla="*/ 1094 w 1517"/>
                <a:gd name="T19" fmla="*/ 144 h 620"/>
                <a:gd name="T20" fmla="*/ 1094 w 1517"/>
                <a:gd name="T21" fmla="*/ 144 h 620"/>
                <a:gd name="T22" fmla="*/ 1094 w 1517"/>
                <a:gd name="T23" fmla="*/ 0 h 620"/>
                <a:gd name="T24" fmla="*/ 978 w 1517"/>
                <a:gd name="T25" fmla="*/ 0 h 620"/>
                <a:gd name="T26" fmla="*/ 978 w 1517"/>
                <a:gd name="T27" fmla="*/ 344 h 620"/>
                <a:gd name="T28" fmla="*/ 815 w 1517"/>
                <a:gd name="T29" fmla="*/ 505 h 620"/>
                <a:gd name="T30" fmla="*/ 670 w 1517"/>
                <a:gd name="T31" fmla="*/ 414 h 620"/>
                <a:gd name="T32" fmla="*/ 510 w 1517"/>
                <a:gd name="T33" fmla="*/ 92 h 620"/>
                <a:gd name="T34" fmla="*/ 364 w 1517"/>
                <a:gd name="T35" fmla="*/ 1 h 620"/>
                <a:gd name="T36" fmla="*/ 218 w 1517"/>
                <a:gd name="T37" fmla="*/ 92 h 620"/>
                <a:gd name="T38" fmla="*/ 0 w 1517"/>
                <a:gd name="T39" fmla="*/ 561 h 620"/>
                <a:gd name="T40" fmla="*/ 128 w 1517"/>
                <a:gd name="T41" fmla="*/ 561 h 620"/>
                <a:gd name="T42" fmla="*/ 322 w 1517"/>
                <a:gd name="T43" fmla="*/ 141 h 620"/>
                <a:gd name="T44" fmla="*/ 364 w 1517"/>
                <a:gd name="T45" fmla="*/ 116 h 620"/>
                <a:gd name="T46" fmla="*/ 405 w 1517"/>
                <a:gd name="T47" fmla="*/ 141 h 620"/>
                <a:gd name="T48" fmla="*/ 563 w 1517"/>
                <a:gd name="T49" fmla="*/ 457 h 620"/>
                <a:gd name="T50" fmla="*/ 815 w 1517"/>
                <a:gd name="T51" fmla="*/ 620 h 620"/>
                <a:gd name="T52" fmla="*/ 1093 w 1517"/>
                <a:gd name="T53" fmla="*/ 352 h 620"/>
                <a:gd name="T54" fmla="*/ 1094 w 1517"/>
                <a:gd name="T55" fmla="*/ 352 h 620"/>
                <a:gd name="T56" fmla="*/ 1140 w 1517"/>
                <a:gd name="T57" fmla="*/ 307 h 620"/>
                <a:gd name="T58" fmla="*/ 1141 w 1517"/>
                <a:gd name="T59" fmla="*/ 307 h 620"/>
                <a:gd name="T60" fmla="*/ 1141 w 1517"/>
                <a:gd name="T61" fmla="*/ 307 h 620"/>
                <a:gd name="T62" fmla="*/ 1355 w 1517"/>
                <a:gd name="T63" fmla="*/ 307 h 620"/>
                <a:gd name="T64" fmla="*/ 1355 w 1517"/>
                <a:gd name="T65" fmla="*/ 307 h 620"/>
                <a:gd name="T66" fmla="*/ 1355 w 1517"/>
                <a:gd name="T67" fmla="*/ 307 h 620"/>
                <a:gd name="T68" fmla="*/ 1401 w 1517"/>
                <a:gd name="T69" fmla="*/ 353 h 620"/>
                <a:gd name="T70" fmla="*/ 1401 w 1517"/>
                <a:gd name="T71" fmla="*/ 353 h 620"/>
                <a:gd name="T72" fmla="*/ 1401 w 1517"/>
                <a:gd name="T73" fmla="*/ 561 h 620"/>
                <a:gd name="T74" fmla="*/ 1517 w 1517"/>
                <a:gd name="T75" fmla="*/ 561 h 620"/>
                <a:gd name="T76" fmla="*/ 1517 w 1517"/>
                <a:gd name="T77" fmla="*/ 0 h 620"/>
                <a:gd name="T78" fmla="*/ 1401 w 1517"/>
                <a:gd name="T7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7" h="620">
                  <a:moveTo>
                    <a:pt x="1401" y="0"/>
                  </a:moveTo>
                  <a:cubicBezTo>
                    <a:pt x="1401" y="144"/>
                    <a:pt x="1401" y="144"/>
                    <a:pt x="1401" y="144"/>
                  </a:cubicBezTo>
                  <a:cubicBezTo>
                    <a:pt x="1401" y="144"/>
                    <a:pt x="1401" y="144"/>
                    <a:pt x="1401" y="144"/>
                  </a:cubicBezTo>
                  <a:cubicBezTo>
                    <a:pt x="1401" y="169"/>
                    <a:pt x="1380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0" y="190"/>
                    <a:pt x="1140" y="190"/>
                  </a:cubicBezTo>
                  <a:cubicBezTo>
                    <a:pt x="1115" y="190"/>
                    <a:pt x="1094" y="169"/>
                    <a:pt x="1094" y="144"/>
                  </a:cubicBezTo>
                  <a:cubicBezTo>
                    <a:pt x="1094" y="144"/>
                    <a:pt x="1094" y="144"/>
                    <a:pt x="1094" y="144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344"/>
                    <a:pt x="978" y="344"/>
                    <a:pt x="978" y="344"/>
                  </a:cubicBezTo>
                  <a:cubicBezTo>
                    <a:pt x="978" y="433"/>
                    <a:pt x="905" y="505"/>
                    <a:pt x="815" y="505"/>
                  </a:cubicBezTo>
                  <a:cubicBezTo>
                    <a:pt x="752" y="505"/>
                    <a:pt x="697" y="467"/>
                    <a:pt x="670" y="414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83" y="35"/>
                    <a:pt x="426" y="1"/>
                    <a:pt x="364" y="1"/>
                  </a:cubicBezTo>
                  <a:cubicBezTo>
                    <a:pt x="302" y="1"/>
                    <a:pt x="243" y="38"/>
                    <a:pt x="218" y="92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30" y="126"/>
                    <a:pt x="346" y="116"/>
                    <a:pt x="364" y="116"/>
                  </a:cubicBezTo>
                  <a:cubicBezTo>
                    <a:pt x="382" y="116"/>
                    <a:pt x="398" y="126"/>
                    <a:pt x="405" y="141"/>
                  </a:cubicBezTo>
                  <a:cubicBezTo>
                    <a:pt x="563" y="457"/>
                    <a:pt x="563" y="457"/>
                    <a:pt x="563" y="457"/>
                  </a:cubicBezTo>
                  <a:cubicBezTo>
                    <a:pt x="606" y="553"/>
                    <a:pt x="703" y="620"/>
                    <a:pt x="815" y="620"/>
                  </a:cubicBezTo>
                  <a:cubicBezTo>
                    <a:pt x="965" y="620"/>
                    <a:pt x="1088" y="501"/>
                    <a:pt x="1093" y="352"/>
                  </a:cubicBezTo>
                  <a:cubicBezTo>
                    <a:pt x="1094" y="352"/>
                    <a:pt x="1094" y="352"/>
                    <a:pt x="1094" y="352"/>
                  </a:cubicBezTo>
                  <a:cubicBezTo>
                    <a:pt x="1094" y="327"/>
                    <a:pt x="1115" y="307"/>
                    <a:pt x="1140" y="307"/>
                  </a:cubicBezTo>
                  <a:cubicBezTo>
                    <a:pt x="1140" y="307"/>
                    <a:pt x="1141" y="307"/>
                    <a:pt x="1141" y="307"/>
                  </a:cubicBezTo>
                  <a:cubicBezTo>
                    <a:pt x="1141" y="307"/>
                    <a:pt x="1141" y="307"/>
                    <a:pt x="1141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80" y="307"/>
                    <a:pt x="1401" y="328"/>
                    <a:pt x="1401" y="353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1" y="561"/>
                    <a:pt x="1401" y="561"/>
                    <a:pt x="1401" y="561"/>
                  </a:cubicBezTo>
                  <a:cubicBezTo>
                    <a:pt x="1517" y="561"/>
                    <a:pt x="1517" y="561"/>
                    <a:pt x="1517" y="561"/>
                  </a:cubicBezTo>
                  <a:cubicBezTo>
                    <a:pt x="1517" y="0"/>
                    <a:pt x="1517" y="0"/>
                    <a:pt x="1517" y="0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3976" y="74"/>
              <a:ext cx="288" cy="287"/>
            </a:xfrm>
            <a:custGeom>
              <a:avLst/>
              <a:gdLst>
                <a:gd name="T0" fmla="*/ 130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3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5 w 288"/>
                <a:gd name="T15" fmla="*/ 0 h 287"/>
                <a:gd name="T16" fmla="*/ 130 w 288"/>
                <a:gd name="T17" fmla="*/ 0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0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7"/>
            <p:cNvSpPr>
              <a:spLocks noEditPoints="1"/>
            </p:cNvSpPr>
            <p:nvPr userDrawn="1"/>
          </p:nvSpPr>
          <p:spPr bwMode="auto">
            <a:xfrm>
              <a:off x="4272" y="74"/>
              <a:ext cx="288" cy="287"/>
            </a:xfrm>
            <a:custGeom>
              <a:avLst/>
              <a:gdLst>
                <a:gd name="T0" fmla="*/ 222 w 288"/>
                <a:gd name="T1" fmla="*/ 207 h 287"/>
                <a:gd name="T2" fmla="*/ 259 w 288"/>
                <a:gd name="T3" fmla="*/ 287 h 287"/>
                <a:gd name="T4" fmla="*/ 288 w 288"/>
                <a:gd name="T5" fmla="*/ 287 h 287"/>
                <a:gd name="T6" fmla="*/ 155 w 288"/>
                <a:gd name="T7" fmla="*/ 0 h 287"/>
                <a:gd name="T8" fmla="*/ 130 w 288"/>
                <a:gd name="T9" fmla="*/ 0 h 287"/>
                <a:gd name="T10" fmla="*/ 0 w 288"/>
                <a:gd name="T11" fmla="*/ 287 h 287"/>
                <a:gd name="T12" fmla="*/ 28 w 288"/>
                <a:gd name="T13" fmla="*/ 287 h 287"/>
                <a:gd name="T14" fmla="*/ 63 w 288"/>
                <a:gd name="T15" fmla="*/ 207 h 287"/>
                <a:gd name="T16" fmla="*/ 222 w 288"/>
                <a:gd name="T17" fmla="*/ 207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222" y="207"/>
                  </a:move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8"/>
            <p:cNvSpPr>
              <a:spLocks noEditPoints="1"/>
            </p:cNvSpPr>
            <p:nvPr userDrawn="1"/>
          </p:nvSpPr>
          <p:spPr bwMode="auto">
            <a:xfrm>
              <a:off x="4619" y="74"/>
              <a:ext cx="226" cy="287"/>
            </a:xfrm>
            <a:custGeom>
              <a:avLst/>
              <a:gdLst>
                <a:gd name="T0" fmla="*/ 63 w 111"/>
                <a:gd name="T1" fmla="*/ 94 h 140"/>
                <a:gd name="T2" fmla="*/ 96 w 111"/>
                <a:gd name="T3" fmla="*/ 140 h 140"/>
                <a:gd name="T4" fmla="*/ 111 w 111"/>
                <a:gd name="T5" fmla="*/ 140 h 140"/>
                <a:gd name="T6" fmla="*/ 76 w 111"/>
                <a:gd name="T7" fmla="*/ 91 h 140"/>
                <a:gd name="T8" fmla="*/ 107 w 111"/>
                <a:gd name="T9" fmla="*/ 48 h 140"/>
                <a:gd name="T10" fmla="*/ 51 w 111"/>
                <a:gd name="T11" fmla="*/ 0 h 140"/>
                <a:gd name="T12" fmla="*/ 0 w 111"/>
                <a:gd name="T13" fmla="*/ 0 h 140"/>
                <a:gd name="T14" fmla="*/ 0 w 111"/>
                <a:gd name="T15" fmla="*/ 140 h 140"/>
                <a:gd name="T16" fmla="*/ 13 w 111"/>
                <a:gd name="T17" fmla="*/ 140 h 140"/>
                <a:gd name="T18" fmla="*/ 13 w 111"/>
                <a:gd name="T19" fmla="*/ 95 h 140"/>
                <a:gd name="T20" fmla="*/ 51 w 111"/>
                <a:gd name="T21" fmla="*/ 95 h 140"/>
                <a:gd name="T22" fmla="*/ 63 w 111"/>
                <a:gd name="T23" fmla="*/ 94 h 140"/>
                <a:gd name="T24" fmla="*/ 94 w 111"/>
                <a:gd name="T25" fmla="*/ 48 h 140"/>
                <a:gd name="T26" fmla="*/ 51 w 111"/>
                <a:gd name="T27" fmla="*/ 83 h 140"/>
                <a:gd name="T28" fmla="*/ 13 w 111"/>
                <a:gd name="T29" fmla="*/ 83 h 140"/>
                <a:gd name="T30" fmla="*/ 13 w 111"/>
                <a:gd name="T31" fmla="*/ 12 h 140"/>
                <a:gd name="T32" fmla="*/ 51 w 111"/>
                <a:gd name="T33" fmla="*/ 12 h 140"/>
                <a:gd name="T34" fmla="*/ 94 w 111"/>
                <a:gd name="T35" fmla="*/ 4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63" y="94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6" y="85"/>
                    <a:pt x="107" y="69"/>
                    <a:pt x="107" y="48"/>
                  </a:cubicBezTo>
                  <a:cubicBezTo>
                    <a:pt x="107" y="18"/>
                    <a:pt x="86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lose/>
                  <a:moveTo>
                    <a:pt x="94" y="48"/>
                  </a:move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921" y="74"/>
              <a:ext cx="235" cy="287"/>
            </a:xfrm>
            <a:custGeom>
              <a:avLst/>
              <a:gdLst>
                <a:gd name="T0" fmla="*/ 26 w 235"/>
                <a:gd name="T1" fmla="*/ 154 h 287"/>
                <a:gd name="T2" fmla="*/ 208 w 235"/>
                <a:gd name="T3" fmla="*/ 154 h 287"/>
                <a:gd name="T4" fmla="*/ 208 w 235"/>
                <a:gd name="T5" fmla="*/ 287 h 287"/>
                <a:gd name="T6" fmla="*/ 235 w 235"/>
                <a:gd name="T7" fmla="*/ 287 h 287"/>
                <a:gd name="T8" fmla="*/ 235 w 235"/>
                <a:gd name="T9" fmla="*/ 0 h 287"/>
                <a:gd name="T10" fmla="*/ 208 w 235"/>
                <a:gd name="T11" fmla="*/ 0 h 287"/>
                <a:gd name="T12" fmla="*/ 208 w 235"/>
                <a:gd name="T13" fmla="*/ 129 h 287"/>
                <a:gd name="T14" fmla="*/ 26 w 235"/>
                <a:gd name="T15" fmla="*/ 129 h 287"/>
                <a:gd name="T16" fmla="*/ 26 w 235"/>
                <a:gd name="T17" fmla="*/ 0 h 287"/>
                <a:gd name="T18" fmla="*/ 0 w 235"/>
                <a:gd name="T19" fmla="*/ 0 h 287"/>
                <a:gd name="T20" fmla="*/ 0 w 235"/>
                <a:gd name="T21" fmla="*/ 287 h 287"/>
                <a:gd name="T22" fmla="*/ 26 w 235"/>
                <a:gd name="T23" fmla="*/ 287 h 287"/>
                <a:gd name="T24" fmla="*/ 26 w 235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6" y="154"/>
                  </a:move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lnTo>
                    <a:pt x="26" y="1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5256" y="74"/>
              <a:ext cx="230" cy="289"/>
            </a:xfrm>
            <a:custGeom>
              <a:avLst/>
              <a:gdLst>
                <a:gd name="T0" fmla="*/ 56 w 113"/>
                <a:gd name="T1" fmla="*/ 141 h 141"/>
                <a:gd name="T2" fmla="*/ 113 w 113"/>
                <a:gd name="T3" fmla="*/ 80 h 141"/>
                <a:gd name="T4" fmla="*/ 113 w 113"/>
                <a:gd name="T5" fmla="*/ 0 h 141"/>
                <a:gd name="T6" fmla="*/ 100 w 113"/>
                <a:gd name="T7" fmla="*/ 0 h 141"/>
                <a:gd name="T8" fmla="*/ 100 w 113"/>
                <a:gd name="T9" fmla="*/ 80 h 141"/>
                <a:gd name="T10" fmla="*/ 57 w 113"/>
                <a:gd name="T11" fmla="*/ 129 h 141"/>
                <a:gd name="T12" fmla="*/ 13 w 113"/>
                <a:gd name="T13" fmla="*/ 80 h 141"/>
                <a:gd name="T14" fmla="*/ 13 w 113"/>
                <a:gd name="T15" fmla="*/ 0 h 141"/>
                <a:gd name="T16" fmla="*/ 0 w 113"/>
                <a:gd name="T17" fmla="*/ 0 h 141"/>
                <a:gd name="T18" fmla="*/ 0 w 113"/>
                <a:gd name="T19" fmla="*/ 80 h 141"/>
                <a:gd name="T20" fmla="*/ 56 w 113"/>
                <a:gd name="T2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56" y="141"/>
                  </a:move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5558" y="72"/>
              <a:ext cx="210" cy="291"/>
            </a:xfrm>
            <a:custGeom>
              <a:avLst/>
              <a:gdLst>
                <a:gd name="T0" fmla="*/ 52 w 103"/>
                <a:gd name="T1" fmla="*/ 130 h 142"/>
                <a:gd name="T2" fmla="*/ 8 w 103"/>
                <a:gd name="T3" fmla="*/ 113 h 142"/>
                <a:gd name="T4" fmla="*/ 6 w 103"/>
                <a:gd name="T5" fmla="*/ 112 h 142"/>
                <a:gd name="T6" fmla="*/ 0 w 103"/>
                <a:gd name="T7" fmla="*/ 122 h 142"/>
                <a:gd name="T8" fmla="*/ 1 w 103"/>
                <a:gd name="T9" fmla="*/ 123 h 142"/>
                <a:gd name="T10" fmla="*/ 52 w 103"/>
                <a:gd name="T11" fmla="*/ 142 h 142"/>
                <a:gd name="T12" fmla="*/ 103 w 103"/>
                <a:gd name="T13" fmla="*/ 104 h 142"/>
                <a:gd name="T14" fmla="*/ 56 w 103"/>
                <a:gd name="T15" fmla="*/ 65 h 142"/>
                <a:gd name="T16" fmla="*/ 17 w 103"/>
                <a:gd name="T17" fmla="*/ 38 h 142"/>
                <a:gd name="T18" fmla="*/ 54 w 103"/>
                <a:gd name="T19" fmla="*/ 12 h 142"/>
                <a:gd name="T20" fmla="*/ 91 w 103"/>
                <a:gd name="T21" fmla="*/ 23 h 142"/>
                <a:gd name="T22" fmla="*/ 93 w 103"/>
                <a:gd name="T23" fmla="*/ 24 h 142"/>
                <a:gd name="T24" fmla="*/ 98 w 103"/>
                <a:gd name="T25" fmla="*/ 13 h 142"/>
                <a:gd name="T26" fmla="*/ 97 w 103"/>
                <a:gd name="T27" fmla="*/ 12 h 142"/>
                <a:gd name="T28" fmla="*/ 54 w 103"/>
                <a:gd name="T29" fmla="*/ 0 h 142"/>
                <a:gd name="T30" fmla="*/ 4 w 103"/>
                <a:gd name="T31" fmla="*/ 38 h 142"/>
                <a:gd name="T32" fmla="*/ 52 w 103"/>
                <a:gd name="T33" fmla="*/ 77 h 142"/>
                <a:gd name="T34" fmla="*/ 90 w 103"/>
                <a:gd name="T35" fmla="*/ 105 h 142"/>
                <a:gd name="T36" fmla="*/ 52 w 103"/>
                <a:gd name="T37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2" y="130"/>
                  </a:move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1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3996" y="509"/>
              <a:ext cx="231" cy="289"/>
            </a:xfrm>
            <a:custGeom>
              <a:avLst/>
              <a:gdLst>
                <a:gd name="T0" fmla="*/ 0 w 113"/>
                <a:gd name="T1" fmla="*/ 0 h 141"/>
                <a:gd name="T2" fmla="*/ 0 w 113"/>
                <a:gd name="T3" fmla="*/ 80 h 141"/>
                <a:gd name="T4" fmla="*/ 56 w 113"/>
                <a:gd name="T5" fmla="*/ 141 h 141"/>
                <a:gd name="T6" fmla="*/ 113 w 113"/>
                <a:gd name="T7" fmla="*/ 80 h 141"/>
                <a:gd name="T8" fmla="*/ 113 w 113"/>
                <a:gd name="T9" fmla="*/ 0 h 141"/>
                <a:gd name="T10" fmla="*/ 100 w 113"/>
                <a:gd name="T11" fmla="*/ 0 h 141"/>
                <a:gd name="T12" fmla="*/ 100 w 113"/>
                <a:gd name="T13" fmla="*/ 80 h 141"/>
                <a:gd name="T14" fmla="*/ 57 w 113"/>
                <a:gd name="T15" fmla="*/ 129 h 141"/>
                <a:gd name="T16" fmla="*/ 13 w 113"/>
                <a:gd name="T17" fmla="*/ 80 h 141"/>
                <a:gd name="T18" fmla="*/ 13 w 113"/>
                <a:gd name="T19" fmla="*/ 0 h 141"/>
                <a:gd name="T20" fmla="*/ 0 w 113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4327" y="509"/>
              <a:ext cx="235" cy="287"/>
            </a:xfrm>
            <a:custGeom>
              <a:avLst/>
              <a:gdLst>
                <a:gd name="T0" fmla="*/ 208 w 235"/>
                <a:gd name="T1" fmla="*/ 238 h 287"/>
                <a:gd name="T2" fmla="*/ 22 w 235"/>
                <a:gd name="T3" fmla="*/ 0 h 287"/>
                <a:gd name="T4" fmla="*/ 22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6 w 235"/>
                <a:gd name="T11" fmla="*/ 287 h 287"/>
                <a:gd name="T12" fmla="*/ 26 w 235"/>
                <a:gd name="T13" fmla="*/ 49 h 287"/>
                <a:gd name="T14" fmla="*/ 212 w 235"/>
                <a:gd name="T15" fmla="*/ 285 h 287"/>
                <a:gd name="T16" fmla="*/ 212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2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238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49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238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664" y="509"/>
              <a:ext cx="26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4749" y="509"/>
              <a:ext cx="280" cy="287"/>
            </a:xfrm>
            <a:custGeom>
              <a:avLst/>
              <a:gdLst>
                <a:gd name="T0" fmla="*/ 251 w 280"/>
                <a:gd name="T1" fmla="*/ 0 h 287"/>
                <a:gd name="T2" fmla="*/ 141 w 280"/>
                <a:gd name="T3" fmla="*/ 250 h 287"/>
                <a:gd name="T4" fmla="*/ 31 w 280"/>
                <a:gd name="T5" fmla="*/ 2 h 287"/>
                <a:gd name="T6" fmla="*/ 29 w 280"/>
                <a:gd name="T7" fmla="*/ 0 h 287"/>
                <a:gd name="T8" fmla="*/ 0 w 280"/>
                <a:gd name="T9" fmla="*/ 0 h 287"/>
                <a:gd name="T10" fmla="*/ 127 w 280"/>
                <a:gd name="T11" fmla="*/ 285 h 287"/>
                <a:gd name="T12" fmla="*/ 127 w 280"/>
                <a:gd name="T13" fmla="*/ 287 h 287"/>
                <a:gd name="T14" fmla="*/ 151 w 280"/>
                <a:gd name="T15" fmla="*/ 287 h 287"/>
                <a:gd name="T16" fmla="*/ 280 w 280"/>
                <a:gd name="T17" fmla="*/ 0 h 287"/>
                <a:gd name="T18" fmla="*/ 251 w 280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7">
                  <a:moveTo>
                    <a:pt x="251" y="0"/>
                  </a:moveTo>
                  <a:lnTo>
                    <a:pt x="141" y="250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7" y="285"/>
                  </a:lnTo>
                  <a:lnTo>
                    <a:pt x="127" y="287"/>
                  </a:lnTo>
                  <a:lnTo>
                    <a:pt x="151" y="287"/>
                  </a:lnTo>
                  <a:lnTo>
                    <a:pt x="280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5088" y="509"/>
              <a:ext cx="200" cy="287"/>
            </a:xfrm>
            <a:custGeom>
              <a:avLst/>
              <a:gdLst>
                <a:gd name="T0" fmla="*/ 27 w 200"/>
                <a:gd name="T1" fmla="*/ 154 h 287"/>
                <a:gd name="T2" fmla="*/ 176 w 200"/>
                <a:gd name="T3" fmla="*/ 154 h 287"/>
                <a:gd name="T4" fmla="*/ 176 w 200"/>
                <a:gd name="T5" fmla="*/ 129 h 287"/>
                <a:gd name="T6" fmla="*/ 27 w 200"/>
                <a:gd name="T7" fmla="*/ 129 h 287"/>
                <a:gd name="T8" fmla="*/ 27 w 200"/>
                <a:gd name="T9" fmla="*/ 25 h 287"/>
                <a:gd name="T10" fmla="*/ 194 w 200"/>
                <a:gd name="T11" fmla="*/ 25 h 287"/>
                <a:gd name="T12" fmla="*/ 194 w 200"/>
                <a:gd name="T13" fmla="*/ 0 h 287"/>
                <a:gd name="T14" fmla="*/ 0 w 200"/>
                <a:gd name="T15" fmla="*/ 0 h 287"/>
                <a:gd name="T16" fmla="*/ 0 w 200"/>
                <a:gd name="T17" fmla="*/ 287 h 287"/>
                <a:gd name="T18" fmla="*/ 200 w 200"/>
                <a:gd name="T19" fmla="*/ 287 h 287"/>
                <a:gd name="T20" fmla="*/ 200 w 200"/>
                <a:gd name="T21" fmla="*/ 263 h 287"/>
                <a:gd name="T22" fmla="*/ 27 w 200"/>
                <a:gd name="T23" fmla="*/ 263 h 287"/>
                <a:gd name="T24" fmla="*/ 27 w 200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7">
                  <a:moveTo>
                    <a:pt x="27" y="154"/>
                  </a:moveTo>
                  <a:lnTo>
                    <a:pt x="176" y="154"/>
                  </a:lnTo>
                  <a:lnTo>
                    <a:pt x="176" y="129"/>
                  </a:lnTo>
                  <a:lnTo>
                    <a:pt x="27" y="129"/>
                  </a:lnTo>
                  <a:lnTo>
                    <a:pt x="27" y="25"/>
                  </a:lnTo>
                  <a:lnTo>
                    <a:pt x="194" y="25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00" y="287"/>
                  </a:lnTo>
                  <a:lnTo>
                    <a:pt x="200" y="263"/>
                  </a:lnTo>
                  <a:lnTo>
                    <a:pt x="27" y="263"/>
                  </a:lnTo>
                  <a:lnTo>
                    <a:pt x="27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17"/>
            <p:cNvSpPr>
              <a:spLocks noEditPoints="1"/>
            </p:cNvSpPr>
            <p:nvPr userDrawn="1"/>
          </p:nvSpPr>
          <p:spPr bwMode="auto">
            <a:xfrm>
              <a:off x="5360" y="509"/>
              <a:ext cx="226" cy="287"/>
            </a:xfrm>
            <a:custGeom>
              <a:avLst/>
              <a:gdLst>
                <a:gd name="T0" fmla="*/ 0 w 111"/>
                <a:gd name="T1" fmla="*/ 0 h 140"/>
                <a:gd name="T2" fmla="*/ 0 w 111"/>
                <a:gd name="T3" fmla="*/ 140 h 140"/>
                <a:gd name="T4" fmla="*/ 13 w 111"/>
                <a:gd name="T5" fmla="*/ 140 h 140"/>
                <a:gd name="T6" fmla="*/ 13 w 111"/>
                <a:gd name="T7" fmla="*/ 95 h 140"/>
                <a:gd name="T8" fmla="*/ 51 w 111"/>
                <a:gd name="T9" fmla="*/ 95 h 140"/>
                <a:gd name="T10" fmla="*/ 63 w 111"/>
                <a:gd name="T11" fmla="*/ 94 h 140"/>
                <a:gd name="T12" fmla="*/ 96 w 111"/>
                <a:gd name="T13" fmla="*/ 140 h 140"/>
                <a:gd name="T14" fmla="*/ 111 w 111"/>
                <a:gd name="T15" fmla="*/ 140 h 140"/>
                <a:gd name="T16" fmla="*/ 76 w 111"/>
                <a:gd name="T17" fmla="*/ 91 h 140"/>
                <a:gd name="T18" fmla="*/ 108 w 111"/>
                <a:gd name="T19" fmla="*/ 48 h 140"/>
                <a:gd name="T20" fmla="*/ 51 w 111"/>
                <a:gd name="T21" fmla="*/ 0 h 140"/>
                <a:gd name="T22" fmla="*/ 0 w 111"/>
                <a:gd name="T23" fmla="*/ 0 h 140"/>
                <a:gd name="T24" fmla="*/ 13 w 111"/>
                <a:gd name="T25" fmla="*/ 12 h 140"/>
                <a:gd name="T26" fmla="*/ 51 w 111"/>
                <a:gd name="T27" fmla="*/ 12 h 140"/>
                <a:gd name="T28" fmla="*/ 94 w 111"/>
                <a:gd name="T29" fmla="*/ 48 h 140"/>
                <a:gd name="T30" fmla="*/ 51 w 111"/>
                <a:gd name="T31" fmla="*/ 83 h 140"/>
                <a:gd name="T32" fmla="*/ 13 w 111"/>
                <a:gd name="T33" fmla="*/ 83 h 140"/>
                <a:gd name="T34" fmla="*/ 13 w 111"/>
                <a:gd name="T35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7" y="85"/>
                    <a:pt x="108" y="69"/>
                    <a:pt x="108" y="48"/>
                  </a:cubicBezTo>
                  <a:cubicBezTo>
                    <a:pt x="108" y="18"/>
                    <a:pt x="86" y="0"/>
                    <a:pt x="51" y="0"/>
                  </a:cubicBezTo>
                  <a:lnTo>
                    <a:pt x="0" y="0"/>
                  </a:lnTo>
                  <a:close/>
                  <a:moveTo>
                    <a:pt x="13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5635" y="507"/>
              <a:ext cx="210" cy="291"/>
            </a:xfrm>
            <a:custGeom>
              <a:avLst/>
              <a:gdLst>
                <a:gd name="T0" fmla="*/ 5 w 103"/>
                <a:gd name="T1" fmla="*/ 38 h 142"/>
                <a:gd name="T2" fmla="*/ 52 w 103"/>
                <a:gd name="T3" fmla="*/ 77 h 142"/>
                <a:gd name="T4" fmla="*/ 90 w 103"/>
                <a:gd name="T5" fmla="*/ 105 h 142"/>
                <a:gd name="T6" fmla="*/ 52 w 103"/>
                <a:gd name="T7" fmla="*/ 130 h 142"/>
                <a:gd name="T8" fmla="*/ 8 w 103"/>
                <a:gd name="T9" fmla="*/ 113 h 142"/>
                <a:gd name="T10" fmla="*/ 7 w 103"/>
                <a:gd name="T11" fmla="*/ 112 h 142"/>
                <a:gd name="T12" fmla="*/ 0 w 103"/>
                <a:gd name="T13" fmla="*/ 122 h 142"/>
                <a:gd name="T14" fmla="*/ 1 w 103"/>
                <a:gd name="T15" fmla="*/ 123 h 142"/>
                <a:gd name="T16" fmla="*/ 52 w 103"/>
                <a:gd name="T17" fmla="*/ 142 h 142"/>
                <a:gd name="T18" fmla="*/ 103 w 103"/>
                <a:gd name="T19" fmla="*/ 104 h 142"/>
                <a:gd name="T20" fmla="*/ 56 w 103"/>
                <a:gd name="T21" fmla="*/ 65 h 142"/>
                <a:gd name="T22" fmla="*/ 18 w 103"/>
                <a:gd name="T23" fmla="*/ 38 h 142"/>
                <a:gd name="T24" fmla="*/ 55 w 103"/>
                <a:gd name="T25" fmla="*/ 12 h 142"/>
                <a:gd name="T26" fmla="*/ 91 w 103"/>
                <a:gd name="T27" fmla="*/ 23 h 142"/>
                <a:gd name="T28" fmla="*/ 93 w 103"/>
                <a:gd name="T29" fmla="*/ 24 h 142"/>
                <a:gd name="T30" fmla="*/ 98 w 103"/>
                <a:gd name="T31" fmla="*/ 13 h 142"/>
                <a:gd name="T32" fmla="*/ 97 w 103"/>
                <a:gd name="T33" fmla="*/ 12 h 142"/>
                <a:gd name="T34" fmla="*/ 55 w 103"/>
                <a:gd name="T35" fmla="*/ 0 h 142"/>
                <a:gd name="T36" fmla="*/ 5 w 103"/>
                <a:gd name="T37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" y="38"/>
                  </a:move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Rectangle 19"/>
            <p:cNvSpPr>
              <a:spLocks noChangeArrowheads="1"/>
            </p:cNvSpPr>
            <p:nvPr userDrawn="1"/>
          </p:nvSpPr>
          <p:spPr bwMode="auto">
            <a:xfrm>
              <a:off x="5923" y="509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6009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6299" y="509"/>
              <a:ext cx="198" cy="287"/>
            </a:xfrm>
            <a:custGeom>
              <a:avLst/>
              <a:gdLst>
                <a:gd name="T0" fmla="*/ 26 w 198"/>
                <a:gd name="T1" fmla="*/ 154 h 287"/>
                <a:gd name="T2" fmla="*/ 175 w 198"/>
                <a:gd name="T3" fmla="*/ 154 h 287"/>
                <a:gd name="T4" fmla="*/ 175 w 198"/>
                <a:gd name="T5" fmla="*/ 129 h 287"/>
                <a:gd name="T6" fmla="*/ 26 w 198"/>
                <a:gd name="T7" fmla="*/ 129 h 287"/>
                <a:gd name="T8" fmla="*/ 26 w 198"/>
                <a:gd name="T9" fmla="*/ 25 h 287"/>
                <a:gd name="T10" fmla="*/ 191 w 198"/>
                <a:gd name="T11" fmla="*/ 25 h 287"/>
                <a:gd name="T12" fmla="*/ 191 w 198"/>
                <a:gd name="T13" fmla="*/ 0 h 287"/>
                <a:gd name="T14" fmla="*/ 0 w 198"/>
                <a:gd name="T15" fmla="*/ 0 h 287"/>
                <a:gd name="T16" fmla="*/ 0 w 198"/>
                <a:gd name="T17" fmla="*/ 287 h 287"/>
                <a:gd name="T18" fmla="*/ 198 w 198"/>
                <a:gd name="T19" fmla="*/ 287 h 287"/>
                <a:gd name="T20" fmla="*/ 198 w 198"/>
                <a:gd name="T21" fmla="*/ 263 h 287"/>
                <a:gd name="T22" fmla="*/ 26 w 198"/>
                <a:gd name="T23" fmla="*/ 263 h 287"/>
                <a:gd name="T24" fmla="*/ 26 w 198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87">
                  <a:moveTo>
                    <a:pt x="26" y="154"/>
                  </a:moveTo>
                  <a:lnTo>
                    <a:pt x="175" y="154"/>
                  </a:lnTo>
                  <a:lnTo>
                    <a:pt x="175" y="129"/>
                  </a:lnTo>
                  <a:lnTo>
                    <a:pt x="26" y="129"/>
                  </a:lnTo>
                  <a:lnTo>
                    <a:pt x="26" y="25"/>
                  </a:lnTo>
                  <a:lnTo>
                    <a:pt x="191" y="25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198" y="287"/>
                  </a:lnTo>
                  <a:lnTo>
                    <a:pt x="198" y="263"/>
                  </a:lnTo>
                  <a:lnTo>
                    <a:pt x="26" y="263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22"/>
            <p:cNvSpPr>
              <a:spLocks/>
            </p:cNvSpPr>
            <p:nvPr userDrawn="1"/>
          </p:nvSpPr>
          <p:spPr bwMode="auto">
            <a:xfrm>
              <a:off x="6544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6805" y="507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8 w 103"/>
                <a:gd name="T3" fmla="*/ 38 h 142"/>
                <a:gd name="T4" fmla="*/ 55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5 w 103"/>
                <a:gd name="T15" fmla="*/ 0 h 142"/>
                <a:gd name="T16" fmla="*/ 5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7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24"/>
            <p:cNvSpPr>
              <a:spLocks/>
            </p:cNvSpPr>
            <p:nvPr userDrawn="1"/>
          </p:nvSpPr>
          <p:spPr bwMode="auto">
            <a:xfrm>
              <a:off x="3998" y="944"/>
              <a:ext cx="235" cy="287"/>
            </a:xfrm>
            <a:custGeom>
              <a:avLst/>
              <a:gdLst>
                <a:gd name="T0" fmla="*/ 208 w 235"/>
                <a:gd name="T1" fmla="*/ 129 h 287"/>
                <a:gd name="T2" fmla="*/ 27 w 235"/>
                <a:gd name="T3" fmla="*/ 129 h 287"/>
                <a:gd name="T4" fmla="*/ 27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7 w 235"/>
                <a:gd name="T11" fmla="*/ 287 h 287"/>
                <a:gd name="T12" fmla="*/ 27 w 235"/>
                <a:gd name="T13" fmla="*/ 154 h 287"/>
                <a:gd name="T14" fmla="*/ 208 w 235"/>
                <a:gd name="T15" fmla="*/ 154 h 287"/>
                <a:gd name="T16" fmla="*/ 208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12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129"/>
                  </a:moveTo>
                  <a:lnTo>
                    <a:pt x="27" y="1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7" y="287"/>
                  </a:lnTo>
                  <a:lnTo>
                    <a:pt x="27" y="154"/>
                  </a:ln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25"/>
            <p:cNvSpPr>
              <a:spLocks noEditPoints="1"/>
            </p:cNvSpPr>
            <p:nvPr userDrawn="1"/>
          </p:nvSpPr>
          <p:spPr bwMode="auto">
            <a:xfrm>
              <a:off x="4313" y="942"/>
              <a:ext cx="298" cy="291"/>
            </a:xfrm>
            <a:custGeom>
              <a:avLst/>
              <a:gdLst>
                <a:gd name="T0" fmla="*/ 73 w 146"/>
                <a:gd name="T1" fmla="*/ 0 h 142"/>
                <a:gd name="T2" fmla="*/ 0 w 146"/>
                <a:gd name="T3" fmla="*/ 71 h 142"/>
                <a:gd name="T4" fmla="*/ 73 w 146"/>
                <a:gd name="T5" fmla="*/ 142 h 142"/>
                <a:gd name="T6" fmla="*/ 146 w 146"/>
                <a:gd name="T7" fmla="*/ 71 h 142"/>
                <a:gd name="T8" fmla="*/ 73 w 146"/>
                <a:gd name="T9" fmla="*/ 0 h 142"/>
                <a:gd name="T10" fmla="*/ 73 w 146"/>
                <a:gd name="T11" fmla="*/ 130 h 142"/>
                <a:gd name="T12" fmla="*/ 13 w 146"/>
                <a:gd name="T13" fmla="*/ 71 h 142"/>
                <a:gd name="T14" fmla="*/ 73 w 146"/>
                <a:gd name="T15" fmla="*/ 12 h 142"/>
                <a:gd name="T16" fmla="*/ 133 w 146"/>
                <a:gd name="T17" fmla="*/ 71 h 142"/>
                <a:gd name="T18" fmla="*/ 73 w 146"/>
                <a:gd name="T1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73" y="0"/>
                  </a:moveTo>
                  <a:cubicBezTo>
                    <a:pt x="32" y="0"/>
                    <a:pt x="0" y="30"/>
                    <a:pt x="0" y="71"/>
                  </a:cubicBezTo>
                  <a:cubicBezTo>
                    <a:pt x="0" y="111"/>
                    <a:pt x="32" y="142"/>
                    <a:pt x="73" y="142"/>
                  </a:cubicBezTo>
                  <a:cubicBezTo>
                    <a:pt x="115" y="142"/>
                    <a:pt x="146" y="111"/>
                    <a:pt x="146" y="71"/>
                  </a:cubicBezTo>
                  <a:cubicBezTo>
                    <a:pt x="146" y="30"/>
                    <a:pt x="115" y="0"/>
                    <a:pt x="73" y="0"/>
                  </a:cubicBezTo>
                  <a:close/>
                  <a:moveTo>
                    <a:pt x="73" y="130"/>
                  </a:moveTo>
                  <a:cubicBezTo>
                    <a:pt x="39" y="130"/>
                    <a:pt x="13" y="104"/>
                    <a:pt x="13" y="71"/>
                  </a:cubicBezTo>
                  <a:cubicBezTo>
                    <a:pt x="13" y="37"/>
                    <a:pt x="39" y="12"/>
                    <a:pt x="73" y="12"/>
                  </a:cubicBezTo>
                  <a:cubicBezTo>
                    <a:pt x="107" y="12"/>
                    <a:pt x="133" y="37"/>
                    <a:pt x="133" y="71"/>
                  </a:cubicBezTo>
                  <a:cubicBezTo>
                    <a:pt x="133" y="104"/>
                    <a:pt x="107" y="130"/>
                    <a:pt x="73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26"/>
            <p:cNvSpPr>
              <a:spLocks/>
            </p:cNvSpPr>
            <p:nvPr userDrawn="1"/>
          </p:nvSpPr>
          <p:spPr bwMode="auto">
            <a:xfrm>
              <a:off x="4662" y="942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7 w 103"/>
                <a:gd name="T3" fmla="*/ 38 h 142"/>
                <a:gd name="T4" fmla="*/ 54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4 w 103"/>
                <a:gd name="T15" fmla="*/ 0 h 142"/>
                <a:gd name="T16" fmla="*/ 4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6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4947" y="944"/>
              <a:ext cx="221" cy="287"/>
            </a:xfrm>
            <a:custGeom>
              <a:avLst/>
              <a:gdLst>
                <a:gd name="T0" fmla="*/ 51 w 108"/>
                <a:gd name="T1" fmla="*/ 0 h 140"/>
                <a:gd name="T2" fmla="*/ 0 w 108"/>
                <a:gd name="T3" fmla="*/ 0 h 140"/>
                <a:gd name="T4" fmla="*/ 0 w 108"/>
                <a:gd name="T5" fmla="*/ 140 h 140"/>
                <a:gd name="T6" fmla="*/ 13 w 108"/>
                <a:gd name="T7" fmla="*/ 140 h 140"/>
                <a:gd name="T8" fmla="*/ 13 w 108"/>
                <a:gd name="T9" fmla="*/ 95 h 140"/>
                <a:gd name="T10" fmla="*/ 51 w 108"/>
                <a:gd name="T11" fmla="*/ 95 h 140"/>
                <a:gd name="T12" fmla="*/ 108 w 108"/>
                <a:gd name="T13" fmla="*/ 48 h 140"/>
                <a:gd name="T14" fmla="*/ 51 w 108"/>
                <a:gd name="T15" fmla="*/ 0 h 140"/>
                <a:gd name="T16" fmla="*/ 51 w 108"/>
                <a:gd name="T17" fmla="*/ 83 h 140"/>
                <a:gd name="T18" fmla="*/ 13 w 108"/>
                <a:gd name="T19" fmla="*/ 83 h 140"/>
                <a:gd name="T20" fmla="*/ 13 w 108"/>
                <a:gd name="T21" fmla="*/ 12 h 140"/>
                <a:gd name="T22" fmla="*/ 51 w 108"/>
                <a:gd name="T23" fmla="*/ 12 h 140"/>
                <a:gd name="T24" fmla="*/ 95 w 108"/>
                <a:gd name="T25" fmla="*/ 48 h 140"/>
                <a:gd name="T26" fmla="*/ 51 w 108"/>
                <a:gd name="T2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40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87" y="95"/>
                    <a:pt x="108" y="77"/>
                    <a:pt x="108" y="48"/>
                  </a:cubicBezTo>
                  <a:cubicBezTo>
                    <a:pt x="108" y="18"/>
                    <a:pt x="87" y="0"/>
                    <a:pt x="51" y="0"/>
                  </a:cubicBezTo>
                  <a:close/>
                  <a:moveTo>
                    <a:pt x="51" y="83"/>
                  </a:move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5" y="25"/>
                    <a:pt x="95" y="48"/>
                  </a:cubicBezTo>
                  <a:cubicBezTo>
                    <a:pt x="95" y="71"/>
                    <a:pt x="79" y="83"/>
                    <a:pt x="51" y="83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Rectangle 28"/>
            <p:cNvSpPr>
              <a:spLocks noChangeArrowheads="1"/>
            </p:cNvSpPr>
            <p:nvPr userDrawn="1"/>
          </p:nvSpPr>
          <p:spPr bwMode="auto">
            <a:xfrm>
              <a:off x="5243" y="944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331" y="944"/>
              <a:ext cx="229" cy="287"/>
            </a:xfrm>
            <a:custGeom>
              <a:avLst/>
              <a:gdLst>
                <a:gd name="T0" fmla="*/ 0 w 229"/>
                <a:gd name="T1" fmla="*/ 25 h 287"/>
                <a:gd name="T2" fmla="*/ 100 w 229"/>
                <a:gd name="T3" fmla="*/ 25 h 287"/>
                <a:gd name="T4" fmla="*/ 100 w 229"/>
                <a:gd name="T5" fmla="*/ 287 h 287"/>
                <a:gd name="T6" fmla="*/ 127 w 229"/>
                <a:gd name="T7" fmla="*/ 287 h 287"/>
                <a:gd name="T8" fmla="*/ 127 w 229"/>
                <a:gd name="T9" fmla="*/ 25 h 287"/>
                <a:gd name="T10" fmla="*/ 229 w 229"/>
                <a:gd name="T11" fmla="*/ 25 h 287"/>
                <a:gd name="T12" fmla="*/ 229 w 229"/>
                <a:gd name="T13" fmla="*/ 0 h 287"/>
                <a:gd name="T14" fmla="*/ 0 w 229"/>
                <a:gd name="T15" fmla="*/ 0 h 287"/>
                <a:gd name="T16" fmla="*/ 0 w 229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87">
                  <a:moveTo>
                    <a:pt x="0" y="25"/>
                  </a:moveTo>
                  <a:lnTo>
                    <a:pt x="100" y="25"/>
                  </a:lnTo>
                  <a:lnTo>
                    <a:pt x="100" y="287"/>
                  </a:lnTo>
                  <a:lnTo>
                    <a:pt x="127" y="287"/>
                  </a:lnTo>
                  <a:lnTo>
                    <a:pt x="127" y="25"/>
                  </a:lnTo>
                  <a:lnTo>
                    <a:pt x="229" y="25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30"/>
            <p:cNvSpPr>
              <a:spLocks noEditPoints="1"/>
            </p:cNvSpPr>
            <p:nvPr userDrawn="1"/>
          </p:nvSpPr>
          <p:spPr bwMode="auto">
            <a:xfrm>
              <a:off x="5560" y="944"/>
              <a:ext cx="288" cy="287"/>
            </a:xfrm>
            <a:custGeom>
              <a:avLst/>
              <a:gdLst>
                <a:gd name="T0" fmla="*/ 132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5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7 w 288"/>
                <a:gd name="T15" fmla="*/ 0 h 287"/>
                <a:gd name="T16" fmla="*/ 132 w 288"/>
                <a:gd name="T17" fmla="*/ 0 h 287"/>
                <a:gd name="T18" fmla="*/ 75 w 288"/>
                <a:gd name="T19" fmla="*/ 185 h 287"/>
                <a:gd name="T20" fmla="*/ 145 w 288"/>
                <a:gd name="T21" fmla="*/ 33 h 287"/>
                <a:gd name="T22" fmla="*/ 212 w 288"/>
                <a:gd name="T23" fmla="*/ 185 h 287"/>
                <a:gd name="T24" fmla="*/ 75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2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5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7" y="0"/>
                  </a:lnTo>
                  <a:lnTo>
                    <a:pt x="132" y="0"/>
                  </a:lnTo>
                  <a:close/>
                  <a:moveTo>
                    <a:pt x="75" y="185"/>
                  </a:moveTo>
                  <a:lnTo>
                    <a:pt x="145" y="33"/>
                  </a:lnTo>
                  <a:lnTo>
                    <a:pt x="212" y="185"/>
                  </a:lnTo>
                  <a:lnTo>
                    <a:pt x="75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31"/>
            <p:cNvSpPr>
              <a:spLocks/>
            </p:cNvSpPr>
            <p:nvPr userDrawn="1"/>
          </p:nvSpPr>
          <p:spPr bwMode="auto">
            <a:xfrm>
              <a:off x="5907" y="944"/>
              <a:ext cx="187" cy="287"/>
            </a:xfrm>
            <a:custGeom>
              <a:avLst/>
              <a:gdLst>
                <a:gd name="T0" fmla="*/ 26 w 187"/>
                <a:gd name="T1" fmla="*/ 0 h 287"/>
                <a:gd name="T2" fmla="*/ 0 w 187"/>
                <a:gd name="T3" fmla="*/ 0 h 287"/>
                <a:gd name="T4" fmla="*/ 0 w 187"/>
                <a:gd name="T5" fmla="*/ 287 h 287"/>
                <a:gd name="T6" fmla="*/ 187 w 187"/>
                <a:gd name="T7" fmla="*/ 287 h 287"/>
                <a:gd name="T8" fmla="*/ 187 w 187"/>
                <a:gd name="T9" fmla="*/ 263 h 287"/>
                <a:gd name="T10" fmla="*/ 26 w 187"/>
                <a:gd name="T11" fmla="*/ 263 h 287"/>
                <a:gd name="T12" fmla="*/ 26 w 187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87">
                  <a:moveTo>
                    <a:pt x="26" y="0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187" y="287"/>
                  </a:lnTo>
                  <a:lnTo>
                    <a:pt x="187" y="263"/>
                  </a:lnTo>
                  <a:lnTo>
                    <a:pt x="26" y="26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065823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piteloverskrift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/>
          <a:srcRect l="19201" t="38251" r="30364" b="38209"/>
          <a:stretch/>
        </p:blipFill>
        <p:spPr>
          <a:xfrm>
            <a:off x="-36095" y="550259"/>
            <a:ext cx="12260179" cy="5761530"/>
          </a:xfrm>
          <a:prstGeom prst="rect">
            <a:avLst/>
          </a:prstGeom>
        </p:spPr>
      </p:pic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981689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2493690"/>
            <a:ext cx="9723797" cy="719305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cxnSp>
        <p:nvCxnSpPr>
          <p:cNvPr id="19" name="Lige forbindelse 18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Lige forbindelse 19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 userDrawn="1"/>
        </p:nvPicPr>
        <p:blipFill rotWithShape="1">
          <a:blip r:embed="rId2"/>
          <a:srcRect l="19201" t="16809" r="30367" b="51451"/>
          <a:stretch/>
        </p:blipFill>
        <p:spPr>
          <a:xfrm>
            <a:off x="-36000" y="558000"/>
            <a:ext cx="12259339" cy="5763127"/>
          </a:xfrm>
          <a:prstGeom prst="rect">
            <a:avLst/>
          </a:prstGeom>
        </p:spPr>
      </p:pic>
      <p:sp>
        <p:nvSpPr>
          <p:cNvPr id="15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981689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16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2493690"/>
            <a:ext cx="9723797" cy="719305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cxnSp>
        <p:nvCxnSpPr>
          <p:cNvPr id="28" name="Lige forbindelse 27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2"/>
          <a:srcRect l="18956" t="51448" r="30436" b="16914"/>
          <a:stretch/>
        </p:blipFill>
        <p:spPr>
          <a:xfrm>
            <a:off x="-93600" y="553453"/>
            <a:ext cx="12302289" cy="5763126"/>
          </a:xfrm>
          <a:prstGeom prst="rect">
            <a:avLst/>
          </a:prstGeom>
        </p:spPr>
      </p:pic>
      <p:sp>
        <p:nvSpPr>
          <p:cNvPr id="17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981689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18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2493690"/>
            <a:ext cx="9723797" cy="719305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cxnSp>
        <p:nvCxnSpPr>
          <p:cNvPr id="28" name="Lige forbindelse 27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/>
          <a:srcRect l="17178" t="22833" r="32139" b="45446"/>
          <a:stretch/>
        </p:blipFill>
        <p:spPr>
          <a:xfrm>
            <a:off x="-72189" y="558000"/>
            <a:ext cx="12320336" cy="5759356"/>
          </a:xfrm>
          <a:prstGeom prst="rect">
            <a:avLst/>
          </a:prstGeom>
        </p:spPr>
      </p:pic>
      <p:sp>
        <p:nvSpPr>
          <p:cNvPr id="18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2493690"/>
            <a:ext cx="9723797" cy="719305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cxnSp>
        <p:nvCxnSpPr>
          <p:cNvPr id="28" name="Lige forbindelse 27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981689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230372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/>
          <a:srcRect l="18956" t="44499" r="30436" b="23874"/>
          <a:stretch/>
        </p:blipFill>
        <p:spPr>
          <a:xfrm>
            <a:off x="-72190" y="557999"/>
            <a:ext cx="12302289" cy="5760913"/>
          </a:xfrm>
          <a:prstGeom prst="rect">
            <a:avLst/>
          </a:prstGeom>
        </p:spPr>
      </p:pic>
      <p:sp>
        <p:nvSpPr>
          <p:cNvPr id="18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2493690"/>
            <a:ext cx="9723797" cy="719305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cxnSp>
        <p:nvCxnSpPr>
          <p:cNvPr id="28" name="Lige forbindelse 27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981689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cxnSp>
        <p:nvCxnSpPr>
          <p:cNvPr id="29" name="Lige forbindelse 28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795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overskrift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>
            <a:spLocks noChangeAspect="1"/>
          </p:cNvSpPr>
          <p:nvPr userDrawn="1"/>
        </p:nvSpPr>
        <p:spPr>
          <a:xfrm>
            <a:off x="0" y="549274"/>
            <a:ext cx="12216262" cy="57708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10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2493690"/>
            <a:ext cx="9723797" cy="719305"/>
          </a:xfrm>
        </p:spPr>
        <p:txBody>
          <a:bodyPr anchor="t"/>
          <a:lstStyle>
            <a:lvl1pPr marL="0" indent="0">
              <a:spcAft>
                <a:spcPts val="1200"/>
              </a:spcAft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cxnSp>
        <p:nvCxnSpPr>
          <p:cNvPr id="13" name="Lige forbindelse 12"/>
          <p:cNvCxnSpPr/>
          <p:nvPr userDrawn="1"/>
        </p:nvCxnSpPr>
        <p:spPr bwMode="auto">
          <a:xfrm flipH="1">
            <a:off x="0" y="55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forbindelse 13"/>
          <p:cNvCxnSpPr/>
          <p:nvPr userDrawn="1"/>
        </p:nvCxnSpPr>
        <p:spPr bwMode="auto">
          <a:xfrm flipH="1">
            <a:off x="0" y="6310800"/>
            <a:ext cx="1219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981689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168265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187" y="2159502"/>
            <a:ext cx="10082625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tekst</a:t>
            </a:r>
          </a:p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8" name="Rectangle 7"/>
          <p:cNvSpPr txBox="1">
            <a:spLocks noChangeArrowheads="1"/>
          </p:cNvSpPr>
          <p:nvPr userDrawn="1"/>
        </p:nvSpPr>
        <p:spPr bwMode="auto">
          <a:xfrm>
            <a:off x="8977907" y="6506794"/>
            <a:ext cx="3027599" cy="235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700" b="1" smtClean="0">
                <a:solidFill>
                  <a:schemeClr val="accent2"/>
                </a:solidFill>
              </a:rPr>
              <a:pPr>
                <a:defRPr/>
              </a:pPr>
              <a:t>‹nr.›</a:t>
            </a:fld>
            <a:r>
              <a:rPr lang="da-DK" altLang="da-DK" sz="700" b="1" dirty="0" smtClean="0">
                <a:solidFill>
                  <a:schemeClr val="accent2"/>
                </a:solidFill>
              </a:rPr>
              <a:t>  ▪  WWW.AUH.DK</a:t>
            </a:r>
            <a:endParaRPr lang="da-DK" altLang="da-DK" sz="700" b="1" dirty="0">
              <a:solidFill>
                <a:schemeClr val="accent2"/>
              </a:solidFill>
            </a:endParaRPr>
          </a:p>
        </p:txBody>
      </p:sp>
      <p:pic>
        <p:nvPicPr>
          <p:cNvPr id="33" name="Billede 32"/>
          <p:cNvPicPr preferRelativeResize="0"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87" y="108001"/>
            <a:ext cx="841687" cy="405577"/>
          </a:xfrm>
          <a:prstGeom prst="rect">
            <a:avLst/>
          </a:prstGeom>
        </p:spPr>
      </p:pic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252000" y="6454324"/>
            <a:ext cx="1533459" cy="304216"/>
            <a:chOff x="575" y="72"/>
            <a:chExt cx="6442" cy="1278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5" y="74"/>
              <a:ext cx="644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5"/>
            <p:cNvSpPr>
              <a:spLocks/>
            </p:cNvSpPr>
            <p:nvPr userDrawn="1"/>
          </p:nvSpPr>
          <p:spPr bwMode="auto">
            <a:xfrm>
              <a:off x="575" y="78"/>
              <a:ext cx="3097" cy="1272"/>
            </a:xfrm>
            <a:custGeom>
              <a:avLst/>
              <a:gdLst>
                <a:gd name="T0" fmla="*/ 1401 w 1517"/>
                <a:gd name="T1" fmla="*/ 0 h 620"/>
                <a:gd name="T2" fmla="*/ 1401 w 1517"/>
                <a:gd name="T3" fmla="*/ 144 h 620"/>
                <a:gd name="T4" fmla="*/ 1401 w 1517"/>
                <a:gd name="T5" fmla="*/ 144 h 620"/>
                <a:gd name="T6" fmla="*/ 1355 w 1517"/>
                <a:gd name="T7" fmla="*/ 190 h 620"/>
                <a:gd name="T8" fmla="*/ 1355 w 1517"/>
                <a:gd name="T9" fmla="*/ 190 h 620"/>
                <a:gd name="T10" fmla="*/ 1355 w 1517"/>
                <a:gd name="T11" fmla="*/ 190 h 620"/>
                <a:gd name="T12" fmla="*/ 1141 w 1517"/>
                <a:gd name="T13" fmla="*/ 190 h 620"/>
                <a:gd name="T14" fmla="*/ 1141 w 1517"/>
                <a:gd name="T15" fmla="*/ 190 h 620"/>
                <a:gd name="T16" fmla="*/ 1140 w 1517"/>
                <a:gd name="T17" fmla="*/ 190 h 620"/>
                <a:gd name="T18" fmla="*/ 1094 w 1517"/>
                <a:gd name="T19" fmla="*/ 144 h 620"/>
                <a:gd name="T20" fmla="*/ 1094 w 1517"/>
                <a:gd name="T21" fmla="*/ 144 h 620"/>
                <a:gd name="T22" fmla="*/ 1094 w 1517"/>
                <a:gd name="T23" fmla="*/ 0 h 620"/>
                <a:gd name="T24" fmla="*/ 978 w 1517"/>
                <a:gd name="T25" fmla="*/ 0 h 620"/>
                <a:gd name="T26" fmla="*/ 978 w 1517"/>
                <a:gd name="T27" fmla="*/ 344 h 620"/>
                <a:gd name="T28" fmla="*/ 815 w 1517"/>
                <a:gd name="T29" fmla="*/ 505 h 620"/>
                <a:gd name="T30" fmla="*/ 670 w 1517"/>
                <a:gd name="T31" fmla="*/ 414 h 620"/>
                <a:gd name="T32" fmla="*/ 510 w 1517"/>
                <a:gd name="T33" fmla="*/ 92 h 620"/>
                <a:gd name="T34" fmla="*/ 364 w 1517"/>
                <a:gd name="T35" fmla="*/ 1 h 620"/>
                <a:gd name="T36" fmla="*/ 218 w 1517"/>
                <a:gd name="T37" fmla="*/ 92 h 620"/>
                <a:gd name="T38" fmla="*/ 0 w 1517"/>
                <a:gd name="T39" fmla="*/ 561 h 620"/>
                <a:gd name="T40" fmla="*/ 128 w 1517"/>
                <a:gd name="T41" fmla="*/ 561 h 620"/>
                <a:gd name="T42" fmla="*/ 322 w 1517"/>
                <a:gd name="T43" fmla="*/ 141 h 620"/>
                <a:gd name="T44" fmla="*/ 364 w 1517"/>
                <a:gd name="T45" fmla="*/ 116 h 620"/>
                <a:gd name="T46" fmla="*/ 405 w 1517"/>
                <a:gd name="T47" fmla="*/ 141 h 620"/>
                <a:gd name="T48" fmla="*/ 563 w 1517"/>
                <a:gd name="T49" fmla="*/ 457 h 620"/>
                <a:gd name="T50" fmla="*/ 815 w 1517"/>
                <a:gd name="T51" fmla="*/ 620 h 620"/>
                <a:gd name="T52" fmla="*/ 1093 w 1517"/>
                <a:gd name="T53" fmla="*/ 352 h 620"/>
                <a:gd name="T54" fmla="*/ 1094 w 1517"/>
                <a:gd name="T55" fmla="*/ 352 h 620"/>
                <a:gd name="T56" fmla="*/ 1140 w 1517"/>
                <a:gd name="T57" fmla="*/ 307 h 620"/>
                <a:gd name="T58" fmla="*/ 1141 w 1517"/>
                <a:gd name="T59" fmla="*/ 307 h 620"/>
                <a:gd name="T60" fmla="*/ 1141 w 1517"/>
                <a:gd name="T61" fmla="*/ 307 h 620"/>
                <a:gd name="T62" fmla="*/ 1355 w 1517"/>
                <a:gd name="T63" fmla="*/ 307 h 620"/>
                <a:gd name="T64" fmla="*/ 1355 w 1517"/>
                <a:gd name="T65" fmla="*/ 307 h 620"/>
                <a:gd name="T66" fmla="*/ 1355 w 1517"/>
                <a:gd name="T67" fmla="*/ 307 h 620"/>
                <a:gd name="T68" fmla="*/ 1401 w 1517"/>
                <a:gd name="T69" fmla="*/ 353 h 620"/>
                <a:gd name="T70" fmla="*/ 1401 w 1517"/>
                <a:gd name="T71" fmla="*/ 353 h 620"/>
                <a:gd name="T72" fmla="*/ 1401 w 1517"/>
                <a:gd name="T73" fmla="*/ 561 h 620"/>
                <a:gd name="T74" fmla="*/ 1517 w 1517"/>
                <a:gd name="T75" fmla="*/ 561 h 620"/>
                <a:gd name="T76" fmla="*/ 1517 w 1517"/>
                <a:gd name="T77" fmla="*/ 0 h 620"/>
                <a:gd name="T78" fmla="*/ 1401 w 1517"/>
                <a:gd name="T79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7" h="620">
                  <a:moveTo>
                    <a:pt x="1401" y="0"/>
                  </a:moveTo>
                  <a:cubicBezTo>
                    <a:pt x="1401" y="144"/>
                    <a:pt x="1401" y="144"/>
                    <a:pt x="1401" y="144"/>
                  </a:cubicBezTo>
                  <a:cubicBezTo>
                    <a:pt x="1401" y="144"/>
                    <a:pt x="1401" y="144"/>
                    <a:pt x="1401" y="144"/>
                  </a:cubicBezTo>
                  <a:cubicBezTo>
                    <a:pt x="1401" y="169"/>
                    <a:pt x="1380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355" y="190"/>
                    <a:pt x="1355" y="190"/>
                    <a:pt x="1355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1" y="190"/>
                    <a:pt x="1141" y="190"/>
                  </a:cubicBezTo>
                  <a:cubicBezTo>
                    <a:pt x="1141" y="190"/>
                    <a:pt x="1140" y="190"/>
                    <a:pt x="1140" y="190"/>
                  </a:cubicBezTo>
                  <a:cubicBezTo>
                    <a:pt x="1115" y="190"/>
                    <a:pt x="1094" y="169"/>
                    <a:pt x="1094" y="144"/>
                  </a:cubicBezTo>
                  <a:cubicBezTo>
                    <a:pt x="1094" y="144"/>
                    <a:pt x="1094" y="144"/>
                    <a:pt x="1094" y="144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978" y="0"/>
                    <a:pt x="978" y="0"/>
                    <a:pt x="978" y="0"/>
                  </a:cubicBezTo>
                  <a:cubicBezTo>
                    <a:pt x="978" y="344"/>
                    <a:pt x="978" y="344"/>
                    <a:pt x="978" y="344"/>
                  </a:cubicBezTo>
                  <a:cubicBezTo>
                    <a:pt x="978" y="433"/>
                    <a:pt x="905" y="505"/>
                    <a:pt x="815" y="505"/>
                  </a:cubicBezTo>
                  <a:cubicBezTo>
                    <a:pt x="752" y="505"/>
                    <a:pt x="697" y="467"/>
                    <a:pt x="670" y="414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83" y="35"/>
                    <a:pt x="426" y="1"/>
                    <a:pt x="364" y="1"/>
                  </a:cubicBezTo>
                  <a:cubicBezTo>
                    <a:pt x="302" y="1"/>
                    <a:pt x="243" y="38"/>
                    <a:pt x="218" y="92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322" y="141"/>
                    <a:pt x="322" y="141"/>
                    <a:pt x="322" y="141"/>
                  </a:cubicBezTo>
                  <a:cubicBezTo>
                    <a:pt x="330" y="126"/>
                    <a:pt x="346" y="116"/>
                    <a:pt x="364" y="116"/>
                  </a:cubicBezTo>
                  <a:cubicBezTo>
                    <a:pt x="382" y="116"/>
                    <a:pt x="398" y="126"/>
                    <a:pt x="405" y="141"/>
                  </a:cubicBezTo>
                  <a:cubicBezTo>
                    <a:pt x="563" y="457"/>
                    <a:pt x="563" y="457"/>
                    <a:pt x="563" y="457"/>
                  </a:cubicBezTo>
                  <a:cubicBezTo>
                    <a:pt x="606" y="553"/>
                    <a:pt x="703" y="620"/>
                    <a:pt x="815" y="620"/>
                  </a:cubicBezTo>
                  <a:cubicBezTo>
                    <a:pt x="965" y="620"/>
                    <a:pt x="1088" y="501"/>
                    <a:pt x="1093" y="352"/>
                  </a:cubicBezTo>
                  <a:cubicBezTo>
                    <a:pt x="1094" y="352"/>
                    <a:pt x="1094" y="352"/>
                    <a:pt x="1094" y="352"/>
                  </a:cubicBezTo>
                  <a:cubicBezTo>
                    <a:pt x="1094" y="327"/>
                    <a:pt x="1115" y="307"/>
                    <a:pt x="1140" y="307"/>
                  </a:cubicBezTo>
                  <a:cubicBezTo>
                    <a:pt x="1140" y="307"/>
                    <a:pt x="1141" y="307"/>
                    <a:pt x="1141" y="307"/>
                  </a:cubicBezTo>
                  <a:cubicBezTo>
                    <a:pt x="1141" y="307"/>
                    <a:pt x="1141" y="307"/>
                    <a:pt x="1141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55" y="307"/>
                    <a:pt x="1355" y="307"/>
                    <a:pt x="1355" y="307"/>
                  </a:cubicBezTo>
                  <a:cubicBezTo>
                    <a:pt x="1380" y="307"/>
                    <a:pt x="1401" y="328"/>
                    <a:pt x="1401" y="353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1" y="561"/>
                    <a:pt x="1401" y="561"/>
                    <a:pt x="1401" y="561"/>
                  </a:cubicBezTo>
                  <a:cubicBezTo>
                    <a:pt x="1517" y="561"/>
                    <a:pt x="1517" y="561"/>
                    <a:pt x="1517" y="561"/>
                  </a:cubicBezTo>
                  <a:cubicBezTo>
                    <a:pt x="1517" y="0"/>
                    <a:pt x="1517" y="0"/>
                    <a:pt x="1517" y="0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3976" y="74"/>
              <a:ext cx="288" cy="287"/>
            </a:xfrm>
            <a:custGeom>
              <a:avLst/>
              <a:gdLst>
                <a:gd name="T0" fmla="*/ 130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3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5 w 288"/>
                <a:gd name="T15" fmla="*/ 0 h 287"/>
                <a:gd name="T16" fmla="*/ 130 w 288"/>
                <a:gd name="T17" fmla="*/ 0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0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7"/>
            <p:cNvSpPr>
              <a:spLocks noEditPoints="1"/>
            </p:cNvSpPr>
            <p:nvPr userDrawn="1"/>
          </p:nvSpPr>
          <p:spPr bwMode="auto">
            <a:xfrm>
              <a:off x="4272" y="74"/>
              <a:ext cx="288" cy="287"/>
            </a:xfrm>
            <a:custGeom>
              <a:avLst/>
              <a:gdLst>
                <a:gd name="T0" fmla="*/ 222 w 288"/>
                <a:gd name="T1" fmla="*/ 207 h 287"/>
                <a:gd name="T2" fmla="*/ 259 w 288"/>
                <a:gd name="T3" fmla="*/ 287 h 287"/>
                <a:gd name="T4" fmla="*/ 288 w 288"/>
                <a:gd name="T5" fmla="*/ 287 h 287"/>
                <a:gd name="T6" fmla="*/ 155 w 288"/>
                <a:gd name="T7" fmla="*/ 0 h 287"/>
                <a:gd name="T8" fmla="*/ 130 w 288"/>
                <a:gd name="T9" fmla="*/ 0 h 287"/>
                <a:gd name="T10" fmla="*/ 0 w 288"/>
                <a:gd name="T11" fmla="*/ 287 h 287"/>
                <a:gd name="T12" fmla="*/ 28 w 288"/>
                <a:gd name="T13" fmla="*/ 287 h 287"/>
                <a:gd name="T14" fmla="*/ 63 w 288"/>
                <a:gd name="T15" fmla="*/ 207 h 287"/>
                <a:gd name="T16" fmla="*/ 222 w 288"/>
                <a:gd name="T17" fmla="*/ 207 h 287"/>
                <a:gd name="T18" fmla="*/ 212 w 288"/>
                <a:gd name="T19" fmla="*/ 185 h 287"/>
                <a:gd name="T20" fmla="*/ 75 w 288"/>
                <a:gd name="T21" fmla="*/ 185 h 287"/>
                <a:gd name="T22" fmla="*/ 143 w 288"/>
                <a:gd name="T23" fmla="*/ 33 h 287"/>
                <a:gd name="T24" fmla="*/ 212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222" y="207"/>
                  </a:moveTo>
                  <a:lnTo>
                    <a:pt x="259" y="287"/>
                  </a:lnTo>
                  <a:lnTo>
                    <a:pt x="288" y="287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0" y="287"/>
                  </a:lnTo>
                  <a:lnTo>
                    <a:pt x="28" y="287"/>
                  </a:lnTo>
                  <a:lnTo>
                    <a:pt x="63" y="207"/>
                  </a:lnTo>
                  <a:lnTo>
                    <a:pt x="222" y="207"/>
                  </a:lnTo>
                  <a:close/>
                  <a:moveTo>
                    <a:pt x="212" y="185"/>
                  </a:moveTo>
                  <a:lnTo>
                    <a:pt x="75" y="185"/>
                  </a:lnTo>
                  <a:lnTo>
                    <a:pt x="143" y="33"/>
                  </a:lnTo>
                  <a:lnTo>
                    <a:pt x="212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8"/>
            <p:cNvSpPr>
              <a:spLocks noEditPoints="1"/>
            </p:cNvSpPr>
            <p:nvPr userDrawn="1"/>
          </p:nvSpPr>
          <p:spPr bwMode="auto">
            <a:xfrm>
              <a:off x="4619" y="74"/>
              <a:ext cx="226" cy="287"/>
            </a:xfrm>
            <a:custGeom>
              <a:avLst/>
              <a:gdLst>
                <a:gd name="T0" fmla="*/ 63 w 111"/>
                <a:gd name="T1" fmla="*/ 94 h 140"/>
                <a:gd name="T2" fmla="*/ 96 w 111"/>
                <a:gd name="T3" fmla="*/ 140 h 140"/>
                <a:gd name="T4" fmla="*/ 111 w 111"/>
                <a:gd name="T5" fmla="*/ 140 h 140"/>
                <a:gd name="T6" fmla="*/ 76 w 111"/>
                <a:gd name="T7" fmla="*/ 91 h 140"/>
                <a:gd name="T8" fmla="*/ 107 w 111"/>
                <a:gd name="T9" fmla="*/ 48 h 140"/>
                <a:gd name="T10" fmla="*/ 51 w 111"/>
                <a:gd name="T11" fmla="*/ 0 h 140"/>
                <a:gd name="T12" fmla="*/ 0 w 111"/>
                <a:gd name="T13" fmla="*/ 0 h 140"/>
                <a:gd name="T14" fmla="*/ 0 w 111"/>
                <a:gd name="T15" fmla="*/ 140 h 140"/>
                <a:gd name="T16" fmla="*/ 13 w 111"/>
                <a:gd name="T17" fmla="*/ 140 h 140"/>
                <a:gd name="T18" fmla="*/ 13 w 111"/>
                <a:gd name="T19" fmla="*/ 95 h 140"/>
                <a:gd name="T20" fmla="*/ 51 w 111"/>
                <a:gd name="T21" fmla="*/ 95 h 140"/>
                <a:gd name="T22" fmla="*/ 63 w 111"/>
                <a:gd name="T23" fmla="*/ 94 h 140"/>
                <a:gd name="T24" fmla="*/ 94 w 111"/>
                <a:gd name="T25" fmla="*/ 48 h 140"/>
                <a:gd name="T26" fmla="*/ 51 w 111"/>
                <a:gd name="T27" fmla="*/ 83 h 140"/>
                <a:gd name="T28" fmla="*/ 13 w 111"/>
                <a:gd name="T29" fmla="*/ 83 h 140"/>
                <a:gd name="T30" fmla="*/ 13 w 111"/>
                <a:gd name="T31" fmla="*/ 12 h 140"/>
                <a:gd name="T32" fmla="*/ 51 w 111"/>
                <a:gd name="T33" fmla="*/ 12 h 140"/>
                <a:gd name="T34" fmla="*/ 94 w 111"/>
                <a:gd name="T35" fmla="*/ 4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63" y="94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6" y="85"/>
                    <a:pt x="107" y="69"/>
                    <a:pt x="107" y="48"/>
                  </a:cubicBezTo>
                  <a:cubicBezTo>
                    <a:pt x="107" y="18"/>
                    <a:pt x="86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lose/>
                  <a:moveTo>
                    <a:pt x="94" y="48"/>
                  </a:move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921" y="74"/>
              <a:ext cx="235" cy="287"/>
            </a:xfrm>
            <a:custGeom>
              <a:avLst/>
              <a:gdLst>
                <a:gd name="T0" fmla="*/ 26 w 235"/>
                <a:gd name="T1" fmla="*/ 154 h 287"/>
                <a:gd name="T2" fmla="*/ 208 w 235"/>
                <a:gd name="T3" fmla="*/ 154 h 287"/>
                <a:gd name="T4" fmla="*/ 208 w 235"/>
                <a:gd name="T5" fmla="*/ 287 h 287"/>
                <a:gd name="T6" fmla="*/ 235 w 235"/>
                <a:gd name="T7" fmla="*/ 287 h 287"/>
                <a:gd name="T8" fmla="*/ 235 w 235"/>
                <a:gd name="T9" fmla="*/ 0 h 287"/>
                <a:gd name="T10" fmla="*/ 208 w 235"/>
                <a:gd name="T11" fmla="*/ 0 h 287"/>
                <a:gd name="T12" fmla="*/ 208 w 235"/>
                <a:gd name="T13" fmla="*/ 129 h 287"/>
                <a:gd name="T14" fmla="*/ 26 w 235"/>
                <a:gd name="T15" fmla="*/ 129 h 287"/>
                <a:gd name="T16" fmla="*/ 26 w 235"/>
                <a:gd name="T17" fmla="*/ 0 h 287"/>
                <a:gd name="T18" fmla="*/ 0 w 235"/>
                <a:gd name="T19" fmla="*/ 0 h 287"/>
                <a:gd name="T20" fmla="*/ 0 w 235"/>
                <a:gd name="T21" fmla="*/ 287 h 287"/>
                <a:gd name="T22" fmla="*/ 26 w 235"/>
                <a:gd name="T23" fmla="*/ 287 h 287"/>
                <a:gd name="T24" fmla="*/ 26 w 235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6" y="154"/>
                  </a:move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lnTo>
                    <a:pt x="26" y="1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5256" y="74"/>
              <a:ext cx="230" cy="289"/>
            </a:xfrm>
            <a:custGeom>
              <a:avLst/>
              <a:gdLst>
                <a:gd name="T0" fmla="*/ 56 w 113"/>
                <a:gd name="T1" fmla="*/ 141 h 141"/>
                <a:gd name="T2" fmla="*/ 113 w 113"/>
                <a:gd name="T3" fmla="*/ 80 h 141"/>
                <a:gd name="T4" fmla="*/ 113 w 113"/>
                <a:gd name="T5" fmla="*/ 0 h 141"/>
                <a:gd name="T6" fmla="*/ 100 w 113"/>
                <a:gd name="T7" fmla="*/ 0 h 141"/>
                <a:gd name="T8" fmla="*/ 100 w 113"/>
                <a:gd name="T9" fmla="*/ 80 h 141"/>
                <a:gd name="T10" fmla="*/ 57 w 113"/>
                <a:gd name="T11" fmla="*/ 129 h 141"/>
                <a:gd name="T12" fmla="*/ 13 w 113"/>
                <a:gd name="T13" fmla="*/ 80 h 141"/>
                <a:gd name="T14" fmla="*/ 13 w 113"/>
                <a:gd name="T15" fmla="*/ 0 h 141"/>
                <a:gd name="T16" fmla="*/ 0 w 113"/>
                <a:gd name="T17" fmla="*/ 0 h 141"/>
                <a:gd name="T18" fmla="*/ 0 w 113"/>
                <a:gd name="T19" fmla="*/ 80 h 141"/>
                <a:gd name="T20" fmla="*/ 56 w 113"/>
                <a:gd name="T2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56" y="141"/>
                  </a:move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5558" y="72"/>
              <a:ext cx="210" cy="291"/>
            </a:xfrm>
            <a:custGeom>
              <a:avLst/>
              <a:gdLst>
                <a:gd name="T0" fmla="*/ 52 w 103"/>
                <a:gd name="T1" fmla="*/ 130 h 142"/>
                <a:gd name="T2" fmla="*/ 8 w 103"/>
                <a:gd name="T3" fmla="*/ 113 h 142"/>
                <a:gd name="T4" fmla="*/ 6 w 103"/>
                <a:gd name="T5" fmla="*/ 112 h 142"/>
                <a:gd name="T6" fmla="*/ 0 w 103"/>
                <a:gd name="T7" fmla="*/ 122 h 142"/>
                <a:gd name="T8" fmla="*/ 1 w 103"/>
                <a:gd name="T9" fmla="*/ 123 h 142"/>
                <a:gd name="T10" fmla="*/ 52 w 103"/>
                <a:gd name="T11" fmla="*/ 142 h 142"/>
                <a:gd name="T12" fmla="*/ 103 w 103"/>
                <a:gd name="T13" fmla="*/ 104 h 142"/>
                <a:gd name="T14" fmla="*/ 56 w 103"/>
                <a:gd name="T15" fmla="*/ 65 h 142"/>
                <a:gd name="T16" fmla="*/ 17 w 103"/>
                <a:gd name="T17" fmla="*/ 38 h 142"/>
                <a:gd name="T18" fmla="*/ 54 w 103"/>
                <a:gd name="T19" fmla="*/ 12 h 142"/>
                <a:gd name="T20" fmla="*/ 91 w 103"/>
                <a:gd name="T21" fmla="*/ 23 h 142"/>
                <a:gd name="T22" fmla="*/ 93 w 103"/>
                <a:gd name="T23" fmla="*/ 24 h 142"/>
                <a:gd name="T24" fmla="*/ 98 w 103"/>
                <a:gd name="T25" fmla="*/ 13 h 142"/>
                <a:gd name="T26" fmla="*/ 97 w 103"/>
                <a:gd name="T27" fmla="*/ 12 h 142"/>
                <a:gd name="T28" fmla="*/ 54 w 103"/>
                <a:gd name="T29" fmla="*/ 0 h 142"/>
                <a:gd name="T30" fmla="*/ 4 w 103"/>
                <a:gd name="T31" fmla="*/ 38 h 142"/>
                <a:gd name="T32" fmla="*/ 52 w 103"/>
                <a:gd name="T33" fmla="*/ 77 h 142"/>
                <a:gd name="T34" fmla="*/ 90 w 103"/>
                <a:gd name="T35" fmla="*/ 105 h 142"/>
                <a:gd name="T36" fmla="*/ 52 w 103"/>
                <a:gd name="T37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2" y="130"/>
                  </a:move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1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3996" y="509"/>
              <a:ext cx="231" cy="289"/>
            </a:xfrm>
            <a:custGeom>
              <a:avLst/>
              <a:gdLst>
                <a:gd name="T0" fmla="*/ 0 w 113"/>
                <a:gd name="T1" fmla="*/ 0 h 141"/>
                <a:gd name="T2" fmla="*/ 0 w 113"/>
                <a:gd name="T3" fmla="*/ 80 h 141"/>
                <a:gd name="T4" fmla="*/ 56 w 113"/>
                <a:gd name="T5" fmla="*/ 141 h 141"/>
                <a:gd name="T6" fmla="*/ 113 w 113"/>
                <a:gd name="T7" fmla="*/ 80 h 141"/>
                <a:gd name="T8" fmla="*/ 113 w 113"/>
                <a:gd name="T9" fmla="*/ 0 h 141"/>
                <a:gd name="T10" fmla="*/ 100 w 113"/>
                <a:gd name="T11" fmla="*/ 0 h 141"/>
                <a:gd name="T12" fmla="*/ 100 w 113"/>
                <a:gd name="T13" fmla="*/ 80 h 141"/>
                <a:gd name="T14" fmla="*/ 57 w 113"/>
                <a:gd name="T15" fmla="*/ 129 h 141"/>
                <a:gd name="T16" fmla="*/ 13 w 113"/>
                <a:gd name="T17" fmla="*/ 80 h 141"/>
                <a:gd name="T18" fmla="*/ 13 w 113"/>
                <a:gd name="T19" fmla="*/ 0 h 141"/>
                <a:gd name="T20" fmla="*/ 0 w 113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1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119"/>
                    <a:pt x="21" y="141"/>
                    <a:pt x="56" y="141"/>
                  </a:cubicBezTo>
                  <a:cubicBezTo>
                    <a:pt x="92" y="141"/>
                    <a:pt x="113" y="119"/>
                    <a:pt x="113" y="8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112"/>
                    <a:pt x="85" y="129"/>
                    <a:pt x="57" y="129"/>
                  </a:cubicBezTo>
                  <a:cubicBezTo>
                    <a:pt x="28" y="129"/>
                    <a:pt x="13" y="112"/>
                    <a:pt x="13" y="8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4327" y="509"/>
              <a:ext cx="235" cy="287"/>
            </a:xfrm>
            <a:custGeom>
              <a:avLst/>
              <a:gdLst>
                <a:gd name="T0" fmla="*/ 208 w 235"/>
                <a:gd name="T1" fmla="*/ 238 h 287"/>
                <a:gd name="T2" fmla="*/ 22 w 235"/>
                <a:gd name="T3" fmla="*/ 0 h 287"/>
                <a:gd name="T4" fmla="*/ 22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6 w 235"/>
                <a:gd name="T11" fmla="*/ 287 h 287"/>
                <a:gd name="T12" fmla="*/ 26 w 235"/>
                <a:gd name="T13" fmla="*/ 49 h 287"/>
                <a:gd name="T14" fmla="*/ 212 w 235"/>
                <a:gd name="T15" fmla="*/ 285 h 287"/>
                <a:gd name="T16" fmla="*/ 212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2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238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6" y="287"/>
                  </a:lnTo>
                  <a:lnTo>
                    <a:pt x="26" y="49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238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664" y="509"/>
              <a:ext cx="26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4749" y="509"/>
              <a:ext cx="280" cy="287"/>
            </a:xfrm>
            <a:custGeom>
              <a:avLst/>
              <a:gdLst>
                <a:gd name="T0" fmla="*/ 251 w 280"/>
                <a:gd name="T1" fmla="*/ 0 h 287"/>
                <a:gd name="T2" fmla="*/ 141 w 280"/>
                <a:gd name="T3" fmla="*/ 250 h 287"/>
                <a:gd name="T4" fmla="*/ 31 w 280"/>
                <a:gd name="T5" fmla="*/ 2 h 287"/>
                <a:gd name="T6" fmla="*/ 29 w 280"/>
                <a:gd name="T7" fmla="*/ 0 h 287"/>
                <a:gd name="T8" fmla="*/ 0 w 280"/>
                <a:gd name="T9" fmla="*/ 0 h 287"/>
                <a:gd name="T10" fmla="*/ 127 w 280"/>
                <a:gd name="T11" fmla="*/ 285 h 287"/>
                <a:gd name="T12" fmla="*/ 127 w 280"/>
                <a:gd name="T13" fmla="*/ 287 h 287"/>
                <a:gd name="T14" fmla="*/ 151 w 280"/>
                <a:gd name="T15" fmla="*/ 287 h 287"/>
                <a:gd name="T16" fmla="*/ 280 w 280"/>
                <a:gd name="T17" fmla="*/ 0 h 287"/>
                <a:gd name="T18" fmla="*/ 251 w 280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87">
                  <a:moveTo>
                    <a:pt x="251" y="0"/>
                  </a:moveTo>
                  <a:lnTo>
                    <a:pt x="141" y="250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27" y="285"/>
                  </a:lnTo>
                  <a:lnTo>
                    <a:pt x="127" y="287"/>
                  </a:lnTo>
                  <a:lnTo>
                    <a:pt x="151" y="287"/>
                  </a:lnTo>
                  <a:lnTo>
                    <a:pt x="280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088" y="509"/>
              <a:ext cx="200" cy="287"/>
            </a:xfrm>
            <a:custGeom>
              <a:avLst/>
              <a:gdLst>
                <a:gd name="T0" fmla="*/ 27 w 200"/>
                <a:gd name="T1" fmla="*/ 154 h 287"/>
                <a:gd name="T2" fmla="*/ 176 w 200"/>
                <a:gd name="T3" fmla="*/ 154 h 287"/>
                <a:gd name="T4" fmla="*/ 176 w 200"/>
                <a:gd name="T5" fmla="*/ 129 h 287"/>
                <a:gd name="T6" fmla="*/ 27 w 200"/>
                <a:gd name="T7" fmla="*/ 129 h 287"/>
                <a:gd name="T8" fmla="*/ 27 w 200"/>
                <a:gd name="T9" fmla="*/ 25 h 287"/>
                <a:gd name="T10" fmla="*/ 194 w 200"/>
                <a:gd name="T11" fmla="*/ 25 h 287"/>
                <a:gd name="T12" fmla="*/ 194 w 200"/>
                <a:gd name="T13" fmla="*/ 0 h 287"/>
                <a:gd name="T14" fmla="*/ 0 w 200"/>
                <a:gd name="T15" fmla="*/ 0 h 287"/>
                <a:gd name="T16" fmla="*/ 0 w 200"/>
                <a:gd name="T17" fmla="*/ 287 h 287"/>
                <a:gd name="T18" fmla="*/ 200 w 200"/>
                <a:gd name="T19" fmla="*/ 287 h 287"/>
                <a:gd name="T20" fmla="*/ 200 w 200"/>
                <a:gd name="T21" fmla="*/ 263 h 287"/>
                <a:gd name="T22" fmla="*/ 27 w 200"/>
                <a:gd name="T23" fmla="*/ 263 h 287"/>
                <a:gd name="T24" fmla="*/ 27 w 200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87">
                  <a:moveTo>
                    <a:pt x="27" y="154"/>
                  </a:moveTo>
                  <a:lnTo>
                    <a:pt x="176" y="154"/>
                  </a:lnTo>
                  <a:lnTo>
                    <a:pt x="176" y="129"/>
                  </a:lnTo>
                  <a:lnTo>
                    <a:pt x="27" y="129"/>
                  </a:lnTo>
                  <a:lnTo>
                    <a:pt x="27" y="25"/>
                  </a:lnTo>
                  <a:lnTo>
                    <a:pt x="194" y="25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00" y="287"/>
                  </a:lnTo>
                  <a:lnTo>
                    <a:pt x="200" y="263"/>
                  </a:lnTo>
                  <a:lnTo>
                    <a:pt x="27" y="263"/>
                  </a:lnTo>
                  <a:lnTo>
                    <a:pt x="27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17"/>
            <p:cNvSpPr>
              <a:spLocks noEditPoints="1"/>
            </p:cNvSpPr>
            <p:nvPr userDrawn="1"/>
          </p:nvSpPr>
          <p:spPr bwMode="auto">
            <a:xfrm>
              <a:off x="5360" y="509"/>
              <a:ext cx="226" cy="287"/>
            </a:xfrm>
            <a:custGeom>
              <a:avLst/>
              <a:gdLst>
                <a:gd name="T0" fmla="*/ 0 w 111"/>
                <a:gd name="T1" fmla="*/ 0 h 140"/>
                <a:gd name="T2" fmla="*/ 0 w 111"/>
                <a:gd name="T3" fmla="*/ 140 h 140"/>
                <a:gd name="T4" fmla="*/ 13 w 111"/>
                <a:gd name="T5" fmla="*/ 140 h 140"/>
                <a:gd name="T6" fmla="*/ 13 w 111"/>
                <a:gd name="T7" fmla="*/ 95 h 140"/>
                <a:gd name="T8" fmla="*/ 51 w 111"/>
                <a:gd name="T9" fmla="*/ 95 h 140"/>
                <a:gd name="T10" fmla="*/ 63 w 111"/>
                <a:gd name="T11" fmla="*/ 94 h 140"/>
                <a:gd name="T12" fmla="*/ 96 w 111"/>
                <a:gd name="T13" fmla="*/ 140 h 140"/>
                <a:gd name="T14" fmla="*/ 111 w 111"/>
                <a:gd name="T15" fmla="*/ 140 h 140"/>
                <a:gd name="T16" fmla="*/ 76 w 111"/>
                <a:gd name="T17" fmla="*/ 91 h 140"/>
                <a:gd name="T18" fmla="*/ 108 w 111"/>
                <a:gd name="T19" fmla="*/ 48 h 140"/>
                <a:gd name="T20" fmla="*/ 51 w 111"/>
                <a:gd name="T21" fmla="*/ 0 h 140"/>
                <a:gd name="T22" fmla="*/ 0 w 111"/>
                <a:gd name="T23" fmla="*/ 0 h 140"/>
                <a:gd name="T24" fmla="*/ 13 w 111"/>
                <a:gd name="T25" fmla="*/ 12 h 140"/>
                <a:gd name="T26" fmla="*/ 51 w 111"/>
                <a:gd name="T27" fmla="*/ 12 h 140"/>
                <a:gd name="T28" fmla="*/ 94 w 111"/>
                <a:gd name="T29" fmla="*/ 48 h 140"/>
                <a:gd name="T30" fmla="*/ 51 w 111"/>
                <a:gd name="T31" fmla="*/ 83 h 140"/>
                <a:gd name="T32" fmla="*/ 13 w 111"/>
                <a:gd name="T33" fmla="*/ 83 h 140"/>
                <a:gd name="T34" fmla="*/ 13 w 111"/>
                <a:gd name="T35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40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5" y="95"/>
                    <a:pt x="59" y="95"/>
                    <a:pt x="63" y="9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97" y="85"/>
                    <a:pt x="108" y="69"/>
                    <a:pt x="108" y="48"/>
                  </a:cubicBezTo>
                  <a:cubicBezTo>
                    <a:pt x="108" y="18"/>
                    <a:pt x="86" y="0"/>
                    <a:pt x="51" y="0"/>
                  </a:cubicBezTo>
                  <a:lnTo>
                    <a:pt x="0" y="0"/>
                  </a:lnTo>
                  <a:close/>
                  <a:moveTo>
                    <a:pt x="13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4" y="25"/>
                    <a:pt x="94" y="48"/>
                  </a:cubicBezTo>
                  <a:cubicBezTo>
                    <a:pt x="94" y="71"/>
                    <a:pt x="79" y="83"/>
                    <a:pt x="51" y="83"/>
                  </a:cubicBezTo>
                  <a:cubicBezTo>
                    <a:pt x="13" y="83"/>
                    <a:pt x="13" y="83"/>
                    <a:pt x="13" y="83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635" y="507"/>
              <a:ext cx="210" cy="291"/>
            </a:xfrm>
            <a:custGeom>
              <a:avLst/>
              <a:gdLst>
                <a:gd name="T0" fmla="*/ 5 w 103"/>
                <a:gd name="T1" fmla="*/ 38 h 142"/>
                <a:gd name="T2" fmla="*/ 52 w 103"/>
                <a:gd name="T3" fmla="*/ 77 h 142"/>
                <a:gd name="T4" fmla="*/ 90 w 103"/>
                <a:gd name="T5" fmla="*/ 105 h 142"/>
                <a:gd name="T6" fmla="*/ 52 w 103"/>
                <a:gd name="T7" fmla="*/ 130 h 142"/>
                <a:gd name="T8" fmla="*/ 8 w 103"/>
                <a:gd name="T9" fmla="*/ 113 h 142"/>
                <a:gd name="T10" fmla="*/ 7 w 103"/>
                <a:gd name="T11" fmla="*/ 112 h 142"/>
                <a:gd name="T12" fmla="*/ 0 w 103"/>
                <a:gd name="T13" fmla="*/ 122 h 142"/>
                <a:gd name="T14" fmla="*/ 1 w 103"/>
                <a:gd name="T15" fmla="*/ 123 h 142"/>
                <a:gd name="T16" fmla="*/ 52 w 103"/>
                <a:gd name="T17" fmla="*/ 142 h 142"/>
                <a:gd name="T18" fmla="*/ 103 w 103"/>
                <a:gd name="T19" fmla="*/ 104 h 142"/>
                <a:gd name="T20" fmla="*/ 56 w 103"/>
                <a:gd name="T21" fmla="*/ 65 h 142"/>
                <a:gd name="T22" fmla="*/ 18 w 103"/>
                <a:gd name="T23" fmla="*/ 38 h 142"/>
                <a:gd name="T24" fmla="*/ 55 w 103"/>
                <a:gd name="T25" fmla="*/ 12 h 142"/>
                <a:gd name="T26" fmla="*/ 91 w 103"/>
                <a:gd name="T27" fmla="*/ 23 h 142"/>
                <a:gd name="T28" fmla="*/ 93 w 103"/>
                <a:gd name="T29" fmla="*/ 24 h 142"/>
                <a:gd name="T30" fmla="*/ 98 w 103"/>
                <a:gd name="T31" fmla="*/ 13 h 142"/>
                <a:gd name="T32" fmla="*/ 97 w 103"/>
                <a:gd name="T33" fmla="*/ 12 h 142"/>
                <a:gd name="T34" fmla="*/ 55 w 103"/>
                <a:gd name="T35" fmla="*/ 0 h 142"/>
                <a:gd name="T36" fmla="*/ 5 w 103"/>
                <a:gd name="T37" fmla="*/ 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" y="38"/>
                  </a:move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Rectangle 19"/>
            <p:cNvSpPr>
              <a:spLocks noChangeArrowheads="1"/>
            </p:cNvSpPr>
            <p:nvPr userDrawn="1"/>
          </p:nvSpPr>
          <p:spPr bwMode="auto">
            <a:xfrm>
              <a:off x="5923" y="509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6009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6299" y="509"/>
              <a:ext cx="198" cy="287"/>
            </a:xfrm>
            <a:custGeom>
              <a:avLst/>
              <a:gdLst>
                <a:gd name="T0" fmla="*/ 26 w 198"/>
                <a:gd name="T1" fmla="*/ 154 h 287"/>
                <a:gd name="T2" fmla="*/ 175 w 198"/>
                <a:gd name="T3" fmla="*/ 154 h 287"/>
                <a:gd name="T4" fmla="*/ 175 w 198"/>
                <a:gd name="T5" fmla="*/ 129 h 287"/>
                <a:gd name="T6" fmla="*/ 26 w 198"/>
                <a:gd name="T7" fmla="*/ 129 h 287"/>
                <a:gd name="T8" fmla="*/ 26 w 198"/>
                <a:gd name="T9" fmla="*/ 25 h 287"/>
                <a:gd name="T10" fmla="*/ 191 w 198"/>
                <a:gd name="T11" fmla="*/ 25 h 287"/>
                <a:gd name="T12" fmla="*/ 191 w 198"/>
                <a:gd name="T13" fmla="*/ 0 h 287"/>
                <a:gd name="T14" fmla="*/ 0 w 198"/>
                <a:gd name="T15" fmla="*/ 0 h 287"/>
                <a:gd name="T16" fmla="*/ 0 w 198"/>
                <a:gd name="T17" fmla="*/ 287 h 287"/>
                <a:gd name="T18" fmla="*/ 198 w 198"/>
                <a:gd name="T19" fmla="*/ 287 h 287"/>
                <a:gd name="T20" fmla="*/ 198 w 198"/>
                <a:gd name="T21" fmla="*/ 263 h 287"/>
                <a:gd name="T22" fmla="*/ 26 w 198"/>
                <a:gd name="T23" fmla="*/ 263 h 287"/>
                <a:gd name="T24" fmla="*/ 26 w 198"/>
                <a:gd name="T25" fmla="*/ 1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87">
                  <a:moveTo>
                    <a:pt x="26" y="154"/>
                  </a:moveTo>
                  <a:lnTo>
                    <a:pt x="175" y="154"/>
                  </a:lnTo>
                  <a:lnTo>
                    <a:pt x="175" y="129"/>
                  </a:lnTo>
                  <a:lnTo>
                    <a:pt x="26" y="129"/>
                  </a:lnTo>
                  <a:lnTo>
                    <a:pt x="26" y="25"/>
                  </a:lnTo>
                  <a:lnTo>
                    <a:pt x="191" y="25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198" y="287"/>
                  </a:lnTo>
                  <a:lnTo>
                    <a:pt x="198" y="263"/>
                  </a:lnTo>
                  <a:lnTo>
                    <a:pt x="26" y="263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6544" y="509"/>
              <a:ext cx="228" cy="287"/>
            </a:xfrm>
            <a:custGeom>
              <a:avLst/>
              <a:gdLst>
                <a:gd name="T0" fmla="*/ 0 w 228"/>
                <a:gd name="T1" fmla="*/ 25 h 287"/>
                <a:gd name="T2" fmla="*/ 102 w 228"/>
                <a:gd name="T3" fmla="*/ 25 h 287"/>
                <a:gd name="T4" fmla="*/ 102 w 228"/>
                <a:gd name="T5" fmla="*/ 287 h 287"/>
                <a:gd name="T6" fmla="*/ 128 w 228"/>
                <a:gd name="T7" fmla="*/ 287 h 287"/>
                <a:gd name="T8" fmla="*/ 128 w 228"/>
                <a:gd name="T9" fmla="*/ 25 h 287"/>
                <a:gd name="T10" fmla="*/ 228 w 228"/>
                <a:gd name="T11" fmla="*/ 25 h 287"/>
                <a:gd name="T12" fmla="*/ 228 w 228"/>
                <a:gd name="T13" fmla="*/ 0 h 287"/>
                <a:gd name="T14" fmla="*/ 0 w 228"/>
                <a:gd name="T15" fmla="*/ 0 h 287"/>
                <a:gd name="T16" fmla="*/ 0 w 228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87">
                  <a:moveTo>
                    <a:pt x="0" y="25"/>
                  </a:moveTo>
                  <a:lnTo>
                    <a:pt x="102" y="25"/>
                  </a:lnTo>
                  <a:lnTo>
                    <a:pt x="102" y="287"/>
                  </a:lnTo>
                  <a:lnTo>
                    <a:pt x="128" y="287"/>
                  </a:lnTo>
                  <a:lnTo>
                    <a:pt x="128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6805" y="507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8 w 103"/>
                <a:gd name="T3" fmla="*/ 38 h 142"/>
                <a:gd name="T4" fmla="*/ 55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5 w 103"/>
                <a:gd name="T15" fmla="*/ 0 h 142"/>
                <a:gd name="T16" fmla="*/ 5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7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8" y="56"/>
                    <a:pt x="18" y="38"/>
                  </a:cubicBezTo>
                  <a:cubicBezTo>
                    <a:pt x="18" y="21"/>
                    <a:pt x="31" y="12"/>
                    <a:pt x="55" y="12"/>
                  </a:cubicBezTo>
                  <a:cubicBezTo>
                    <a:pt x="68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5" y="0"/>
                  </a:cubicBezTo>
                  <a:cubicBezTo>
                    <a:pt x="18" y="0"/>
                    <a:pt x="5" y="19"/>
                    <a:pt x="5" y="38"/>
                  </a:cubicBezTo>
                  <a:cubicBezTo>
                    <a:pt x="5" y="66"/>
                    <a:pt x="30" y="72"/>
                    <a:pt x="52" y="77"/>
                  </a:cubicBezTo>
                  <a:cubicBezTo>
                    <a:pt x="72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8" y="124"/>
                    <a:pt x="8" y="113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6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3998" y="944"/>
              <a:ext cx="235" cy="287"/>
            </a:xfrm>
            <a:custGeom>
              <a:avLst/>
              <a:gdLst>
                <a:gd name="T0" fmla="*/ 208 w 235"/>
                <a:gd name="T1" fmla="*/ 129 h 287"/>
                <a:gd name="T2" fmla="*/ 27 w 235"/>
                <a:gd name="T3" fmla="*/ 129 h 287"/>
                <a:gd name="T4" fmla="*/ 27 w 235"/>
                <a:gd name="T5" fmla="*/ 0 h 287"/>
                <a:gd name="T6" fmla="*/ 0 w 235"/>
                <a:gd name="T7" fmla="*/ 0 h 287"/>
                <a:gd name="T8" fmla="*/ 0 w 235"/>
                <a:gd name="T9" fmla="*/ 287 h 287"/>
                <a:gd name="T10" fmla="*/ 27 w 235"/>
                <a:gd name="T11" fmla="*/ 287 h 287"/>
                <a:gd name="T12" fmla="*/ 27 w 235"/>
                <a:gd name="T13" fmla="*/ 154 h 287"/>
                <a:gd name="T14" fmla="*/ 208 w 235"/>
                <a:gd name="T15" fmla="*/ 154 h 287"/>
                <a:gd name="T16" fmla="*/ 208 w 235"/>
                <a:gd name="T17" fmla="*/ 287 h 287"/>
                <a:gd name="T18" fmla="*/ 235 w 235"/>
                <a:gd name="T19" fmla="*/ 287 h 287"/>
                <a:gd name="T20" fmla="*/ 235 w 235"/>
                <a:gd name="T21" fmla="*/ 0 h 287"/>
                <a:gd name="T22" fmla="*/ 208 w 235"/>
                <a:gd name="T23" fmla="*/ 0 h 287"/>
                <a:gd name="T24" fmla="*/ 208 w 235"/>
                <a:gd name="T25" fmla="*/ 12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87">
                  <a:moveTo>
                    <a:pt x="208" y="129"/>
                  </a:moveTo>
                  <a:lnTo>
                    <a:pt x="27" y="1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87"/>
                  </a:lnTo>
                  <a:lnTo>
                    <a:pt x="27" y="287"/>
                  </a:lnTo>
                  <a:lnTo>
                    <a:pt x="27" y="154"/>
                  </a:lnTo>
                  <a:lnTo>
                    <a:pt x="208" y="154"/>
                  </a:lnTo>
                  <a:lnTo>
                    <a:pt x="208" y="287"/>
                  </a:lnTo>
                  <a:lnTo>
                    <a:pt x="235" y="287"/>
                  </a:lnTo>
                  <a:lnTo>
                    <a:pt x="235" y="0"/>
                  </a:lnTo>
                  <a:lnTo>
                    <a:pt x="208" y="0"/>
                  </a:lnTo>
                  <a:lnTo>
                    <a:pt x="208" y="129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25"/>
            <p:cNvSpPr>
              <a:spLocks noEditPoints="1"/>
            </p:cNvSpPr>
            <p:nvPr userDrawn="1"/>
          </p:nvSpPr>
          <p:spPr bwMode="auto">
            <a:xfrm>
              <a:off x="4313" y="942"/>
              <a:ext cx="298" cy="291"/>
            </a:xfrm>
            <a:custGeom>
              <a:avLst/>
              <a:gdLst>
                <a:gd name="T0" fmla="*/ 73 w 146"/>
                <a:gd name="T1" fmla="*/ 0 h 142"/>
                <a:gd name="T2" fmla="*/ 0 w 146"/>
                <a:gd name="T3" fmla="*/ 71 h 142"/>
                <a:gd name="T4" fmla="*/ 73 w 146"/>
                <a:gd name="T5" fmla="*/ 142 h 142"/>
                <a:gd name="T6" fmla="*/ 146 w 146"/>
                <a:gd name="T7" fmla="*/ 71 h 142"/>
                <a:gd name="T8" fmla="*/ 73 w 146"/>
                <a:gd name="T9" fmla="*/ 0 h 142"/>
                <a:gd name="T10" fmla="*/ 73 w 146"/>
                <a:gd name="T11" fmla="*/ 130 h 142"/>
                <a:gd name="T12" fmla="*/ 13 w 146"/>
                <a:gd name="T13" fmla="*/ 71 h 142"/>
                <a:gd name="T14" fmla="*/ 73 w 146"/>
                <a:gd name="T15" fmla="*/ 12 h 142"/>
                <a:gd name="T16" fmla="*/ 133 w 146"/>
                <a:gd name="T17" fmla="*/ 71 h 142"/>
                <a:gd name="T18" fmla="*/ 73 w 146"/>
                <a:gd name="T1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73" y="0"/>
                  </a:moveTo>
                  <a:cubicBezTo>
                    <a:pt x="32" y="0"/>
                    <a:pt x="0" y="30"/>
                    <a:pt x="0" y="71"/>
                  </a:cubicBezTo>
                  <a:cubicBezTo>
                    <a:pt x="0" y="111"/>
                    <a:pt x="32" y="142"/>
                    <a:pt x="73" y="142"/>
                  </a:cubicBezTo>
                  <a:cubicBezTo>
                    <a:pt x="115" y="142"/>
                    <a:pt x="146" y="111"/>
                    <a:pt x="146" y="71"/>
                  </a:cubicBezTo>
                  <a:cubicBezTo>
                    <a:pt x="146" y="30"/>
                    <a:pt x="115" y="0"/>
                    <a:pt x="73" y="0"/>
                  </a:cubicBezTo>
                  <a:close/>
                  <a:moveTo>
                    <a:pt x="73" y="130"/>
                  </a:moveTo>
                  <a:cubicBezTo>
                    <a:pt x="39" y="130"/>
                    <a:pt x="13" y="104"/>
                    <a:pt x="13" y="71"/>
                  </a:cubicBezTo>
                  <a:cubicBezTo>
                    <a:pt x="13" y="37"/>
                    <a:pt x="39" y="12"/>
                    <a:pt x="73" y="12"/>
                  </a:cubicBezTo>
                  <a:cubicBezTo>
                    <a:pt x="107" y="12"/>
                    <a:pt x="133" y="37"/>
                    <a:pt x="133" y="71"/>
                  </a:cubicBezTo>
                  <a:cubicBezTo>
                    <a:pt x="133" y="104"/>
                    <a:pt x="107" y="130"/>
                    <a:pt x="73" y="130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4662" y="942"/>
              <a:ext cx="210" cy="291"/>
            </a:xfrm>
            <a:custGeom>
              <a:avLst/>
              <a:gdLst>
                <a:gd name="T0" fmla="*/ 56 w 103"/>
                <a:gd name="T1" fmla="*/ 65 h 142"/>
                <a:gd name="T2" fmla="*/ 17 w 103"/>
                <a:gd name="T3" fmla="*/ 38 h 142"/>
                <a:gd name="T4" fmla="*/ 54 w 103"/>
                <a:gd name="T5" fmla="*/ 12 h 142"/>
                <a:gd name="T6" fmla="*/ 91 w 103"/>
                <a:gd name="T7" fmla="*/ 23 h 142"/>
                <a:gd name="T8" fmla="*/ 93 w 103"/>
                <a:gd name="T9" fmla="*/ 24 h 142"/>
                <a:gd name="T10" fmla="*/ 98 w 103"/>
                <a:gd name="T11" fmla="*/ 13 h 142"/>
                <a:gd name="T12" fmla="*/ 97 w 103"/>
                <a:gd name="T13" fmla="*/ 12 h 142"/>
                <a:gd name="T14" fmla="*/ 54 w 103"/>
                <a:gd name="T15" fmla="*/ 0 h 142"/>
                <a:gd name="T16" fmla="*/ 4 w 103"/>
                <a:gd name="T17" fmla="*/ 38 h 142"/>
                <a:gd name="T18" fmla="*/ 52 w 103"/>
                <a:gd name="T19" fmla="*/ 77 h 142"/>
                <a:gd name="T20" fmla="*/ 90 w 103"/>
                <a:gd name="T21" fmla="*/ 105 h 142"/>
                <a:gd name="T22" fmla="*/ 52 w 103"/>
                <a:gd name="T23" fmla="*/ 130 h 142"/>
                <a:gd name="T24" fmla="*/ 8 w 103"/>
                <a:gd name="T25" fmla="*/ 113 h 142"/>
                <a:gd name="T26" fmla="*/ 6 w 103"/>
                <a:gd name="T27" fmla="*/ 112 h 142"/>
                <a:gd name="T28" fmla="*/ 0 w 103"/>
                <a:gd name="T29" fmla="*/ 122 h 142"/>
                <a:gd name="T30" fmla="*/ 1 w 103"/>
                <a:gd name="T31" fmla="*/ 123 h 142"/>
                <a:gd name="T32" fmla="*/ 52 w 103"/>
                <a:gd name="T33" fmla="*/ 142 h 142"/>
                <a:gd name="T34" fmla="*/ 103 w 103"/>
                <a:gd name="T35" fmla="*/ 104 h 142"/>
                <a:gd name="T36" fmla="*/ 56 w 103"/>
                <a:gd name="T3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2">
                  <a:moveTo>
                    <a:pt x="56" y="65"/>
                  </a:moveTo>
                  <a:cubicBezTo>
                    <a:pt x="36" y="61"/>
                    <a:pt x="17" y="56"/>
                    <a:pt x="17" y="38"/>
                  </a:cubicBezTo>
                  <a:cubicBezTo>
                    <a:pt x="17" y="21"/>
                    <a:pt x="31" y="12"/>
                    <a:pt x="54" y="12"/>
                  </a:cubicBezTo>
                  <a:cubicBezTo>
                    <a:pt x="67" y="12"/>
                    <a:pt x="81" y="16"/>
                    <a:pt x="91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6" y="5"/>
                    <a:pt x="70" y="0"/>
                    <a:pt x="54" y="0"/>
                  </a:cubicBezTo>
                  <a:cubicBezTo>
                    <a:pt x="17" y="0"/>
                    <a:pt x="4" y="19"/>
                    <a:pt x="4" y="38"/>
                  </a:cubicBezTo>
                  <a:cubicBezTo>
                    <a:pt x="4" y="66"/>
                    <a:pt x="29" y="72"/>
                    <a:pt x="52" y="77"/>
                  </a:cubicBezTo>
                  <a:cubicBezTo>
                    <a:pt x="71" y="82"/>
                    <a:pt x="90" y="86"/>
                    <a:pt x="90" y="105"/>
                  </a:cubicBezTo>
                  <a:cubicBezTo>
                    <a:pt x="90" y="121"/>
                    <a:pt x="76" y="130"/>
                    <a:pt x="52" y="130"/>
                  </a:cubicBezTo>
                  <a:cubicBezTo>
                    <a:pt x="35" y="130"/>
                    <a:pt x="17" y="124"/>
                    <a:pt x="8" y="113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2" y="135"/>
                    <a:pt x="32" y="142"/>
                    <a:pt x="52" y="142"/>
                  </a:cubicBezTo>
                  <a:cubicBezTo>
                    <a:pt x="75" y="142"/>
                    <a:pt x="103" y="132"/>
                    <a:pt x="103" y="104"/>
                  </a:cubicBezTo>
                  <a:cubicBezTo>
                    <a:pt x="103" y="77"/>
                    <a:pt x="78" y="71"/>
                    <a:pt x="56" y="65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27"/>
            <p:cNvSpPr>
              <a:spLocks noEditPoints="1"/>
            </p:cNvSpPr>
            <p:nvPr userDrawn="1"/>
          </p:nvSpPr>
          <p:spPr bwMode="auto">
            <a:xfrm>
              <a:off x="4947" y="944"/>
              <a:ext cx="221" cy="287"/>
            </a:xfrm>
            <a:custGeom>
              <a:avLst/>
              <a:gdLst>
                <a:gd name="T0" fmla="*/ 51 w 108"/>
                <a:gd name="T1" fmla="*/ 0 h 140"/>
                <a:gd name="T2" fmla="*/ 0 w 108"/>
                <a:gd name="T3" fmla="*/ 0 h 140"/>
                <a:gd name="T4" fmla="*/ 0 w 108"/>
                <a:gd name="T5" fmla="*/ 140 h 140"/>
                <a:gd name="T6" fmla="*/ 13 w 108"/>
                <a:gd name="T7" fmla="*/ 140 h 140"/>
                <a:gd name="T8" fmla="*/ 13 w 108"/>
                <a:gd name="T9" fmla="*/ 95 h 140"/>
                <a:gd name="T10" fmla="*/ 51 w 108"/>
                <a:gd name="T11" fmla="*/ 95 h 140"/>
                <a:gd name="T12" fmla="*/ 108 w 108"/>
                <a:gd name="T13" fmla="*/ 48 h 140"/>
                <a:gd name="T14" fmla="*/ 51 w 108"/>
                <a:gd name="T15" fmla="*/ 0 h 140"/>
                <a:gd name="T16" fmla="*/ 51 w 108"/>
                <a:gd name="T17" fmla="*/ 83 h 140"/>
                <a:gd name="T18" fmla="*/ 13 w 108"/>
                <a:gd name="T19" fmla="*/ 83 h 140"/>
                <a:gd name="T20" fmla="*/ 13 w 108"/>
                <a:gd name="T21" fmla="*/ 12 h 140"/>
                <a:gd name="T22" fmla="*/ 51 w 108"/>
                <a:gd name="T23" fmla="*/ 12 h 140"/>
                <a:gd name="T24" fmla="*/ 95 w 108"/>
                <a:gd name="T25" fmla="*/ 48 h 140"/>
                <a:gd name="T26" fmla="*/ 51 w 108"/>
                <a:gd name="T2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40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87" y="95"/>
                    <a:pt x="108" y="77"/>
                    <a:pt x="108" y="48"/>
                  </a:cubicBezTo>
                  <a:cubicBezTo>
                    <a:pt x="108" y="18"/>
                    <a:pt x="87" y="0"/>
                    <a:pt x="51" y="0"/>
                  </a:cubicBezTo>
                  <a:close/>
                  <a:moveTo>
                    <a:pt x="51" y="83"/>
                  </a:moveTo>
                  <a:cubicBezTo>
                    <a:pt x="13" y="83"/>
                    <a:pt x="13" y="83"/>
                    <a:pt x="13" y="8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79" y="12"/>
                    <a:pt x="95" y="25"/>
                    <a:pt x="95" y="48"/>
                  </a:cubicBezTo>
                  <a:cubicBezTo>
                    <a:pt x="95" y="71"/>
                    <a:pt x="79" y="83"/>
                    <a:pt x="51" y="83"/>
                  </a:cubicBez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Rectangle 28"/>
            <p:cNvSpPr>
              <a:spLocks noChangeArrowheads="1"/>
            </p:cNvSpPr>
            <p:nvPr userDrawn="1"/>
          </p:nvSpPr>
          <p:spPr bwMode="auto">
            <a:xfrm>
              <a:off x="5243" y="944"/>
              <a:ext cx="27" cy="287"/>
            </a:xfrm>
            <a:prstGeom prst="rect">
              <a:avLst/>
            </a:pr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29"/>
            <p:cNvSpPr>
              <a:spLocks/>
            </p:cNvSpPr>
            <p:nvPr userDrawn="1"/>
          </p:nvSpPr>
          <p:spPr bwMode="auto">
            <a:xfrm>
              <a:off x="5331" y="944"/>
              <a:ext cx="229" cy="287"/>
            </a:xfrm>
            <a:custGeom>
              <a:avLst/>
              <a:gdLst>
                <a:gd name="T0" fmla="*/ 0 w 229"/>
                <a:gd name="T1" fmla="*/ 25 h 287"/>
                <a:gd name="T2" fmla="*/ 100 w 229"/>
                <a:gd name="T3" fmla="*/ 25 h 287"/>
                <a:gd name="T4" fmla="*/ 100 w 229"/>
                <a:gd name="T5" fmla="*/ 287 h 287"/>
                <a:gd name="T6" fmla="*/ 127 w 229"/>
                <a:gd name="T7" fmla="*/ 287 h 287"/>
                <a:gd name="T8" fmla="*/ 127 w 229"/>
                <a:gd name="T9" fmla="*/ 25 h 287"/>
                <a:gd name="T10" fmla="*/ 229 w 229"/>
                <a:gd name="T11" fmla="*/ 25 h 287"/>
                <a:gd name="T12" fmla="*/ 229 w 229"/>
                <a:gd name="T13" fmla="*/ 0 h 287"/>
                <a:gd name="T14" fmla="*/ 0 w 229"/>
                <a:gd name="T15" fmla="*/ 0 h 287"/>
                <a:gd name="T16" fmla="*/ 0 w 229"/>
                <a:gd name="T17" fmla="*/ 2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87">
                  <a:moveTo>
                    <a:pt x="0" y="25"/>
                  </a:moveTo>
                  <a:lnTo>
                    <a:pt x="100" y="25"/>
                  </a:lnTo>
                  <a:lnTo>
                    <a:pt x="100" y="287"/>
                  </a:lnTo>
                  <a:lnTo>
                    <a:pt x="127" y="287"/>
                  </a:lnTo>
                  <a:lnTo>
                    <a:pt x="127" y="25"/>
                  </a:lnTo>
                  <a:lnTo>
                    <a:pt x="229" y="25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30"/>
            <p:cNvSpPr>
              <a:spLocks noEditPoints="1"/>
            </p:cNvSpPr>
            <p:nvPr userDrawn="1"/>
          </p:nvSpPr>
          <p:spPr bwMode="auto">
            <a:xfrm>
              <a:off x="5560" y="944"/>
              <a:ext cx="288" cy="287"/>
            </a:xfrm>
            <a:custGeom>
              <a:avLst/>
              <a:gdLst>
                <a:gd name="T0" fmla="*/ 132 w 288"/>
                <a:gd name="T1" fmla="*/ 0 h 287"/>
                <a:gd name="T2" fmla="*/ 0 w 288"/>
                <a:gd name="T3" fmla="*/ 287 h 287"/>
                <a:gd name="T4" fmla="*/ 28 w 288"/>
                <a:gd name="T5" fmla="*/ 287 h 287"/>
                <a:gd name="T6" fmla="*/ 65 w 288"/>
                <a:gd name="T7" fmla="*/ 207 h 287"/>
                <a:gd name="T8" fmla="*/ 222 w 288"/>
                <a:gd name="T9" fmla="*/ 207 h 287"/>
                <a:gd name="T10" fmla="*/ 259 w 288"/>
                <a:gd name="T11" fmla="*/ 287 h 287"/>
                <a:gd name="T12" fmla="*/ 288 w 288"/>
                <a:gd name="T13" fmla="*/ 287 h 287"/>
                <a:gd name="T14" fmla="*/ 157 w 288"/>
                <a:gd name="T15" fmla="*/ 0 h 287"/>
                <a:gd name="T16" fmla="*/ 132 w 288"/>
                <a:gd name="T17" fmla="*/ 0 h 287"/>
                <a:gd name="T18" fmla="*/ 75 w 288"/>
                <a:gd name="T19" fmla="*/ 185 h 287"/>
                <a:gd name="T20" fmla="*/ 145 w 288"/>
                <a:gd name="T21" fmla="*/ 33 h 287"/>
                <a:gd name="T22" fmla="*/ 212 w 288"/>
                <a:gd name="T23" fmla="*/ 185 h 287"/>
                <a:gd name="T24" fmla="*/ 75 w 288"/>
                <a:gd name="T25" fmla="*/ 1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7">
                  <a:moveTo>
                    <a:pt x="132" y="0"/>
                  </a:moveTo>
                  <a:lnTo>
                    <a:pt x="0" y="287"/>
                  </a:lnTo>
                  <a:lnTo>
                    <a:pt x="28" y="287"/>
                  </a:lnTo>
                  <a:lnTo>
                    <a:pt x="65" y="207"/>
                  </a:lnTo>
                  <a:lnTo>
                    <a:pt x="222" y="207"/>
                  </a:lnTo>
                  <a:lnTo>
                    <a:pt x="259" y="287"/>
                  </a:lnTo>
                  <a:lnTo>
                    <a:pt x="288" y="287"/>
                  </a:lnTo>
                  <a:lnTo>
                    <a:pt x="157" y="0"/>
                  </a:lnTo>
                  <a:lnTo>
                    <a:pt x="132" y="0"/>
                  </a:lnTo>
                  <a:close/>
                  <a:moveTo>
                    <a:pt x="75" y="185"/>
                  </a:moveTo>
                  <a:lnTo>
                    <a:pt x="145" y="33"/>
                  </a:lnTo>
                  <a:lnTo>
                    <a:pt x="212" y="185"/>
                  </a:lnTo>
                  <a:lnTo>
                    <a:pt x="75" y="185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31"/>
            <p:cNvSpPr>
              <a:spLocks/>
            </p:cNvSpPr>
            <p:nvPr userDrawn="1"/>
          </p:nvSpPr>
          <p:spPr bwMode="auto">
            <a:xfrm>
              <a:off x="5907" y="944"/>
              <a:ext cx="187" cy="287"/>
            </a:xfrm>
            <a:custGeom>
              <a:avLst/>
              <a:gdLst>
                <a:gd name="T0" fmla="*/ 26 w 187"/>
                <a:gd name="T1" fmla="*/ 0 h 287"/>
                <a:gd name="T2" fmla="*/ 0 w 187"/>
                <a:gd name="T3" fmla="*/ 0 h 287"/>
                <a:gd name="T4" fmla="*/ 0 w 187"/>
                <a:gd name="T5" fmla="*/ 287 h 287"/>
                <a:gd name="T6" fmla="*/ 187 w 187"/>
                <a:gd name="T7" fmla="*/ 287 h 287"/>
                <a:gd name="T8" fmla="*/ 187 w 187"/>
                <a:gd name="T9" fmla="*/ 263 h 287"/>
                <a:gd name="T10" fmla="*/ 26 w 187"/>
                <a:gd name="T11" fmla="*/ 263 h 287"/>
                <a:gd name="T12" fmla="*/ 26 w 187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87">
                  <a:moveTo>
                    <a:pt x="26" y="0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187" y="287"/>
                  </a:lnTo>
                  <a:lnTo>
                    <a:pt x="187" y="263"/>
                  </a:lnTo>
                  <a:lnTo>
                    <a:pt x="26" y="26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5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76" r:id="rId2"/>
    <p:sldLayoutId id="2147483883" r:id="rId3"/>
    <p:sldLayoutId id="2147483853" r:id="rId4"/>
    <p:sldLayoutId id="2147483852" r:id="rId5"/>
    <p:sldLayoutId id="2147483862" r:id="rId6"/>
    <p:sldLayoutId id="2147483880" r:id="rId7"/>
    <p:sldLayoutId id="2147483881" r:id="rId8"/>
    <p:sldLayoutId id="2147483877" r:id="rId9"/>
    <p:sldLayoutId id="2147483869" r:id="rId10"/>
    <p:sldLayoutId id="2147483870" r:id="rId11"/>
    <p:sldLayoutId id="2147483871" r:id="rId12"/>
    <p:sldLayoutId id="2147483882" r:id="rId13"/>
    <p:sldLayoutId id="2147483837" r:id="rId14"/>
    <p:sldLayoutId id="2147483851" r:id="rId15"/>
    <p:sldLayoutId id="2147483873" r:id="rId16"/>
    <p:sldLayoutId id="2147483874" r:id="rId17"/>
    <p:sldLayoutId id="2147483850" r:id="rId18"/>
    <p:sldLayoutId id="2147483875" r:id="rId19"/>
    <p:sldLayoutId id="2147483838" r:id="rId20"/>
    <p:sldLayoutId id="2147483849" r:id="rId21"/>
    <p:sldLayoutId id="2147483839" r:id="rId22"/>
    <p:sldLayoutId id="2147483840" r:id="rId23"/>
    <p:sldLayoutId id="2147483859" r:id="rId24"/>
    <p:sldLayoutId id="2147483856" r:id="rId25"/>
    <p:sldLayoutId id="2147483863" r:id="rId26"/>
    <p:sldLayoutId id="2147483864" r:id="rId27"/>
    <p:sldLayoutId id="2147483865" r:id="rId28"/>
    <p:sldLayoutId id="2147483866" r:id="rId29"/>
    <p:sldLayoutId id="2147483845" r:id="rId3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2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-dok.rm.dk/edok/Admin/GUI.nsf/Desktop.html?open&amp;openlink=https://e-dok.rm.dk/edok/enduser/portal.nsf/Main.html?open&amp;unid=X93195D9E33A8EB23C125742700407EB7&amp;level=ALL&amp;dbpath=/edok/editor/RM.nsf/&amp;windowwidth=1100&amp;windowheight=600&amp;windowtitle=S%F8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ihe.auh.d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-dok.rm.dk/edok/Admin/GUI.nsf/Desktop.html?open&amp;openlink=https://e-dok.rm.dk/edok/editor/RM.nsf/Main.html?open&amp;unid=XF3E274F6D2B2B359C1258633002BC3F4&amp;windowwidth=1100&amp;windowheight=600&amp;windowtitle=Redigerin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1129035" y="1269554"/>
            <a:ext cx="9723797" cy="1440196"/>
          </a:xfrm>
        </p:spPr>
        <p:txBody>
          <a:bodyPr/>
          <a:lstStyle/>
          <a:p>
            <a:pPr algn="ctr"/>
            <a:r>
              <a:rPr lang="da-DK" dirty="0" smtClean="0"/>
              <a:t>Supplerende infektionshygiejniske forholdsregler 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sz="quarter" idx="1"/>
          </p:nvPr>
        </p:nvSpPr>
        <p:spPr>
          <a:xfrm>
            <a:off x="1201043" y="3573810"/>
            <a:ext cx="9723797" cy="1584176"/>
          </a:xfrm>
        </p:spPr>
        <p:txBody>
          <a:bodyPr/>
          <a:lstStyle/>
          <a:p>
            <a:pPr algn="ctr"/>
            <a:r>
              <a:rPr lang="da-DK" sz="2400" dirty="0" smtClean="0"/>
              <a:t>Kursus i infektionshygiejne d. 23.03.23 </a:t>
            </a:r>
          </a:p>
          <a:p>
            <a:pPr algn="ctr"/>
            <a:r>
              <a:rPr lang="da-DK" sz="2400" dirty="0" smtClean="0"/>
              <a:t>Hygiejnesygeplejerske</a:t>
            </a:r>
          </a:p>
          <a:p>
            <a:pPr algn="ctr"/>
            <a:r>
              <a:rPr lang="da-DK" sz="2400" dirty="0" smtClean="0"/>
              <a:t>Andreas Kornum Vestergaard</a:t>
            </a:r>
            <a:endParaRPr lang="da-DK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4966">
            <a:off x="9193931" y="2349674"/>
            <a:ext cx="2612903" cy="364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7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549474"/>
            <a:ext cx="9723797" cy="648275"/>
          </a:xfrm>
        </p:spPr>
        <p:txBody>
          <a:bodyPr/>
          <a:lstStyle/>
          <a:p>
            <a:r>
              <a:rPr lang="da-DK" dirty="0" smtClean="0"/>
              <a:t>Aftagning af værnemidler </a:t>
            </a:r>
            <a:endParaRPr lang="da-DK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20187" y="189434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4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endParaRPr lang="da-DK" kern="0" dirty="0"/>
          </a:p>
        </p:txBody>
      </p:sp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8661" y="1634030"/>
            <a:ext cx="3744416" cy="11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667" y="1341562"/>
            <a:ext cx="3672409" cy="205302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87" y="3800572"/>
            <a:ext cx="4120510" cy="1228534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209" y="3804177"/>
            <a:ext cx="3819867" cy="1231622"/>
          </a:xfrm>
          <a:prstGeom prst="rect">
            <a:avLst/>
          </a:prstGeom>
        </p:spPr>
      </p:pic>
      <p:sp>
        <p:nvSpPr>
          <p:cNvPr id="9" name="Højrepil 8"/>
          <p:cNvSpPr/>
          <p:nvPr/>
        </p:nvSpPr>
        <p:spPr>
          <a:xfrm>
            <a:off x="4831906" y="2025637"/>
            <a:ext cx="1774471" cy="648072"/>
          </a:xfrm>
          <a:prstGeom prst="rightArrow">
            <a:avLst/>
          </a:prstGeom>
          <a:solidFill>
            <a:schemeClr val="bg1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Hånddesinfektion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912425" y="5249201"/>
            <a:ext cx="1005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Afslut med: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håndvask og hånddesinfektion eller hånddesinfektion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Højrepil 12"/>
          <p:cNvSpPr/>
          <p:nvPr/>
        </p:nvSpPr>
        <p:spPr>
          <a:xfrm>
            <a:off x="10492151" y="2025637"/>
            <a:ext cx="1703024" cy="648072"/>
          </a:xfrm>
          <a:prstGeom prst="rightArrow">
            <a:avLst/>
          </a:prstGeom>
          <a:solidFill>
            <a:schemeClr val="bg1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Hånddesinfektion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4" name="Højrepil 13"/>
          <p:cNvSpPr/>
          <p:nvPr/>
        </p:nvSpPr>
        <p:spPr>
          <a:xfrm>
            <a:off x="4921118" y="4090803"/>
            <a:ext cx="1680761" cy="648072"/>
          </a:xfrm>
          <a:prstGeom prst="rightArrow">
            <a:avLst/>
          </a:prstGeom>
          <a:solidFill>
            <a:schemeClr val="bg1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Hånddesinfektion</a:t>
            </a:r>
            <a:endParaRPr lang="da-DK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93259" y="1773610"/>
            <a:ext cx="9723797" cy="3672408"/>
          </a:xfrm>
        </p:spPr>
        <p:txBody>
          <a:bodyPr/>
          <a:lstStyle/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I forbindelse med influenza  eller </a:t>
            </a:r>
            <a:r>
              <a:rPr lang="da-DK" altLang="da-DK" dirty="0" err="1">
                <a:ea typeface="ＭＳ Ｐゴシック" pitchFamily="34" charset="-128"/>
              </a:rPr>
              <a:t>norovirus</a:t>
            </a:r>
            <a:r>
              <a:rPr lang="da-DK" altLang="da-DK" dirty="0">
                <a:ea typeface="ＭＳ Ｐゴシック" pitchFamily="34" charset="-128"/>
              </a:rPr>
              <a:t> kan medpatienter der har været udsat for smitte, lægges på stue med andre patienter, der også har været udsat for </a:t>
            </a:r>
            <a:r>
              <a:rPr lang="da-DK" altLang="da-DK" dirty="0" smtClean="0">
                <a:ea typeface="ＭＳ Ｐゴシック" pitchFamily="34" charset="-128"/>
              </a:rPr>
              <a:t>smitte</a:t>
            </a:r>
          </a:p>
          <a:p>
            <a:pPr>
              <a:defRPr/>
            </a:pP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I forbindelse med patienter, der er fundet positive med MRSA, CD027 eller CPO,  tilbydes medpatienter at blive undersøgt 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2091" y="477466"/>
            <a:ext cx="9723797" cy="792291"/>
          </a:xfrm>
        </p:spPr>
        <p:txBody>
          <a:bodyPr/>
          <a:lstStyle/>
          <a:p>
            <a:r>
              <a:rPr lang="da-DK" smtClean="0"/>
              <a:t>Eksponerede medpatienter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7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2" y="2493690"/>
            <a:ext cx="9723797" cy="2880320"/>
          </a:xfrm>
        </p:spPr>
        <p:txBody>
          <a:bodyPr/>
          <a:lstStyle/>
          <a:p>
            <a:pPr>
              <a:defRPr/>
            </a:pPr>
            <a:r>
              <a:rPr lang="da-DK" altLang="da-DK" dirty="0" smtClean="0">
                <a:ea typeface="ＭＳ Ｐゴシック" pitchFamily="34" charset="-128"/>
              </a:rPr>
              <a:t>Informeret om </a:t>
            </a:r>
            <a:r>
              <a:rPr lang="da-DK" altLang="da-DK" dirty="0">
                <a:ea typeface="ＭＳ Ｐゴシック" pitchFamily="34" charset="-128"/>
              </a:rPr>
              <a:t>håndhygiejne og i nogle tilfælde tilbydes de ved besøg på </a:t>
            </a:r>
            <a:r>
              <a:rPr lang="da-DK" altLang="da-DK" dirty="0" smtClean="0">
                <a:ea typeface="ＭＳ Ｐゴシック" pitchFamily="34" charset="-128"/>
              </a:rPr>
              <a:t>stuen en maske</a:t>
            </a: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Deltager de pårørende i plejeopgaver, benytter de samme værnemidler som </a:t>
            </a:r>
            <a:r>
              <a:rPr lang="da-DK" altLang="da-DK" dirty="0" smtClean="0">
                <a:ea typeface="ＭＳ Ｐゴシック" pitchFamily="34" charset="-128"/>
              </a:rPr>
              <a:t>personalet</a:t>
            </a:r>
            <a:endParaRPr lang="da-DK" altLang="da-DK" dirty="0">
              <a:ea typeface="ＭＳ Ｐゴシック" pitchFamily="34" charset="-128"/>
            </a:endParaRPr>
          </a:p>
          <a:p>
            <a:r>
              <a:rPr lang="da-DK" dirty="0"/>
              <a:t>Besøg hos andre patienter på hospitalet bør foregå før besøg på isolationsstue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621482"/>
            <a:ext cx="9723797" cy="648275"/>
          </a:xfrm>
        </p:spPr>
        <p:txBody>
          <a:bodyPr/>
          <a:lstStyle/>
          <a:p>
            <a:r>
              <a:rPr lang="da-DK" dirty="0" smtClean="0"/>
              <a:t>Pårørende og besøgende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87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2" y="2493690"/>
            <a:ext cx="9723797" cy="3384376"/>
          </a:xfrm>
        </p:spPr>
        <p:txBody>
          <a:bodyPr/>
          <a:lstStyle/>
          <a:p>
            <a:r>
              <a:rPr lang="da-DK" dirty="0" smtClean="0"/>
              <a:t>I Region Midt benyttes klor og </a:t>
            </a:r>
            <a:r>
              <a:rPr lang="da-DK" dirty="0" err="1" smtClean="0"/>
              <a:t>ethanol</a:t>
            </a:r>
            <a:r>
              <a:rPr lang="da-DK" dirty="0" smtClean="0"/>
              <a:t> </a:t>
            </a:r>
          </a:p>
          <a:p>
            <a:endParaRPr lang="da-DK" dirty="0"/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Daglig rengøring efterfølges af desinfektion af alle kontaktpunkter </a:t>
            </a: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Rengørings udstyr er stuebundet</a:t>
            </a: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Servicepersonale benytter værnemidler i forbindelse med rengøring</a:t>
            </a:r>
          </a:p>
          <a:p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981689"/>
            <a:ext cx="9723797" cy="647905"/>
          </a:xfrm>
        </p:spPr>
        <p:txBody>
          <a:bodyPr/>
          <a:lstStyle/>
          <a:p>
            <a:r>
              <a:rPr lang="da-DK" dirty="0" smtClean="0"/>
              <a:t>Desinfektionsmiddel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64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/>
              <a:t>Utensilier sættes direkte i instrumentvaskemaskine til varmedesinfektion </a:t>
            </a:r>
          </a:p>
          <a:p>
            <a:endParaRPr lang="da-DK" dirty="0"/>
          </a:p>
          <a:p>
            <a:r>
              <a:rPr lang="da-DK" dirty="0" smtClean="0"/>
              <a:t> Apparatur rengøres og desinficeres før det bringes ud af isolationsstuen 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3398" y="22877"/>
            <a:ext cx="9723797" cy="1440196"/>
          </a:xfrm>
        </p:spPr>
        <p:txBody>
          <a:bodyPr/>
          <a:lstStyle/>
          <a:p>
            <a:r>
              <a:rPr lang="da-DK" dirty="0" smtClean="0"/>
              <a:t>Udstyr og apparatur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6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/>
              <a:t>Service sættes direkte i køkken eller på afrydningsvogn, benyt handsker ved håndtering </a:t>
            </a:r>
          </a:p>
          <a:p>
            <a:endParaRPr lang="da-DK" dirty="0"/>
          </a:p>
          <a:p>
            <a:r>
              <a:rPr lang="da-DK" dirty="0"/>
              <a:t>Affald og snavsetøj emballeres på stuen og kasseres/sendes til vask på vanlig vis</a:t>
            </a: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a-DK" dirty="0" smtClean="0"/>
              <a:t>Service, linned og affald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92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2" y="2061642"/>
            <a:ext cx="9723797" cy="719305"/>
          </a:xfrm>
        </p:spPr>
        <p:txBody>
          <a:bodyPr/>
          <a:lstStyle/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Rent tøj og sengetøj</a:t>
            </a: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Rengøring </a:t>
            </a:r>
            <a:r>
              <a:rPr lang="da-DK" altLang="da-DK" dirty="0" smtClean="0">
                <a:ea typeface="ＭＳ Ｐゴシック" pitchFamily="34" charset="-128"/>
              </a:rPr>
              <a:t>og </a:t>
            </a:r>
            <a:r>
              <a:rPr lang="da-DK" altLang="da-DK" dirty="0">
                <a:ea typeface="ＭＳ Ｐゴシック" pitchFamily="34" charset="-128"/>
              </a:rPr>
              <a:t>desinfektion af sengegavle </a:t>
            </a:r>
            <a:r>
              <a:rPr lang="da-DK" altLang="da-DK" dirty="0" smtClean="0">
                <a:ea typeface="ＭＳ Ｐゴシック" pitchFamily="34" charset="-128"/>
              </a:rPr>
              <a:t>og sengeheste</a:t>
            </a: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Patienten skal udføre håndhygiejne</a:t>
            </a: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Den der transporterer behøver ikke værnemidler</a:t>
            </a:r>
          </a:p>
          <a:p>
            <a:pPr>
              <a:defRPr/>
            </a:pPr>
            <a:r>
              <a:rPr lang="da-DK" altLang="da-DK" dirty="0" smtClean="0">
                <a:ea typeface="ＭＳ Ｐゴシック" pitchFamily="34" charset="-128"/>
              </a:rPr>
              <a:t>Patienter </a:t>
            </a:r>
            <a:r>
              <a:rPr lang="da-DK" altLang="da-DK" dirty="0">
                <a:ea typeface="ＭＳ Ｐゴシック" pitchFamily="34" charset="-128"/>
              </a:rPr>
              <a:t>med luftvejssymptomer skal bære maske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189434"/>
            <a:ext cx="9723797" cy="1440196"/>
          </a:xfrm>
        </p:spPr>
        <p:txBody>
          <a:bodyPr/>
          <a:lstStyle/>
          <a:p>
            <a:r>
              <a:rPr lang="da-DK" dirty="0" smtClean="0"/>
              <a:t>Transport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42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60479" y="3357786"/>
            <a:ext cx="9723797" cy="719305"/>
          </a:xfrm>
        </p:spPr>
        <p:txBody>
          <a:bodyPr/>
          <a:lstStyle/>
          <a:p>
            <a:r>
              <a:rPr lang="da-DK" dirty="0" smtClean="0"/>
              <a:t>Informeres om gældende forholdsregler, værnemidler og rengøringer med efterfølgende desinfektion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1" y="549474"/>
            <a:ext cx="9723797" cy="1440196"/>
          </a:xfrm>
        </p:spPr>
        <p:txBody>
          <a:bodyPr/>
          <a:lstStyle/>
          <a:p>
            <a:r>
              <a:rPr lang="da-DK" dirty="0" smtClean="0"/>
              <a:t>Information til samarbejdende afdelinger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66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2" y="765498"/>
            <a:ext cx="9723797" cy="5256584"/>
          </a:xfrm>
        </p:spPr>
        <p:txBody>
          <a:bodyPr/>
          <a:lstStyle/>
          <a:p>
            <a:pPr>
              <a:defRPr/>
            </a:pPr>
            <a:endParaRPr lang="da-DK" altLang="da-DK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da-DK" altLang="da-DK" dirty="0">
                <a:ea typeface="ＭＳ Ｐゴシック" pitchFamily="34" charset="-128"/>
              </a:rPr>
              <a:t>Symptomer </a:t>
            </a:r>
            <a:r>
              <a:rPr lang="mr-IN" altLang="da-DK" dirty="0">
                <a:latin typeface="Mangal" pitchFamily="18" charset="0"/>
                <a:ea typeface="ＭＳ Ｐゴシック" pitchFamily="34" charset="-128"/>
              </a:rPr>
              <a:t>–</a:t>
            </a:r>
            <a:r>
              <a:rPr lang="da-DK" altLang="da-DK" dirty="0">
                <a:ea typeface="ＭＳ Ｐゴシック" pitchFamily="34" charset="-128"/>
              </a:rPr>
              <a:t> virussygdomme</a:t>
            </a:r>
          </a:p>
          <a:p>
            <a:pPr>
              <a:lnSpc>
                <a:spcPct val="150000"/>
              </a:lnSpc>
              <a:defRPr/>
            </a:pPr>
            <a:r>
              <a:rPr lang="da-DK" altLang="da-DK" dirty="0">
                <a:ea typeface="ＭＳ Ｐゴシック" pitchFamily="34" charset="-128"/>
              </a:rPr>
              <a:t>Bærertilstand ophørt </a:t>
            </a:r>
            <a:r>
              <a:rPr lang="mr-IN" altLang="da-DK" dirty="0">
                <a:latin typeface="Mangal" pitchFamily="18" charset="0"/>
                <a:ea typeface="ＭＳ Ｐゴシック" pitchFamily="34" charset="-128"/>
              </a:rPr>
              <a:t>–</a:t>
            </a:r>
            <a:r>
              <a:rPr lang="da-DK" altLang="da-DK" dirty="0">
                <a:ea typeface="ＭＳ Ｐゴシック" pitchFamily="34" charset="-128"/>
              </a:rPr>
              <a:t> forskellige kriterier</a:t>
            </a:r>
          </a:p>
          <a:p>
            <a:pPr>
              <a:lnSpc>
                <a:spcPct val="150000"/>
              </a:lnSpc>
              <a:defRPr/>
            </a:pPr>
            <a:r>
              <a:rPr lang="da-DK" altLang="da-DK" dirty="0">
                <a:ea typeface="ＭＳ Ｐゴシック" pitchFamily="34" charset="-128"/>
              </a:rPr>
              <a:t>Behandling har virket </a:t>
            </a:r>
            <a:r>
              <a:rPr lang="mr-IN" altLang="da-DK" dirty="0">
                <a:latin typeface="Mangal" pitchFamily="18" charset="0"/>
                <a:ea typeface="ＭＳ Ｐゴシック" pitchFamily="34" charset="-128"/>
              </a:rPr>
              <a:t>–</a:t>
            </a:r>
            <a:r>
              <a:rPr lang="da-DK" altLang="da-DK" dirty="0">
                <a:ea typeface="ＭＳ Ｐゴシック" pitchFamily="34" charset="-128"/>
              </a:rPr>
              <a:t> tidsperspektiv</a:t>
            </a:r>
          </a:p>
          <a:p>
            <a:pPr>
              <a:lnSpc>
                <a:spcPct val="150000"/>
              </a:lnSpc>
              <a:defRPr/>
            </a:pPr>
            <a:r>
              <a:rPr lang="da-DK" altLang="da-DK" dirty="0">
                <a:ea typeface="ＭＳ Ｐゴシック" pitchFamily="34" charset="-128"/>
              </a:rPr>
              <a:t>Patienten </a:t>
            </a:r>
            <a:r>
              <a:rPr lang="da-DK" altLang="da-DK" dirty="0" smtClean="0">
                <a:ea typeface="ＭＳ Ｐゴシック" pitchFamily="34" charset="-128"/>
              </a:rPr>
              <a:t>udskrives</a:t>
            </a: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Forbliver patienten indlagt efter isolationen er ophævet, </a:t>
            </a:r>
            <a:r>
              <a:rPr lang="da-DK" altLang="da-DK" dirty="0" smtClean="0">
                <a:ea typeface="ＭＳ Ｐゴシック" pitchFamily="34" charset="-128"/>
              </a:rPr>
              <a:t>skal patienten bade, </a:t>
            </a:r>
            <a:r>
              <a:rPr lang="da-DK" altLang="da-DK" dirty="0">
                <a:ea typeface="ＭＳ Ｐゴシック" pitchFamily="34" charset="-128"/>
              </a:rPr>
              <a:t>have rent tøj </a:t>
            </a:r>
            <a:r>
              <a:rPr lang="da-DK" altLang="da-DK" dirty="0" smtClean="0">
                <a:ea typeface="ＭＳ Ｐゴシック" pitchFamily="34" charset="-128"/>
              </a:rPr>
              <a:t>på, </a:t>
            </a:r>
            <a:r>
              <a:rPr lang="da-DK" altLang="da-DK" dirty="0">
                <a:ea typeface="ＭＳ Ｐゴシック" pitchFamily="34" charset="-128"/>
              </a:rPr>
              <a:t>en ren seng </a:t>
            </a:r>
            <a:r>
              <a:rPr lang="da-DK" altLang="da-DK" dirty="0" smtClean="0">
                <a:ea typeface="ＭＳ Ｐゴシック" pitchFamily="34" charset="-128"/>
              </a:rPr>
              <a:t>og </a:t>
            </a:r>
            <a:r>
              <a:rPr lang="da-DK" altLang="da-DK" dirty="0">
                <a:ea typeface="ＭＳ Ｐゴシック" pitchFamily="34" charset="-128"/>
              </a:rPr>
              <a:t>stuen slut rengøres. </a:t>
            </a:r>
          </a:p>
          <a:p>
            <a:pPr>
              <a:defRPr/>
            </a:pP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endParaRPr lang="da-DK" altLang="da-DK" dirty="0">
              <a:ea typeface="ＭＳ Ｐゴシック" pitchFamily="34" charset="-128"/>
            </a:endParaRP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549474"/>
            <a:ext cx="9723797" cy="648275"/>
          </a:xfrm>
        </p:spPr>
        <p:txBody>
          <a:bodyPr/>
          <a:lstStyle/>
          <a:p>
            <a:r>
              <a:rPr lang="da-DK" dirty="0" smtClean="0"/>
              <a:t>Varighed af isolation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73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2" y="1341765"/>
            <a:ext cx="9723797" cy="453650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a-DK" altLang="da-DK" dirty="0">
                <a:ea typeface="ＭＳ Ｐゴシック" pitchFamily="34" charset="-128"/>
              </a:rPr>
              <a:t>Servicepersonale benytter </a:t>
            </a:r>
            <a:r>
              <a:rPr lang="da-DK" altLang="da-DK" dirty="0" smtClean="0">
                <a:ea typeface="ＭＳ Ｐゴシック" pitchFamily="34" charset="-128"/>
              </a:rPr>
              <a:t>værnemidler</a:t>
            </a: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Stuen </a:t>
            </a:r>
            <a:r>
              <a:rPr lang="mr-IN" altLang="da-DK" dirty="0">
                <a:latin typeface="Mangal" pitchFamily="18" charset="0"/>
                <a:ea typeface="ＭＳ Ｐゴシック" pitchFamily="34" charset="-128"/>
              </a:rPr>
              <a:t>–</a:t>
            </a:r>
            <a:r>
              <a:rPr lang="da-DK" altLang="da-DK" dirty="0">
                <a:ea typeface="ＭＳ Ｐゴシック" pitchFamily="34" charset="-128"/>
              </a:rPr>
              <a:t> overflader og  inventar (fx seng og sengebord) rengøres og desinficeres </a:t>
            </a:r>
          </a:p>
          <a:p>
            <a:pPr>
              <a:defRPr/>
            </a:pPr>
            <a:r>
              <a:rPr lang="da-DK" dirty="0"/>
              <a:t>Sengeforhæng og badeforhæng sendes til vask. Gardiner sendes til vask ved synlig forurening (og ved </a:t>
            </a:r>
            <a:r>
              <a:rPr lang="da-DK" dirty="0" smtClean="0"/>
              <a:t>CD027 </a:t>
            </a:r>
            <a:r>
              <a:rPr lang="da-DK" dirty="0"/>
              <a:t>og luftbåren smitte</a:t>
            </a:r>
            <a:r>
              <a:rPr lang="da-DK" dirty="0" smtClean="0"/>
              <a:t>)</a:t>
            </a: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Udstyr i skabe/skuffer håndteret korrekt kan forblive på </a:t>
            </a:r>
            <a:r>
              <a:rPr lang="da-DK" altLang="da-DK" dirty="0" smtClean="0">
                <a:ea typeface="ＭＳ Ｐゴシック" pitchFamily="34" charset="-128"/>
              </a:rPr>
              <a:t>stuen</a:t>
            </a: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Udstyr på åbne hylder kasseres eller </a:t>
            </a:r>
            <a:r>
              <a:rPr lang="da-DK" altLang="da-DK" dirty="0" smtClean="0">
                <a:ea typeface="ＭＳ Ｐゴシック" pitchFamily="34" charset="-128"/>
              </a:rPr>
              <a:t>genbehandles</a:t>
            </a:r>
            <a:endParaRPr lang="da-DK" altLang="da-DK" dirty="0">
              <a:ea typeface="ＭＳ Ｐゴシック" pitchFamily="34" charset="-128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765498"/>
            <a:ext cx="9723797" cy="576267"/>
          </a:xfrm>
        </p:spPr>
        <p:txBody>
          <a:bodyPr/>
          <a:lstStyle/>
          <a:p>
            <a:r>
              <a:rPr lang="da-DK" dirty="0" smtClean="0"/>
              <a:t>Slutrengøring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50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 bwMode="auto">
          <a:xfrm>
            <a:off x="408955" y="1485578"/>
            <a:ext cx="8424936" cy="79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4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sz="3200" kern="0" dirty="0" smtClean="0"/>
              <a:t>Hvad er de supplerende infektionshygiejniske forholdsregler og hvornår benytter vi dem? </a:t>
            </a:r>
            <a:endParaRPr lang="da-DK" sz="3200" kern="0" dirty="0"/>
          </a:p>
        </p:txBody>
      </p:sp>
      <p:sp>
        <p:nvSpPr>
          <p:cNvPr id="6" name="Undertitel 6"/>
          <p:cNvSpPr>
            <a:spLocks noGrp="1"/>
          </p:cNvSpPr>
          <p:nvPr>
            <p:ph type="subTitle" sz="quarter" idx="1"/>
          </p:nvPr>
        </p:nvSpPr>
        <p:spPr>
          <a:xfrm>
            <a:off x="192931" y="2493690"/>
            <a:ext cx="9723797" cy="3600400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000" dirty="0" smtClean="0"/>
              <a:t>Ved udvalgte infektioner/bærertilstande som smitter via kontakt/dråbesmitte, men er på baggrund af</a:t>
            </a:r>
          </a:p>
          <a:p>
            <a:pPr>
              <a:buClr>
                <a:schemeClr val="bg1"/>
              </a:buClr>
            </a:pPr>
            <a:r>
              <a:rPr lang="da-DK" sz="2000" dirty="0" smtClean="0"/>
              <a:t>- Resistente mikroorganismer </a:t>
            </a:r>
          </a:p>
          <a:p>
            <a:pPr>
              <a:buClr>
                <a:schemeClr val="bg1"/>
              </a:buClr>
            </a:pPr>
            <a:r>
              <a:rPr lang="da-DK" sz="2000" dirty="0" smtClean="0"/>
              <a:t>- Særligt smittesomme/virulente mikroorganismer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000" dirty="0" smtClean="0"/>
              <a:t>Når patienter har infektioner hvor smittevejen er luftbåren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2000" dirty="0" smtClean="0"/>
              <a:t>Ved eksotiske infektionssygdomme med høj alvorlighed</a:t>
            </a:r>
            <a:endParaRPr lang="da-DK" sz="2000" dirty="0"/>
          </a:p>
        </p:txBody>
      </p:sp>
      <p:sp>
        <p:nvSpPr>
          <p:cNvPr id="9" name="Afrundet rektangel 8"/>
          <p:cNvSpPr/>
          <p:nvPr/>
        </p:nvSpPr>
        <p:spPr>
          <a:xfrm>
            <a:off x="8833891" y="1773610"/>
            <a:ext cx="3024336" cy="1440160"/>
          </a:xfrm>
          <a:prstGeom prst="roundRect">
            <a:avLst/>
          </a:prstGeom>
          <a:solidFill>
            <a:schemeClr val="bg1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3F3018"/>
                </a:solidFill>
              </a:rPr>
              <a:t>De er et supplement til det generelle!</a:t>
            </a:r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308" y1="23500" x2="46154" y2="28000"/>
                        <a14:foregroundMark x1="70000" y1="26000" x2="73077" y2="32000"/>
                        <a14:foregroundMark x1="35385" y1="30500" x2="46923" y2="34500"/>
                        <a14:foregroundMark x1="61538" y1="33000" x2="64615" y2="26000"/>
                        <a14:backgroundMark x1="12308" y1="41500" x2="12308" y2="41500"/>
                        <a14:backgroundMark x1="92308" y1="38500" x2="92308" y2="38500"/>
                      </a14:backgroundRemoval>
                    </a14:imgEffect>
                    <a14:imgEffect>
                      <a14:artisticMarker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7011" y="3341509"/>
            <a:ext cx="1238095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1" y="1773610"/>
            <a:ext cx="9723797" cy="719305"/>
          </a:xfrm>
        </p:spPr>
        <p:txBody>
          <a:bodyPr/>
          <a:lstStyle/>
          <a:p>
            <a:r>
              <a:rPr lang="da-DK" dirty="0"/>
              <a:t>Dato for påbegyndt og afsluttet isolation dokumenteres i </a:t>
            </a:r>
            <a:r>
              <a:rPr lang="da-DK" dirty="0" err="1"/>
              <a:t>SFI'en</a:t>
            </a:r>
            <a:r>
              <a:rPr lang="da-DK" dirty="0"/>
              <a:t>: Isolationsregime 1: Forholdsregler mod kontaktsmitte. </a:t>
            </a:r>
            <a:r>
              <a:rPr lang="da-DK" i="1" dirty="0"/>
              <a:t>Eller</a:t>
            </a:r>
            <a:r>
              <a:rPr lang="da-DK" dirty="0"/>
              <a:t>: 4 Forholdsregler mod luftbåren smitte</a:t>
            </a:r>
          </a:p>
          <a:p>
            <a:endParaRPr lang="da-DK" dirty="0" smtClean="0"/>
          </a:p>
          <a:p>
            <a:r>
              <a:rPr lang="da-DK" dirty="0" smtClean="0"/>
              <a:t>OBS-ikonet </a:t>
            </a:r>
            <a:r>
              <a:rPr lang="da-DK" dirty="0"/>
              <a:t>i EPJ tændes</a:t>
            </a:r>
          </a:p>
          <a:p>
            <a:endParaRPr lang="da-DK" dirty="0"/>
          </a:p>
          <a:p>
            <a:r>
              <a:rPr lang="da-DK" u="sng" dirty="0">
                <a:solidFill>
                  <a:srgbClr val="FF0000"/>
                </a:solidFill>
              </a:rPr>
              <a:t>Aktivitet på Klinisk Logistik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1" y="117426"/>
            <a:ext cx="9723797" cy="1440196"/>
          </a:xfrm>
        </p:spPr>
        <p:txBody>
          <a:bodyPr/>
          <a:lstStyle/>
          <a:p>
            <a:r>
              <a:rPr lang="da-DK" dirty="0" smtClean="0"/>
              <a:t>Dokumentation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6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74534" y="1629594"/>
            <a:ext cx="9723797" cy="4464496"/>
          </a:xfrm>
        </p:spPr>
        <p:txBody>
          <a:bodyPr/>
          <a:lstStyle/>
          <a:p>
            <a:pPr>
              <a:defRPr/>
            </a:pPr>
            <a:r>
              <a:rPr lang="da-DK" altLang="da-DK" dirty="0" smtClean="0">
                <a:ea typeface="ＭＳ Ｐゴシック" pitchFamily="34" charset="-128"/>
              </a:rPr>
              <a:t>Altid </a:t>
            </a:r>
            <a:r>
              <a:rPr lang="da-DK" altLang="da-DK" dirty="0">
                <a:ea typeface="ＭＳ Ｐゴシック" pitchFamily="34" charset="-128"/>
              </a:rPr>
              <a:t>en risikovurdering i forhold til, hvilken behandling/undersøgelse patienten skal gennem</a:t>
            </a: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Forbered besøget og fjern evt. alt unødvendigt udstyr på undersøgelsesstuen (enten ud af stuen eller 1 meter fra </a:t>
            </a:r>
            <a:r>
              <a:rPr lang="da-DK" altLang="da-DK" dirty="0" smtClean="0">
                <a:ea typeface="ＭＳ Ｐゴシック" pitchFamily="34" charset="-128"/>
              </a:rPr>
              <a:t>patienten)</a:t>
            </a:r>
            <a:endParaRPr lang="da-DK" altLang="da-DK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Brug af værnemidler vurderes </a:t>
            </a:r>
          </a:p>
          <a:p>
            <a:pPr>
              <a:defRPr/>
            </a:pPr>
            <a:r>
              <a:rPr lang="da-DK" altLang="da-DK" dirty="0">
                <a:ea typeface="ＭＳ Ｐゴシック" pitchFamily="34" charset="-128"/>
              </a:rPr>
              <a:t>Rengøring og desinfektion i forhold til behandling/undersøgelsen – se </a:t>
            </a:r>
            <a:r>
              <a:rPr lang="da-DK" altLang="da-DK" dirty="0" smtClean="0">
                <a:ea typeface="ＭＳ Ｐゴシック" pitchFamily="34" charset="-128"/>
              </a:rPr>
              <a:t>de </a:t>
            </a:r>
            <a:r>
              <a:rPr lang="da-DK" altLang="da-DK" dirty="0">
                <a:ea typeface="ＭＳ Ｐゴシック" pitchFamily="34" charset="-128"/>
              </a:rPr>
              <a:t>regionale infektionshygiejniske dokumenter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693490"/>
            <a:ext cx="9723797" cy="576267"/>
          </a:xfrm>
        </p:spPr>
        <p:txBody>
          <a:bodyPr/>
          <a:lstStyle/>
          <a:p>
            <a:r>
              <a:rPr lang="da-DK" dirty="0" smtClean="0"/>
              <a:t>Ambulante besøg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12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sz="quarter" idx="1"/>
          </p:nvPr>
        </p:nvSpPr>
        <p:spPr>
          <a:xfrm>
            <a:off x="336947" y="2133650"/>
            <a:ext cx="9723797" cy="4176464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Optager plads</a:t>
            </a:r>
            <a:endParaRPr lang="da-DK" dirty="0"/>
          </a:p>
          <a:p>
            <a:r>
              <a:rPr lang="da-DK" dirty="0" smtClean="0"/>
              <a:t>Tidskrævende </a:t>
            </a:r>
            <a:endParaRPr lang="da-DK" dirty="0"/>
          </a:p>
          <a:p>
            <a:r>
              <a:rPr lang="da-DK" dirty="0" smtClean="0"/>
              <a:t>Stort ressourcetræk </a:t>
            </a:r>
            <a:endParaRPr lang="da-DK" dirty="0"/>
          </a:p>
          <a:p>
            <a:r>
              <a:rPr lang="da-DK" dirty="0" smtClean="0"/>
              <a:t>Samler opgaver 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>
          <a:xfrm>
            <a:off x="120923" y="837506"/>
            <a:ext cx="9723797" cy="1440196"/>
          </a:xfrm>
        </p:spPr>
        <p:txBody>
          <a:bodyPr/>
          <a:lstStyle/>
          <a:p>
            <a:r>
              <a:rPr lang="da-DK" dirty="0" smtClean="0"/>
              <a:t>Hvad er jeres oplevelse</a:t>
            </a:r>
            <a:br>
              <a:rPr lang="da-DK" dirty="0" smtClean="0"/>
            </a:br>
            <a:r>
              <a:rPr lang="da-DK" dirty="0" smtClean="0"/>
              <a:t>med patienten i isolation?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70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0" y="1421274"/>
            <a:ext cx="9723797" cy="1440196"/>
          </a:xfrm>
        </p:spPr>
        <p:txBody>
          <a:bodyPr/>
          <a:lstStyle/>
          <a:p>
            <a:r>
              <a:rPr lang="da-DK" dirty="0" smtClean="0"/>
              <a:t>Hvad oplever den isolerede patient? 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sz="quarter" idx="1"/>
          </p:nvPr>
        </p:nvSpPr>
        <p:spPr>
          <a:xfrm>
            <a:off x="336947" y="3141762"/>
            <a:ext cx="9723797" cy="2808312"/>
          </a:xfrm>
        </p:spPr>
        <p:txBody>
          <a:bodyPr/>
          <a:lstStyle/>
          <a:p>
            <a:r>
              <a:rPr lang="da-DK" dirty="0" smtClean="0"/>
              <a:t>Stigmatisering – jeg er farlig? </a:t>
            </a:r>
          </a:p>
          <a:p>
            <a:r>
              <a:rPr lang="da-DK" dirty="0" smtClean="0"/>
              <a:t>Personalet kommer sjældnere</a:t>
            </a:r>
          </a:p>
          <a:p>
            <a:r>
              <a:rPr lang="da-DK" dirty="0" smtClean="0"/>
              <a:t>Frihedsberøvelse </a:t>
            </a:r>
          </a:p>
          <a:p>
            <a:endParaRPr lang="da-DK" dirty="0"/>
          </a:p>
          <a:p>
            <a:r>
              <a:rPr lang="da-DK" dirty="0" smtClean="0"/>
              <a:t>Husk alle har ret til lige behandling</a:t>
            </a:r>
          </a:p>
          <a:p>
            <a:r>
              <a:rPr lang="da-DK" dirty="0" smtClean="0"/>
              <a:t> </a:t>
            </a:r>
          </a:p>
          <a:p>
            <a:endParaRPr lang="da-DK" dirty="0" smtClean="0"/>
          </a:p>
          <a:p>
            <a:r>
              <a:rPr lang="da-DK" dirty="0" smtClean="0"/>
              <a:t> </a:t>
            </a:r>
          </a:p>
          <a:p>
            <a:endParaRPr lang="da-DK" dirty="0"/>
          </a:p>
        </p:txBody>
      </p:sp>
      <p:pic>
        <p:nvPicPr>
          <p:cNvPr id="2052" name="Picture 4" descr="Infectious Cartoons and Comic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44" y="1989634"/>
            <a:ext cx="3810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210934" y="909514"/>
            <a:ext cx="11863317" cy="180020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a-DK" sz="2400" dirty="0">
                <a:solidFill>
                  <a:schemeClr val="tx1"/>
                </a:solidFill>
              </a:rPr>
              <a:t>Konsekvent overholdelse af de generelle infektionshygiejniske retningslinjer i forbindelse med patientkontakt er den vigtigste forebyggende faktor i forbindelse med spredning af mikroorganismer</a:t>
            </a:r>
          </a:p>
        </p:txBody>
      </p:sp>
      <p:pic>
        <p:nvPicPr>
          <p:cNvPr id="3074" name="Picture 2" descr="https://scrubsmag.com/wp-content/uploads/scrubs-cartoon8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4" y="2853730"/>
            <a:ext cx="10927213" cy="34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0" y="1701602"/>
            <a:ext cx="9723797" cy="5544616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>
                <a:hlinkClick r:id="rId3"/>
              </a:rPr>
              <a:t>Regionale infektionshygiejniske </a:t>
            </a:r>
            <a:r>
              <a:rPr lang="da-DK" dirty="0" smtClean="0">
                <a:hlinkClick r:id="rId3"/>
              </a:rPr>
              <a:t>dokumenter</a:t>
            </a:r>
            <a:r>
              <a:rPr lang="da-DK" dirty="0" smtClean="0"/>
              <a:t> </a:t>
            </a:r>
          </a:p>
          <a:p>
            <a:endParaRPr lang="da-DK" dirty="0"/>
          </a:p>
          <a:p>
            <a:r>
              <a:rPr lang="da-DK" dirty="0">
                <a:hlinkClick r:id="rId4"/>
              </a:rPr>
              <a:t>www.ihe.auh.dk</a:t>
            </a:r>
            <a:endParaRPr lang="da-DK" dirty="0"/>
          </a:p>
          <a:p>
            <a:endParaRPr lang="da-DK" dirty="0"/>
          </a:p>
          <a:p>
            <a:r>
              <a:rPr lang="da-DK" dirty="0" smtClean="0"/>
              <a:t>Fra A</a:t>
            </a:r>
            <a:r>
              <a:rPr lang="da-DK" sz="2000" i="1" dirty="0" smtClean="0"/>
              <a:t>(</a:t>
            </a:r>
            <a:r>
              <a:rPr lang="da-DK" sz="2000" i="1" dirty="0" err="1" smtClean="0"/>
              <a:t>bekopper</a:t>
            </a:r>
            <a:r>
              <a:rPr lang="da-DK" sz="2000" i="1" dirty="0"/>
              <a:t>)</a:t>
            </a:r>
            <a:r>
              <a:rPr lang="da-DK" dirty="0" smtClean="0"/>
              <a:t> til V</a:t>
            </a:r>
            <a:r>
              <a:rPr lang="da-DK" sz="2000" i="1" dirty="0" smtClean="0"/>
              <a:t>(RE)</a:t>
            </a:r>
            <a:r>
              <a:rPr lang="da-DK" dirty="0" smtClean="0"/>
              <a:t>. </a:t>
            </a:r>
          </a:p>
          <a:p>
            <a:r>
              <a:rPr lang="da-DK" dirty="0" smtClean="0"/>
              <a:t>I skal ikke vide alt, men I skal vide hvor I kan finde viden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1" y="0"/>
            <a:ext cx="9723797" cy="1440196"/>
          </a:xfrm>
        </p:spPr>
        <p:txBody>
          <a:bodyPr/>
          <a:lstStyle/>
          <a:p>
            <a:r>
              <a:rPr lang="da-DK" sz="3600" dirty="0" smtClean="0"/>
              <a:t>e-Dok og regionale dokumenter 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1578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2" y="1440196"/>
            <a:ext cx="9723797" cy="4869918"/>
          </a:xfrm>
        </p:spPr>
        <p:txBody>
          <a:bodyPr numCol="2"/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Smitteveje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Isolationsformer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Medpatienter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Værnemidler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Pårørende og besøgende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Desinfektionsmiddel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Apparatur og udstyr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Service, linned og affald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Transport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Information til samarbejdende afdelinger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Varighed af isolation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Slutrengøring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Udskrivelse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Ambulante besøg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Dokumentation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74748" y="0"/>
            <a:ext cx="9723797" cy="1440196"/>
          </a:xfrm>
        </p:spPr>
        <p:txBody>
          <a:bodyPr/>
          <a:lstStyle/>
          <a:p>
            <a:r>
              <a:rPr lang="da-DK" sz="2800" dirty="0" smtClean="0"/>
              <a:t>Opmærksomhedspunkter ved supplerende infektionshygiejniske forholdsregle</a:t>
            </a:r>
            <a:r>
              <a:rPr lang="da-DK" sz="28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971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73685" y="1557586"/>
            <a:ext cx="9723797" cy="719305"/>
          </a:xfrm>
        </p:spPr>
        <p:txBody>
          <a:bodyPr/>
          <a:lstStyle/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Kontaktsmitte</a:t>
            </a:r>
          </a:p>
          <a:p>
            <a:pPr lvl="2">
              <a:defRPr/>
            </a:pPr>
            <a:r>
              <a:rPr lang="da-DK" altLang="da-DK" sz="1400" dirty="0">
                <a:solidFill>
                  <a:schemeClr val="bg1"/>
                </a:solidFill>
                <a:ea typeface="ＭＳ Ｐゴシック" pitchFamily="34" charset="-128"/>
              </a:rPr>
              <a:t>Direkte kontakt </a:t>
            </a:r>
          </a:p>
          <a:p>
            <a:pPr lvl="2">
              <a:defRPr/>
            </a:pPr>
            <a:r>
              <a:rPr lang="da-DK" altLang="da-DK" sz="1400" dirty="0">
                <a:solidFill>
                  <a:schemeClr val="bg1"/>
                </a:solidFill>
                <a:ea typeface="ＭＳ Ｐゴシック" pitchFamily="34" charset="-128"/>
              </a:rPr>
              <a:t>Indirekte kontakt – via udstyr, overflader og hænder</a:t>
            </a:r>
          </a:p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Dråbesmitte – </a:t>
            </a:r>
            <a:r>
              <a:rPr lang="da-DK" altLang="da-DK" sz="1600" dirty="0">
                <a:ea typeface="ＭＳ Ｐゴシック" pitchFamily="34" charset="-128"/>
              </a:rPr>
              <a:t>via aerosoler der indeholder dråber af forskellig størrelse</a:t>
            </a:r>
          </a:p>
          <a:p>
            <a:pPr lvl="2">
              <a:defRPr/>
            </a:pPr>
            <a:r>
              <a:rPr lang="da-DK" altLang="da-DK" sz="1400" dirty="0">
                <a:solidFill>
                  <a:schemeClr val="bg1"/>
                </a:solidFill>
                <a:ea typeface="ＭＳ Ｐゴシック" pitchFamily="34" charset="-128"/>
              </a:rPr>
              <a:t>Dannes ved host, nys, tale, opkast og ved anden form for stænk og sprøjt</a:t>
            </a:r>
          </a:p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Luftbåren smitte</a:t>
            </a:r>
          </a:p>
          <a:p>
            <a:pPr lvl="2">
              <a:defRPr/>
            </a:pPr>
            <a:r>
              <a:rPr lang="da-DK" altLang="da-DK" sz="1400" dirty="0">
                <a:solidFill>
                  <a:schemeClr val="bg1"/>
                </a:solidFill>
                <a:ea typeface="ＭＳ Ｐゴシック" pitchFamily="34" charset="-128"/>
              </a:rPr>
              <a:t>Små dråbekerner der kan holde sig svævende i længere tid</a:t>
            </a:r>
          </a:p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Vehikelbåren smitte</a:t>
            </a:r>
          </a:p>
          <a:p>
            <a:pPr lvl="2">
              <a:defRPr/>
            </a:pPr>
            <a:r>
              <a:rPr lang="da-DK" altLang="da-DK" sz="1400" dirty="0">
                <a:solidFill>
                  <a:schemeClr val="bg1"/>
                </a:solidFill>
                <a:ea typeface="ＭＳ Ｐゴシック" pitchFamily="34" charset="-128"/>
              </a:rPr>
              <a:t>blodbåren smitte</a:t>
            </a:r>
          </a:p>
          <a:p>
            <a:pPr lvl="2">
              <a:defRPr/>
            </a:pPr>
            <a:r>
              <a:rPr lang="da-DK" altLang="da-DK" sz="1400" dirty="0" smtClean="0">
                <a:solidFill>
                  <a:schemeClr val="bg1"/>
                </a:solidFill>
                <a:ea typeface="ＭＳ Ｐゴシック" pitchFamily="34" charset="-128"/>
              </a:rPr>
              <a:t>alimentær smitte</a:t>
            </a:r>
            <a:endParaRPr lang="da-DK" altLang="da-DK" sz="1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lvl="2">
              <a:defRPr/>
            </a:pPr>
            <a:r>
              <a:rPr lang="da-DK" altLang="da-DK" sz="1400" dirty="0">
                <a:solidFill>
                  <a:schemeClr val="bg1"/>
                </a:solidFill>
                <a:ea typeface="ＭＳ Ｐゴシック" pitchFamily="34" charset="-128"/>
              </a:rPr>
              <a:t>fækal-oral smitte</a:t>
            </a:r>
          </a:p>
          <a:p>
            <a:pPr lvl="2">
              <a:defRPr/>
            </a:pPr>
            <a:r>
              <a:rPr lang="da-DK" altLang="da-DK" sz="1400" dirty="0">
                <a:solidFill>
                  <a:schemeClr val="bg1"/>
                </a:solidFill>
                <a:ea typeface="ＭＳ Ｐゴシック" pitchFamily="34" charset="-128"/>
              </a:rPr>
              <a:t>insektbåren smitte</a:t>
            </a:r>
          </a:p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Smitte fra omgivelserne</a:t>
            </a:r>
          </a:p>
          <a:p>
            <a:pPr lvl="2">
              <a:defRPr/>
            </a:pPr>
            <a:r>
              <a:rPr lang="da-DK" altLang="da-DK" sz="1400" dirty="0">
                <a:solidFill>
                  <a:schemeClr val="bg1"/>
                </a:solidFill>
                <a:ea typeface="ＭＳ Ｐゴシック" pitchFamily="34" charset="-128"/>
              </a:rPr>
              <a:t>Støv - overflader</a:t>
            </a:r>
          </a:p>
          <a:p>
            <a:endParaRPr lang="da-DK" sz="3200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73685" y="-27188"/>
            <a:ext cx="9723797" cy="1440196"/>
          </a:xfrm>
        </p:spPr>
        <p:txBody>
          <a:bodyPr/>
          <a:lstStyle/>
          <a:p>
            <a:r>
              <a:rPr lang="da-DK" dirty="0" smtClean="0"/>
              <a:t>Smitteveje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99" y="664629"/>
            <a:ext cx="3128475" cy="20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1" y="1701602"/>
            <a:ext cx="9723797" cy="4320480"/>
          </a:xfrm>
        </p:spPr>
        <p:txBody>
          <a:bodyPr/>
          <a:lstStyle/>
          <a:p>
            <a:pPr>
              <a:defRPr/>
            </a:pPr>
            <a:r>
              <a:rPr lang="da-DK" altLang="da-DK" sz="2400" dirty="0">
                <a:ea typeface="ＭＳ Ｐゴシック" pitchFamily="34" charset="-128"/>
              </a:rPr>
              <a:t>Enestue – med eget bad/toilet tilknyttet</a:t>
            </a:r>
          </a:p>
          <a:p>
            <a:pPr lvl="1">
              <a:defRPr/>
            </a:pPr>
            <a:endParaRPr lang="da-DK" altLang="da-DK" sz="2000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sz="2400" dirty="0">
                <a:ea typeface="ＭＳ Ｐゴシック" pitchFamily="34" charset="-128"/>
              </a:rPr>
              <a:t>Kohorte </a:t>
            </a:r>
            <a:r>
              <a:rPr lang="mr-IN" altLang="da-DK" sz="2400" dirty="0">
                <a:ea typeface="ＭＳ Ｐゴシック" pitchFamily="34" charset="-128"/>
              </a:rPr>
              <a:t>–</a:t>
            </a:r>
            <a:r>
              <a:rPr lang="da-DK" altLang="da-DK" sz="2400" dirty="0">
                <a:ea typeface="ＭＳ Ｐゴシック" pitchFamily="34" charset="-128"/>
              </a:rPr>
              <a:t> flere patienter med samme type infektion.</a:t>
            </a:r>
          </a:p>
          <a:p>
            <a:pPr>
              <a:defRPr/>
            </a:pPr>
            <a:r>
              <a:rPr lang="da-DK" altLang="da-DK" sz="2400" dirty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da-DK" altLang="da-DK" sz="2400" dirty="0">
                <a:ea typeface="ＭＳ Ｐゴシック" pitchFamily="34" charset="-128"/>
              </a:rPr>
              <a:t>Barriereisolation – på flersengsstue</a:t>
            </a:r>
          </a:p>
          <a:p>
            <a:pPr lvl="1">
              <a:defRPr/>
            </a:pPr>
            <a:endParaRPr lang="da-DK" altLang="da-DK" sz="2000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sz="2400" dirty="0">
                <a:ea typeface="ＭＳ Ｐゴシック" pitchFamily="34" charset="-128"/>
              </a:rPr>
              <a:t>Isolation med sluse </a:t>
            </a:r>
            <a:r>
              <a:rPr lang="mr-IN" altLang="da-DK" sz="2400" dirty="0">
                <a:ea typeface="ＭＳ Ｐゴシック" pitchFamily="34" charset="-128"/>
              </a:rPr>
              <a:t>–</a:t>
            </a:r>
            <a:r>
              <a:rPr lang="da-DK" altLang="da-DK" sz="2400" dirty="0">
                <a:ea typeface="ＭＳ Ｐゴシック" pitchFamily="34" charset="-128"/>
              </a:rPr>
              <a:t> dvs. undertryksventilation</a:t>
            </a:r>
          </a:p>
          <a:p>
            <a:pPr lvl="1">
              <a:defRPr/>
            </a:pPr>
            <a:endParaRPr lang="da-DK" altLang="da-DK" sz="2000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sz="2400" dirty="0">
                <a:ea typeface="ＭＳ Ｐゴシック" pitchFamily="34" charset="-128"/>
              </a:rPr>
              <a:t>Højisolation / Karantæneafsnit</a:t>
            </a:r>
            <a:endParaRPr lang="da-DK" altLang="da-DK" sz="2000" dirty="0">
              <a:ea typeface="ＭＳ Ｐゴシック" pitchFamily="34" charset="-128"/>
            </a:endParaRP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621482"/>
            <a:ext cx="9723797" cy="720283"/>
          </a:xfrm>
        </p:spPr>
        <p:txBody>
          <a:bodyPr/>
          <a:lstStyle/>
          <a:p>
            <a:r>
              <a:rPr lang="da-DK" dirty="0" smtClean="0"/>
              <a:t>Isolationsformer </a:t>
            </a:r>
            <a:endParaRPr lang="da-DK" dirty="0"/>
          </a:p>
        </p:txBody>
      </p:sp>
      <p:pic>
        <p:nvPicPr>
          <p:cNvPr id="1026" name="Picture 2" descr="https://i.pinimg.com/474x/1c/35/9a/1c359a64ca7328c8e114fe2618733d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7" y="3030953"/>
            <a:ext cx="2945904" cy="33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1" y="1629594"/>
            <a:ext cx="9723797" cy="4680520"/>
          </a:xfrm>
        </p:spPr>
        <p:txBody>
          <a:bodyPr/>
          <a:lstStyle/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Handsker og plastikforklæde /overtrækskittel </a:t>
            </a:r>
            <a:r>
              <a:rPr lang="mr-IN" altLang="da-DK" sz="2000" dirty="0">
                <a:latin typeface="Mangal" pitchFamily="18" charset="0"/>
                <a:ea typeface="ＭＳ Ｐゴシック" pitchFamily="34" charset="-128"/>
              </a:rPr>
              <a:t>–</a:t>
            </a:r>
            <a:r>
              <a:rPr lang="da-DK" altLang="da-DK" sz="2000" dirty="0">
                <a:ea typeface="ＭＳ Ｐゴシック" pitchFamily="34" charset="-128"/>
              </a:rPr>
              <a:t> benyttes ved alle isolationer</a:t>
            </a:r>
          </a:p>
          <a:p>
            <a:pPr>
              <a:defRPr/>
            </a:pPr>
            <a:endParaRPr lang="da-DK" altLang="da-DK" sz="2000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Maske og øjenbeskyttelse </a:t>
            </a:r>
            <a:r>
              <a:rPr lang="mr-IN" altLang="da-DK" sz="2000" dirty="0">
                <a:latin typeface="Mangal" pitchFamily="18" charset="0"/>
                <a:ea typeface="ＭＳ Ｐゴシック" pitchFamily="34" charset="-128"/>
              </a:rPr>
              <a:t>–</a:t>
            </a:r>
            <a:r>
              <a:rPr lang="da-DK" altLang="da-DK" sz="2000" dirty="0">
                <a:ea typeface="ＭＳ Ｐゴシック" pitchFamily="34" charset="-128"/>
              </a:rPr>
              <a:t> benyttes i forbindelse med dråbesmitte , indenfor 1 meter fra patienten (</a:t>
            </a:r>
            <a:r>
              <a:rPr lang="da-DK" altLang="da-DK" sz="2000" dirty="0" err="1">
                <a:ea typeface="ＭＳ Ｐゴシック" pitchFamily="34" charset="-128"/>
              </a:rPr>
              <a:t>Covid</a:t>
            </a:r>
            <a:r>
              <a:rPr lang="da-DK" altLang="da-DK" sz="2000" dirty="0">
                <a:ea typeface="ＭＳ Ｐゴシック" pitchFamily="34" charset="-128"/>
              </a:rPr>
              <a:t> 19 – 2 meter)</a:t>
            </a:r>
          </a:p>
          <a:p>
            <a:pPr>
              <a:defRPr/>
            </a:pPr>
            <a:endParaRPr lang="da-DK" altLang="da-DK" sz="2000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FFP3 maske </a:t>
            </a:r>
            <a:r>
              <a:rPr lang="mr-IN" altLang="da-DK" sz="2000" dirty="0">
                <a:latin typeface="Mangal" pitchFamily="18" charset="0"/>
                <a:ea typeface="ＭＳ Ｐゴシック" pitchFamily="34" charset="-128"/>
              </a:rPr>
              <a:t>–</a:t>
            </a:r>
            <a:r>
              <a:rPr lang="da-DK" altLang="da-DK" sz="2000" dirty="0">
                <a:ea typeface="ＭＳ Ｐゴシック" pitchFamily="34" charset="-128"/>
              </a:rPr>
              <a:t> benyttes i forbindelse med luftbåren smitte, samt hvis der udføres hosteprovokerende procedure ved TB og (pandemisk) influenza – </a:t>
            </a:r>
            <a:r>
              <a:rPr lang="da-DK" altLang="da-DK" sz="2000" dirty="0" err="1">
                <a:ea typeface="ＭＳ Ｐゴシック" pitchFamily="34" charset="-128"/>
              </a:rPr>
              <a:t>Covid</a:t>
            </a:r>
            <a:r>
              <a:rPr lang="da-DK" altLang="da-DK" sz="2000" dirty="0">
                <a:ea typeface="ＭＳ Ｐゴシック" pitchFamily="34" charset="-128"/>
              </a:rPr>
              <a:t>- 19</a:t>
            </a:r>
          </a:p>
          <a:p>
            <a:pPr>
              <a:defRPr/>
            </a:pPr>
            <a:endParaRPr lang="da-DK" altLang="da-DK" sz="2000" dirty="0">
              <a:ea typeface="ＭＳ Ｐゴシック" pitchFamily="34" charset="-128"/>
            </a:endParaRPr>
          </a:p>
          <a:p>
            <a:pPr>
              <a:defRPr/>
            </a:pPr>
            <a:r>
              <a:rPr lang="da-DK" altLang="da-DK" sz="2000" dirty="0">
                <a:ea typeface="ＭＳ Ｐゴシック" pitchFamily="34" charset="-128"/>
              </a:rPr>
              <a:t>Højisolationsudstyr </a:t>
            </a:r>
            <a:r>
              <a:rPr lang="mr-IN" altLang="da-DK" sz="2000" dirty="0">
                <a:latin typeface="Mangal" pitchFamily="18" charset="0"/>
                <a:ea typeface="ＭＳ Ｐゴシック" pitchFamily="34" charset="-128"/>
              </a:rPr>
              <a:t>–</a:t>
            </a:r>
            <a:r>
              <a:rPr lang="da-DK" altLang="da-DK" sz="2000" dirty="0">
                <a:ea typeface="ＭＳ Ｐゴシック" pitchFamily="34" charset="-128"/>
              </a:rPr>
              <a:t> foregår på højisolationsstuerne </a:t>
            </a:r>
          </a:p>
          <a:p>
            <a:pPr>
              <a:defRPr/>
            </a:pPr>
            <a:endParaRPr lang="da-DK" altLang="da-DK" sz="2000" dirty="0">
              <a:ea typeface="ＭＳ Ｐゴシック" pitchFamily="34" charset="-128"/>
            </a:endParaRPr>
          </a:p>
          <a:p>
            <a:endParaRPr lang="da-DK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693490"/>
            <a:ext cx="9723797" cy="648108"/>
          </a:xfrm>
        </p:spPr>
        <p:txBody>
          <a:bodyPr/>
          <a:lstStyle/>
          <a:p>
            <a:r>
              <a:rPr lang="da-DK" dirty="0" smtClean="0"/>
              <a:t>Værnemidler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23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sz="quarter" idx="1"/>
          </p:nvPr>
        </p:nvSpPr>
        <p:spPr>
          <a:xfrm>
            <a:off x="1080422" y="1125741"/>
            <a:ext cx="9723797" cy="719305"/>
          </a:xfrm>
        </p:spPr>
        <p:txBody>
          <a:bodyPr/>
          <a:lstStyle/>
          <a:p>
            <a:pPr algn="ctr">
              <a:defRPr/>
            </a:pPr>
            <a:r>
              <a:rPr lang="da-DK" dirty="0">
                <a:hlinkClick r:id="rId2"/>
              </a:rPr>
              <a:t>Skilte til brug ved isolation, regional supplerende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80422" y="621482"/>
            <a:ext cx="9723797" cy="504259"/>
          </a:xfrm>
        </p:spPr>
        <p:txBody>
          <a:bodyPr/>
          <a:lstStyle/>
          <a:p>
            <a:r>
              <a:rPr lang="da-DK" dirty="0" smtClean="0"/>
              <a:t>Isolationsskilte </a:t>
            </a:r>
            <a:endParaRPr lang="da-D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1630000"/>
            <a:ext cx="3365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29635" y="1656123"/>
            <a:ext cx="3384376" cy="222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99" y="3862025"/>
            <a:ext cx="3366344" cy="23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92" y="4005858"/>
            <a:ext cx="354806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094791" y="693490"/>
            <a:ext cx="9723797" cy="648275"/>
          </a:xfrm>
        </p:spPr>
        <p:txBody>
          <a:bodyPr/>
          <a:lstStyle/>
          <a:p>
            <a:r>
              <a:rPr lang="da-DK" dirty="0" err="1" smtClean="0"/>
              <a:t>Påtagning</a:t>
            </a:r>
            <a:r>
              <a:rPr lang="da-DK" dirty="0" smtClean="0"/>
              <a:t> af værnemidler </a:t>
            </a:r>
            <a:endParaRPr lang="da-DK" dirty="0"/>
          </a:p>
        </p:txBody>
      </p:sp>
      <p:pic>
        <p:nvPicPr>
          <p:cNvPr id="13" name="Pladsholder til indhold 5"/>
          <p:cNvPicPr>
            <a:picLocks noChangeAspect="1"/>
          </p:cNvPicPr>
          <p:nvPr/>
        </p:nvPicPr>
        <p:blipFill>
          <a:blip r:embed="rId3"/>
          <a:srcRect l="4670" r="4670"/>
          <a:stretch>
            <a:fillRect/>
          </a:stretch>
        </p:blipFill>
        <p:spPr bwMode="auto">
          <a:xfrm>
            <a:off x="2015753" y="1922273"/>
            <a:ext cx="338455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23" y="1922273"/>
            <a:ext cx="378903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le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3" y="4221882"/>
            <a:ext cx="45593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47" y="4225753"/>
            <a:ext cx="3060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øjrepil 16"/>
          <p:cNvSpPr/>
          <p:nvPr/>
        </p:nvSpPr>
        <p:spPr>
          <a:xfrm>
            <a:off x="167808" y="2457787"/>
            <a:ext cx="1774471" cy="648072"/>
          </a:xfrm>
          <a:prstGeom prst="rightArrow">
            <a:avLst/>
          </a:prstGeom>
          <a:solidFill>
            <a:schemeClr val="bg1"/>
          </a:solidFill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Hånddesinfektion</a:t>
            </a:r>
            <a:endParaRPr lang="da-DK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UH_DK_skabelon_7519_03.03.23.pptx" id="{F367861B-24FA-448A-96BD-EC6B94ACEBBE}" vid="{43D4F8E8-981E-40DE-874A-A02DF6E56BE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auh_dk_skabelon_7519_03.03.23 (1)</Template>
  <TotalTime>0</TotalTime>
  <Words>1561</Words>
  <Application>Microsoft Office PowerPoint</Application>
  <PresentationFormat>Brugerdefineret</PresentationFormat>
  <Paragraphs>231</Paragraphs>
  <Slides>24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Mangal</vt:lpstr>
      <vt:lpstr>Verdana</vt:lpstr>
      <vt:lpstr>Wingdings</vt:lpstr>
      <vt:lpstr>RM-multicolour_16-9_v02</vt:lpstr>
      <vt:lpstr>Supplerende infektionshygiejniske forholdsregler </vt:lpstr>
      <vt:lpstr>PowerPoint-præsentation</vt:lpstr>
      <vt:lpstr>e-Dok og regionale dokumenter </vt:lpstr>
      <vt:lpstr>Opmærksomhedspunkter ved supplerende infektionshygiejniske forholdsregler</vt:lpstr>
      <vt:lpstr>Smitteveje </vt:lpstr>
      <vt:lpstr>Isolationsformer </vt:lpstr>
      <vt:lpstr>Værnemidler </vt:lpstr>
      <vt:lpstr>Isolationsskilte </vt:lpstr>
      <vt:lpstr>Påtagning af værnemidler </vt:lpstr>
      <vt:lpstr>Aftagning af værnemidler </vt:lpstr>
      <vt:lpstr>Eksponerede medpatienter </vt:lpstr>
      <vt:lpstr>Pårørende og besøgende </vt:lpstr>
      <vt:lpstr>Desinfektionsmiddel</vt:lpstr>
      <vt:lpstr>Udstyr og apparatur </vt:lpstr>
      <vt:lpstr>Service, linned og affald </vt:lpstr>
      <vt:lpstr>Transport </vt:lpstr>
      <vt:lpstr>Information til samarbejdende afdelinger </vt:lpstr>
      <vt:lpstr>Varighed af isolation </vt:lpstr>
      <vt:lpstr>Slutrengøring</vt:lpstr>
      <vt:lpstr>Dokumentation </vt:lpstr>
      <vt:lpstr>Ambulante besøg </vt:lpstr>
      <vt:lpstr>Hvad er jeres oplevelse med patienten i isolation?  </vt:lpstr>
      <vt:lpstr>Hvad oplever den isolerede patient? </vt:lpstr>
      <vt:lpstr>Konsekvent overholdelse af de generelle infektionshygiejniske retningslinjer i forbindelse med patientkontakt er den vigtigste forebyggende faktor i forbindelse med spredning af mikroorganismer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Andreas Kornum Vestergaard</dc:creator>
  <cp:lastModifiedBy>Andreas Kornum Vestergaard</cp:lastModifiedBy>
  <cp:revision>9</cp:revision>
  <cp:lastPrinted>2020-01-23T11:37:56Z</cp:lastPrinted>
  <dcterms:created xsi:type="dcterms:W3CDTF">2023-03-20T09:04:17Z</dcterms:created>
  <dcterms:modified xsi:type="dcterms:W3CDTF">2023-03-23T12:17:07Z</dcterms:modified>
</cp:coreProperties>
</file>