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7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523511C-8EB1-419E-AE6D-747D8D422974}" type="datetimeFigureOut">
              <a:rPr lang="da-DK"/>
              <a:pPr>
                <a:defRPr/>
              </a:pPr>
              <a:t>22-06-2015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teksttypografierne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46FAD82-D8DF-48A1-846C-05585295C47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Pladsholder til diasbille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a-DK" smtClean="0"/>
          </a:p>
        </p:txBody>
      </p:sp>
      <p:sp>
        <p:nvSpPr>
          <p:cNvPr id="18435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F2F4CD-528C-485C-AFF3-44AC9EB690DC}" type="slidenum">
              <a:rPr lang="da-DK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7E67-50E2-4369-A203-1BF55772ADCF}" type="datetimeFigureOut">
              <a:rPr lang="da-DK"/>
              <a:pPr>
                <a:defRPr/>
              </a:pPr>
              <a:t>22-06-2015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19104-BABF-4F3D-85AE-3A5877D37D2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963F9-610C-4E01-B18F-B76EAD1F71CC}" type="datetimeFigureOut">
              <a:rPr lang="da-DK"/>
              <a:pPr>
                <a:defRPr/>
              </a:pPr>
              <a:t>22-06-2015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CB5B5-0BBA-478B-B411-AC72199D00A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86A0E-2296-4EEA-AEB6-0FFBB7CC17FE}" type="datetimeFigureOut">
              <a:rPr lang="da-DK"/>
              <a:pPr>
                <a:defRPr/>
              </a:pPr>
              <a:t>22-06-2015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B0A2F-DA99-4D57-984D-865901168BA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03A9B-1471-4201-A4D0-89726A6017E5}" type="datetimeFigureOut">
              <a:rPr lang="da-DK"/>
              <a:pPr>
                <a:defRPr/>
              </a:pPr>
              <a:t>22-06-2015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BCD4D-FD3F-4AEA-8F36-AA255E07BD6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BC5D0-4D45-4EBB-BF69-3437E372AB5B}" type="datetimeFigureOut">
              <a:rPr lang="da-DK"/>
              <a:pPr>
                <a:defRPr/>
              </a:pPr>
              <a:t>22-06-2015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C5321-6E16-4879-9E80-5CAD489FF5A3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13D6-2064-41D0-BA6A-04563E61750E}" type="datetimeFigureOut">
              <a:rPr lang="da-DK"/>
              <a:pPr>
                <a:defRPr/>
              </a:pPr>
              <a:t>22-06-2015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DD8C5-B9C7-4E89-865A-2C237D66D7C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75437-46A9-47F4-991C-260A2F8629F3}" type="datetimeFigureOut">
              <a:rPr lang="da-DK"/>
              <a:pPr>
                <a:defRPr/>
              </a:pPr>
              <a:t>22-06-2015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56D14-08C8-455E-929F-BF321770C49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F33BA-3EF2-41C8-A60C-27230DB80D7E}" type="datetimeFigureOut">
              <a:rPr lang="da-DK"/>
              <a:pPr>
                <a:defRPr/>
              </a:pPr>
              <a:t>22-06-2015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E3EA2-0794-4C68-8F30-50D3B331FC1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A4848-F1B0-4EEE-B225-FE70C9FAAE26}" type="datetimeFigureOut">
              <a:rPr lang="da-DK"/>
              <a:pPr>
                <a:defRPr/>
              </a:pPr>
              <a:t>22-06-2015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E8A03-1344-4F4E-A402-7B3B0A44B8F5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B8AC6-249A-4192-B44A-D4D2B98EB479}" type="datetimeFigureOut">
              <a:rPr lang="da-DK"/>
              <a:pPr>
                <a:defRPr/>
              </a:pPr>
              <a:t>22-06-2015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F7F33-0F54-48AD-B862-FB6A5297422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FF1D3-108D-4845-9473-51B4463AD9C8}" type="datetimeFigureOut">
              <a:rPr lang="da-DK"/>
              <a:pPr>
                <a:defRPr/>
              </a:pPr>
              <a:t>22-06-2015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0C9CD-A36C-41FD-B948-3454323F115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i masteren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AED3A9-1CF6-4C56-B0A1-D09C190E0285}" type="datetimeFigureOut">
              <a:rPr lang="da-DK"/>
              <a:pPr>
                <a:defRPr/>
              </a:pPr>
              <a:t>22-06-2015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63DAD78-7A33-4308-B8C4-08399A6BB57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ctrTitle"/>
          </p:nvPr>
        </p:nvSpPr>
        <p:spPr>
          <a:xfrm>
            <a:off x="931863" y="758825"/>
            <a:ext cx="7158037" cy="1470025"/>
          </a:xfrm>
        </p:spPr>
        <p:txBody>
          <a:bodyPr/>
          <a:lstStyle/>
          <a:p>
            <a:r>
              <a:rPr lang="da-DK" smtClean="0"/>
              <a:t>Færre langtidskomplikationer efter trombolyse</a:t>
            </a:r>
          </a:p>
        </p:txBody>
      </p:sp>
      <p:sp>
        <p:nvSpPr>
          <p:cNvPr id="14338" name="Undertitel 3"/>
          <p:cNvSpPr>
            <a:spLocks noGrp="1"/>
          </p:cNvSpPr>
          <p:nvPr>
            <p:ph type="subTitle" idx="1"/>
          </p:nvPr>
        </p:nvSpPr>
        <p:spPr>
          <a:xfrm>
            <a:off x="2025650" y="2228850"/>
            <a:ext cx="4646613" cy="609600"/>
          </a:xfrm>
        </p:spPr>
        <p:txBody>
          <a:bodyPr/>
          <a:lstStyle/>
          <a:p>
            <a:r>
              <a:rPr lang="da-DK" sz="1800" smtClean="0">
                <a:solidFill>
                  <a:schemeClr val="tx1"/>
                </a:solidFill>
              </a:rPr>
              <a:t>Thorkild Terkelsen, cand.med.</a:t>
            </a:r>
          </a:p>
        </p:txBody>
      </p:sp>
      <p:pic>
        <p:nvPicPr>
          <p:cNvPr id="14339" name="Billede 6" descr="preview_COLOURBOX930553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3913" y="2862263"/>
            <a:ext cx="5200650" cy="340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Et samarbejde mellem</a:t>
            </a:r>
          </a:p>
        </p:txBody>
      </p:sp>
      <p:sp>
        <p:nvSpPr>
          <p:cNvPr id="15362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Klinisk Epidemiolisk Afdeling, AUH</a:t>
            </a:r>
          </a:p>
          <a:p>
            <a:r>
              <a:rPr lang="da-DK" smtClean="0"/>
              <a:t>Dansk Stroke Center, AUH</a:t>
            </a:r>
          </a:p>
          <a:p>
            <a:r>
              <a:rPr lang="da-DK" smtClean="0"/>
              <a:t>De danske trombolyseafdelinger</a:t>
            </a:r>
          </a:p>
        </p:txBody>
      </p:sp>
      <p:pic>
        <p:nvPicPr>
          <p:cNvPr id="15363" name="Billede 5" descr="preview_COLOURBOX930554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9925" y="3932238"/>
            <a:ext cx="3636963" cy="229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Har </a:t>
            </a:r>
            <a:r>
              <a:rPr lang="da-DK" dirty="0" err="1" smtClean="0"/>
              <a:t>trombolyse</a:t>
            </a:r>
            <a:r>
              <a:rPr lang="da-DK" dirty="0" smtClean="0"/>
              <a:t> i Danmark i perioden 2004 til 2011 påvirket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da-DK" smtClean="0"/>
          </a:p>
          <a:p>
            <a:r>
              <a:rPr lang="da-DK" smtClean="0"/>
              <a:t>Hospitalsindlæggelse?</a:t>
            </a:r>
          </a:p>
          <a:p>
            <a:endParaRPr lang="da-DK" smtClean="0"/>
          </a:p>
          <a:p>
            <a:r>
              <a:rPr lang="da-DK" smtClean="0"/>
              <a:t>Sengedagsforbrug?</a:t>
            </a:r>
          </a:p>
          <a:p>
            <a:endParaRPr lang="da-DK" smtClean="0"/>
          </a:p>
          <a:p>
            <a:r>
              <a:rPr lang="da-DK" smtClean="0"/>
              <a:t>Langtidskomplikationer?</a:t>
            </a:r>
          </a:p>
        </p:txBody>
      </p:sp>
      <p:pic>
        <p:nvPicPr>
          <p:cNvPr id="16387" name="Billede 5" descr="preview_COLOURBOX232349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32388" y="1600200"/>
            <a:ext cx="35544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Studiet</a:t>
            </a:r>
          </a:p>
        </p:txBody>
      </p:sp>
      <p:sp>
        <p:nvSpPr>
          <p:cNvPr id="17410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da-DK" smtClean="0"/>
              <a:t>Registerstudie for 2004 til 2011</a:t>
            </a:r>
          </a:p>
          <a:p>
            <a:endParaRPr lang="da-DK" smtClean="0"/>
          </a:p>
          <a:p>
            <a:pPr>
              <a:buFont typeface="Arial" charset="0"/>
              <a:buNone/>
            </a:pPr>
            <a:endParaRPr lang="da-DK" smtClean="0"/>
          </a:p>
          <a:p>
            <a:pPr>
              <a:buFont typeface="Arial" charset="0"/>
              <a:buNone/>
            </a:pPr>
            <a:endParaRPr lang="da-DK" smtClean="0"/>
          </a:p>
          <a:p>
            <a:pPr>
              <a:buFont typeface="Arial" charset="0"/>
              <a:buNone/>
            </a:pPr>
            <a:endParaRPr lang="da-DK" smtClean="0"/>
          </a:p>
          <a:p>
            <a:pPr>
              <a:buFont typeface="Arial" charset="0"/>
              <a:buNone/>
            </a:pPr>
            <a:endParaRPr lang="da-DK" smtClean="0"/>
          </a:p>
          <a:p>
            <a:pPr>
              <a:buFont typeface="Arial" charset="0"/>
              <a:buNone/>
            </a:pPr>
            <a:endParaRPr lang="da-DK" smtClean="0"/>
          </a:p>
          <a:p>
            <a:endParaRPr lang="da-DK" smtClean="0"/>
          </a:p>
          <a:p>
            <a:endParaRPr lang="da-DK" smtClean="0"/>
          </a:p>
          <a:p>
            <a:endParaRPr lang="da-DK" smtClean="0"/>
          </a:p>
          <a:p>
            <a:endParaRPr lang="da-DK" smtClean="0"/>
          </a:p>
          <a:p>
            <a:endParaRPr lang="da-DK" smtClean="0"/>
          </a:p>
        </p:txBody>
      </p:sp>
      <p:sp>
        <p:nvSpPr>
          <p:cNvPr id="4" name="Afrundet rektangel 3"/>
          <p:cNvSpPr/>
          <p:nvPr/>
        </p:nvSpPr>
        <p:spPr>
          <a:xfrm>
            <a:off x="5389563" y="4006850"/>
            <a:ext cx="2557462" cy="73818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2400" b="1" dirty="0">
                <a:solidFill>
                  <a:schemeClr val="tx1"/>
                </a:solidFill>
              </a:rPr>
              <a:t>1896 patienter</a:t>
            </a:r>
            <a:endParaRPr lang="da-DK" sz="2400" b="1" dirty="0">
              <a:solidFill>
                <a:schemeClr val="tx1"/>
              </a:solidFill>
            </a:endParaRPr>
          </a:p>
        </p:txBody>
      </p:sp>
      <p:sp>
        <p:nvSpPr>
          <p:cNvPr id="5" name="Afrundet rektangel 4"/>
          <p:cNvSpPr/>
          <p:nvPr/>
        </p:nvSpPr>
        <p:spPr>
          <a:xfrm>
            <a:off x="1306513" y="4006850"/>
            <a:ext cx="2557462" cy="73818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2400" b="1" dirty="0">
                <a:solidFill>
                  <a:schemeClr val="tx1"/>
                </a:solidFill>
              </a:rPr>
              <a:t>1896 patienter</a:t>
            </a:r>
            <a:endParaRPr lang="da-DK" sz="2400" b="1" dirty="0">
              <a:solidFill>
                <a:schemeClr val="tx1"/>
              </a:solidFill>
            </a:endParaRPr>
          </a:p>
        </p:txBody>
      </p:sp>
      <p:cxnSp>
        <p:nvCxnSpPr>
          <p:cNvPr id="7" name="Lige pilforbindelse 6"/>
          <p:cNvCxnSpPr/>
          <p:nvPr/>
        </p:nvCxnSpPr>
        <p:spPr>
          <a:xfrm rot="5400000">
            <a:off x="2320132" y="5233194"/>
            <a:ext cx="53340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Lige pilforbindelse 7"/>
          <p:cNvCxnSpPr/>
          <p:nvPr/>
        </p:nvCxnSpPr>
        <p:spPr>
          <a:xfrm rot="5400000">
            <a:off x="6117432" y="5233194"/>
            <a:ext cx="53340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kstboks 8"/>
          <p:cNvSpPr txBox="1">
            <a:spLocks noChangeArrowheads="1"/>
          </p:cNvSpPr>
          <p:nvPr/>
        </p:nvSpPr>
        <p:spPr bwMode="auto">
          <a:xfrm>
            <a:off x="1149350" y="5500688"/>
            <a:ext cx="7158038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600" b="1">
                <a:latin typeface="Calibri" pitchFamily="34" charset="0"/>
              </a:rPr>
              <a:t>        Trombolyse                            Ingen trombolyse</a:t>
            </a:r>
          </a:p>
          <a:p>
            <a:pPr algn="ctr"/>
            <a:endParaRPr lang="da-DK" sz="2600" b="1">
              <a:latin typeface="Calibri" pitchFamily="34" charset="0"/>
            </a:endParaRPr>
          </a:p>
        </p:txBody>
      </p:sp>
      <p:sp>
        <p:nvSpPr>
          <p:cNvPr id="11" name="Afrundet rektangel 10"/>
          <p:cNvSpPr/>
          <p:nvPr/>
        </p:nvSpPr>
        <p:spPr>
          <a:xfrm>
            <a:off x="3416300" y="2522538"/>
            <a:ext cx="2522538" cy="7556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2100" b="1" dirty="0">
                <a:solidFill>
                  <a:srgbClr val="000000"/>
                </a:solidFill>
              </a:rPr>
              <a:t>Alle indlagte apopleksipatienter</a:t>
            </a:r>
            <a:endParaRPr lang="da-DK" sz="2100" b="1" dirty="0">
              <a:solidFill>
                <a:srgbClr val="000000"/>
              </a:solidFill>
            </a:endParaRPr>
          </a:p>
        </p:txBody>
      </p:sp>
      <p:cxnSp>
        <p:nvCxnSpPr>
          <p:cNvPr id="12" name="Lige pilforbindelse 11"/>
          <p:cNvCxnSpPr/>
          <p:nvPr/>
        </p:nvCxnSpPr>
        <p:spPr>
          <a:xfrm rot="5400000">
            <a:off x="3409950" y="3562350"/>
            <a:ext cx="266700" cy="25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Lige pilforbindelse 20"/>
          <p:cNvCxnSpPr/>
          <p:nvPr/>
        </p:nvCxnSpPr>
        <p:spPr>
          <a:xfrm>
            <a:off x="5683250" y="3556000"/>
            <a:ext cx="293688" cy="266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Hospitalsindlæggelse</a:t>
            </a:r>
          </a:p>
        </p:txBody>
      </p:sp>
      <p:pic>
        <p:nvPicPr>
          <p:cNvPr id="19458" name="Pladsholder til indhold 7" descr="Color_5year_prevalence_edit.eps"/>
          <p:cNvPicPr>
            <a:picLocks noGrp="1" noChangeAspect="1"/>
          </p:cNvPicPr>
          <p:nvPr>
            <p:ph idx="1"/>
          </p:nvPr>
        </p:nvPicPr>
        <p:blipFill>
          <a:blip r:embed="rId2"/>
          <a:srcRect l="-4549" r="-4549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Sengedagsforbrug</a:t>
            </a:r>
          </a:p>
        </p:txBody>
      </p:sp>
      <p:pic>
        <p:nvPicPr>
          <p:cNvPr id="20482" name="Pladsholder til indhold 5" descr="Hospdays_excell_pdf.pdf"/>
          <p:cNvPicPr>
            <a:picLocks noGrp="1" noChangeAspect="1"/>
          </p:cNvPicPr>
          <p:nvPr>
            <p:ph idx="1"/>
          </p:nvPr>
        </p:nvPicPr>
        <p:blipFill>
          <a:blip r:embed="rId2"/>
          <a:srcRect l="-14043" r="-14043"/>
          <a:stretch>
            <a:fillRect/>
          </a:stretch>
        </p:blipFill>
        <p:spPr/>
      </p:pic>
      <p:sp>
        <p:nvSpPr>
          <p:cNvPr id="4" name="Afrundet rektangel 3"/>
          <p:cNvSpPr/>
          <p:nvPr/>
        </p:nvSpPr>
        <p:spPr>
          <a:xfrm>
            <a:off x="2471738" y="5233988"/>
            <a:ext cx="1612900" cy="463550"/>
          </a:xfrm>
          <a:prstGeom prst="roundRect">
            <a:avLst/>
          </a:prstGeom>
          <a:noFill/>
          <a:ln w="571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sp>
        <p:nvSpPr>
          <p:cNvPr id="5" name="Afrundet rektangel 4"/>
          <p:cNvSpPr/>
          <p:nvPr/>
        </p:nvSpPr>
        <p:spPr>
          <a:xfrm>
            <a:off x="4854575" y="5233988"/>
            <a:ext cx="1993900" cy="463550"/>
          </a:xfrm>
          <a:prstGeom prst="roundRect">
            <a:avLst/>
          </a:prstGeom>
          <a:noFill/>
          <a:ln w="5715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Langtidskomplikationer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Lavere 5-års risiko for:</a:t>
            </a:r>
          </a:p>
          <a:p>
            <a:pPr>
              <a:buFont typeface="Arial" charset="0"/>
              <a:buNone/>
            </a:pPr>
            <a:r>
              <a:rPr lang="da-DK" smtClean="0"/>
              <a:t>	- Hoftebrud (2,5 % mod 5,5 %)</a:t>
            </a:r>
          </a:p>
          <a:p>
            <a:pPr>
              <a:buFont typeface="Arial" charset="0"/>
              <a:buNone/>
            </a:pPr>
            <a:r>
              <a:rPr lang="da-DK" smtClean="0"/>
              <a:t>	- Lungebetændelse (5,3 % mod 7,8 %)</a:t>
            </a:r>
          </a:p>
          <a:p>
            <a:pPr>
              <a:buFont typeface="Arial" charset="0"/>
              <a:buNone/>
            </a:pPr>
            <a:endParaRPr lang="da-DK" smtClean="0"/>
          </a:p>
          <a:p>
            <a:r>
              <a:rPr lang="da-DK" sz="2600" smtClean="0"/>
              <a:t>Ikke signifikante forskelle for:</a:t>
            </a:r>
          </a:p>
          <a:p>
            <a:pPr>
              <a:buFont typeface="Arial" charset="0"/>
              <a:buNone/>
            </a:pPr>
            <a:r>
              <a:rPr lang="da-DK" sz="2600" smtClean="0"/>
              <a:t>     blodprop i hjertet, blodprop i dybe vener,    </a:t>
            </a:r>
          </a:p>
          <a:p>
            <a:pPr>
              <a:buFont typeface="Arial" charset="0"/>
              <a:buNone/>
            </a:pPr>
            <a:r>
              <a:rPr lang="da-DK" sz="2600" smtClean="0"/>
              <a:t>     urinvejsinfektion eller epilepsi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2952750" y="2814638"/>
            <a:ext cx="857250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4838700" y="2813050"/>
            <a:ext cx="857250" cy="15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Lige forbindelse 7"/>
          <p:cNvCxnSpPr/>
          <p:nvPr/>
        </p:nvCxnSpPr>
        <p:spPr>
          <a:xfrm>
            <a:off x="4203700" y="3379788"/>
            <a:ext cx="857250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Lige forbindelse 9"/>
          <p:cNvCxnSpPr/>
          <p:nvPr/>
        </p:nvCxnSpPr>
        <p:spPr>
          <a:xfrm>
            <a:off x="6105525" y="3376613"/>
            <a:ext cx="858838" cy="158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Konklusion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da-DK" smtClean="0"/>
              <a:t>Trombolyse i Danmark i perioden 2004 til 2011:</a:t>
            </a:r>
          </a:p>
          <a:p>
            <a:r>
              <a:rPr lang="da-DK" smtClean="0"/>
              <a:t>Færre hospitalsindlagte patienter</a:t>
            </a:r>
          </a:p>
          <a:p>
            <a:r>
              <a:rPr lang="da-DK" smtClean="0"/>
              <a:t>Kortere hospitalsindlæggelser</a:t>
            </a:r>
          </a:p>
          <a:p>
            <a:r>
              <a:rPr lang="da-DK" smtClean="0"/>
              <a:t>Færre hoftebrud og lungebetændelser</a:t>
            </a:r>
          </a:p>
          <a:p>
            <a:endParaRPr lang="da-DK" smtClean="0"/>
          </a:p>
        </p:txBody>
      </p:sp>
      <p:pic>
        <p:nvPicPr>
          <p:cNvPr id="22531" name="Pladsholder til indhold 7" descr="Color_5year_prevalence_edit.eps"/>
          <p:cNvPicPr>
            <a:picLocks noChangeAspect="1"/>
          </p:cNvPicPr>
          <p:nvPr/>
        </p:nvPicPr>
        <p:blipFill>
          <a:blip r:embed="rId2"/>
          <a:srcRect l="-4549" r="-4549"/>
          <a:stretch>
            <a:fillRect/>
          </a:stretch>
        </p:blipFill>
        <p:spPr bwMode="auto">
          <a:xfrm>
            <a:off x="573088" y="4376738"/>
            <a:ext cx="3802062" cy="209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ladsholder til indhold 5" descr="Hospdays_excell_pdf.pdf"/>
          <p:cNvPicPr>
            <a:picLocks noChangeAspect="1"/>
          </p:cNvPicPr>
          <p:nvPr/>
        </p:nvPicPr>
        <p:blipFill>
          <a:blip r:embed="rId3"/>
          <a:srcRect l="-14043" r="-14043"/>
          <a:stretch>
            <a:fillRect/>
          </a:stretch>
        </p:blipFill>
        <p:spPr bwMode="auto">
          <a:xfrm>
            <a:off x="4672013" y="4376738"/>
            <a:ext cx="3802062" cy="209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smtClean="0"/>
              <a:t>Tak til</a:t>
            </a:r>
          </a:p>
        </p:txBody>
      </p:sp>
      <p:sp>
        <p:nvSpPr>
          <p:cNvPr id="23554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da-DK" sz="2400" smtClean="0"/>
              <a:t>Søren Paaske Johnsen</a:t>
            </a:r>
          </a:p>
          <a:p>
            <a:pPr>
              <a:buFont typeface="Arial" charset="0"/>
              <a:buNone/>
            </a:pPr>
            <a:r>
              <a:rPr lang="da-DK" sz="2400" smtClean="0"/>
              <a:t>Grethe Andersen</a:t>
            </a:r>
          </a:p>
          <a:p>
            <a:pPr>
              <a:buFont typeface="Arial" charset="0"/>
              <a:buNone/>
            </a:pPr>
            <a:r>
              <a:rPr lang="da-DK" sz="2400" smtClean="0"/>
              <a:t>Marie Louise Schmitz</a:t>
            </a:r>
          </a:p>
          <a:p>
            <a:pPr>
              <a:buFont typeface="Arial" charset="0"/>
              <a:buNone/>
            </a:pPr>
            <a:r>
              <a:rPr lang="da-DK" sz="2400" smtClean="0"/>
              <a:t>Claus Simonsen</a:t>
            </a:r>
          </a:p>
          <a:p>
            <a:pPr>
              <a:buFont typeface="Arial" charset="0"/>
              <a:buNone/>
            </a:pPr>
            <a:endParaRPr lang="da-DK" sz="2400" smtClean="0"/>
          </a:p>
          <a:p>
            <a:pPr>
              <a:buFont typeface="Arial" charset="0"/>
              <a:buNone/>
            </a:pPr>
            <a:r>
              <a:rPr lang="da-DK" sz="2400" smtClean="0"/>
              <a:t>De danske trombolyseafdelinger</a:t>
            </a:r>
          </a:p>
        </p:txBody>
      </p:sp>
      <p:pic>
        <p:nvPicPr>
          <p:cNvPr id="23555" name="Billede 5" descr="preview_COLOURBOX1111253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4900" y="685800"/>
            <a:ext cx="3721100" cy="558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113</Words>
  <Application>Microsoft Macintosh PowerPoint</Application>
  <PresentationFormat>Skærmshow (4:3)</PresentationFormat>
  <Paragraphs>51</Paragraphs>
  <Slides>9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Designskabeloner</vt:lpstr>
      </vt:variant>
      <vt:variant>
        <vt:i4>1</vt:i4>
      </vt:variant>
      <vt:variant>
        <vt:lpstr>Diastitler</vt:lpstr>
      </vt:variant>
      <vt:variant>
        <vt:i4>9</vt:i4>
      </vt:variant>
    </vt:vector>
  </HeadingPairs>
  <TitlesOfParts>
    <vt:vector size="12" baseType="lpstr">
      <vt:lpstr>Calibri</vt:lpstr>
      <vt:lpstr>Arial</vt:lpstr>
      <vt:lpstr>Kontortema</vt:lpstr>
      <vt:lpstr>Færre langtidskomplikationer efter trombolyse</vt:lpstr>
      <vt:lpstr>Et samarbejde mellem</vt:lpstr>
      <vt:lpstr>Har trombolyse i Danmark i perioden 2004 til 2011 påvirket</vt:lpstr>
      <vt:lpstr>Studiet</vt:lpstr>
      <vt:lpstr>Hospitalsindlæggelse</vt:lpstr>
      <vt:lpstr>Sengedagsforbrug</vt:lpstr>
      <vt:lpstr>Langtidskomplikationer</vt:lpstr>
      <vt:lpstr>Konklusion</vt:lpstr>
      <vt:lpstr>Tak til</vt:lpstr>
    </vt:vector>
  </TitlesOfParts>
  <Company>Aarhus Universitet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Færre langtidskomplikationer efter trombolyse</dc:title>
  <dc:creator>Thorkild Terkelsen</dc:creator>
  <cp:lastModifiedBy>anileh</cp:lastModifiedBy>
  <cp:revision>7</cp:revision>
  <dcterms:created xsi:type="dcterms:W3CDTF">2015-06-18T16:31:20Z</dcterms:created>
  <dcterms:modified xsi:type="dcterms:W3CDTF">2015-06-22T08:02:32Z</dcterms:modified>
</cp:coreProperties>
</file>