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09" r:id="rId3"/>
    <p:sldId id="257" r:id="rId4"/>
    <p:sldId id="326" r:id="rId5"/>
    <p:sldId id="318" r:id="rId6"/>
    <p:sldId id="295" r:id="rId7"/>
    <p:sldId id="297" r:id="rId8"/>
    <p:sldId id="299" r:id="rId9"/>
    <p:sldId id="328" r:id="rId10"/>
    <p:sldId id="302" r:id="rId11"/>
    <p:sldId id="329" r:id="rId12"/>
    <p:sldId id="325" r:id="rId13"/>
    <p:sldId id="313" r:id="rId14"/>
    <p:sldId id="323" r:id="rId15"/>
    <p:sldId id="324" r:id="rId16"/>
    <p:sldId id="322" r:id="rId17"/>
    <p:sldId id="321" r:id="rId18"/>
    <p:sldId id="279" r:id="rId19"/>
    <p:sldId id="280" r:id="rId20"/>
    <p:sldId id="307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09549BE4-990D-41C4-8BB1-84F4BE0B4DA3}">
          <p14:sldIdLst>
            <p14:sldId id="256"/>
            <p14:sldId id="309"/>
            <p14:sldId id="257"/>
            <p14:sldId id="326"/>
            <p14:sldId id="318"/>
            <p14:sldId id="295"/>
            <p14:sldId id="297"/>
            <p14:sldId id="299"/>
            <p14:sldId id="328"/>
            <p14:sldId id="302"/>
            <p14:sldId id="329"/>
            <p14:sldId id="325"/>
            <p14:sldId id="313"/>
            <p14:sldId id="323"/>
            <p14:sldId id="324"/>
            <p14:sldId id="322"/>
            <p14:sldId id="321"/>
            <p14:sldId id="279"/>
            <p14:sldId id="280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3610" autoAdjust="0"/>
  </p:normalViewPr>
  <p:slideViewPr>
    <p:cSldViewPr snapToGrid="0">
      <p:cViewPr varScale="1">
        <p:scale>
          <a:sx n="64" d="100"/>
          <a:sy n="6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CF3D-73DE-4010-AAC7-EB7A93587126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93B7-5D72-4668-B0E0-1F0BE2855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96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preparing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speach</a:t>
            </a:r>
            <a:r>
              <a:rPr lang="da-DK" baseline="0" dirty="0" smtClean="0"/>
              <a:t> I have </a:t>
            </a:r>
            <a:r>
              <a:rPr lang="da-DK" baseline="0" dirty="0" err="1" smtClean="0"/>
              <a:t>searched</a:t>
            </a:r>
            <a:r>
              <a:rPr lang="da-DK" baseline="0" dirty="0" smtClean="0"/>
              <a:t> the guidelines for </a:t>
            </a:r>
            <a:r>
              <a:rPr lang="da-DK" baseline="0" dirty="0" err="1" smtClean="0"/>
              <a:t>treatment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early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breast</a:t>
            </a:r>
            <a:r>
              <a:rPr lang="da-DK" baseline="0" dirty="0" smtClean="0"/>
              <a:t> cancer </a:t>
            </a:r>
            <a:r>
              <a:rPr lang="da-DK" baseline="0" dirty="0" err="1" smtClean="0"/>
              <a:t>according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histology</a:t>
            </a:r>
            <a:r>
              <a:rPr lang="da-DK" baseline="0" dirty="0" smtClean="0"/>
              <a:t> type. </a:t>
            </a:r>
          </a:p>
          <a:p>
            <a:r>
              <a:rPr lang="da-DK" baseline="0" dirty="0" err="1" smtClean="0"/>
              <a:t>Both</a:t>
            </a:r>
            <a:r>
              <a:rPr lang="da-DK" baseline="0" dirty="0" smtClean="0"/>
              <a:t> in the ASCO guidelines and in the St Gallen guidelines and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own</a:t>
            </a:r>
            <a:r>
              <a:rPr lang="da-DK" baseline="0" dirty="0" smtClean="0"/>
              <a:t> Danish guidelines type of </a:t>
            </a:r>
            <a:r>
              <a:rPr lang="da-DK" baseline="0" dirty="0" err="1" smtClean="0"/>
              <a:t>histology</a:t>
            </a:r>
            <a:r>
              <a:rPr lang="da-DK" baseline="0" dirty="0" smtClean="0"/>
              <a:t> is not </a:t>
            </a:r>
            <a:r>
              <a:rPr lang="da-DK" baseline="0" dirty="0" err="1" smtClean="0"/>
              <a:t>mentioned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But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still </a:t>
            </a:r>
            <a:r>
              <a:rPr lang="da-DK" baseline="0" dirty="0" err="1" smtClean="0"/>
              <a:t>tends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take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histology</a:t>
            </a:r>
            <a:r>
              <a:rPr lang="da-DK" baseline="0" dirty="0" smtClean="0"/>
              <a:t> type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account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desiding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treatment</a:t>
            </a:r>
            <a:r>
              <a:rPr lang="da-DK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90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Analysed characteristics, treatments and outcome in 2566 patients (1367 with regard to OS) with </a:t>
            </a:r>
            <a:r>
              <a:rPr lang="en-GB" dirty="0" err="1" smtClean="0"/>
              <a:t>mBC</a:t>
            </a:r>
            <a:r>
              <a:rPr lang="en-GB" dirty="0" smtClean="0"/>
              <a:t> treated since 2007 in routine care </a:t>
            </a:r>
          </a:p>
          <a:p>
            <a:r>
              <a:rPr lang="en-GB" dirty="0" smtClean="0"/>
              <a:t>Patients with </a:t>
            </a:r>
            <a:r>
              <a:rPr lang="en-GB" dirty="0" err="1" smtClean="0"/>
              <a:t>mILC</a:t>
            </a:r>
            <a:r>
              <a:rPr lang="en-GB" dirty="0" smtClean="0"/>
              <a:t> represented about 15% </a:t>
            </a:r>
          </a:p>
          <a:p>
            <a:r>
              <a:rPr lang="en-GB" dirty="0" smtClean="0"/>
              <a:t>Patients with </a:t>
            </a:r>
            <a:r>
              <a:rPr lang="en-GB" dirty="0" err="1" smtClean="0"/>
              <a:t>mILC</a:t>
            </a:r>
            <a:r>
              <a:rPr lang="en-GB" dirty="0" smtClean="0"/>
              <a:t> presented at an older age, and their tumours were more likely to be of lower grade, HR-positive, and less likely to be HER2-positive compared to patients with </a:t>
            </a:r>
            <a:r>
              <a:rPr lang="en-GB" dirty="0" err="1" smtClean="0"/>
              <a:t>mIDC</a:t>
            </a:r>
            <a:r>
              <a:rPr lang="en-GB" dirty="0" smtClean="0"/>
              <a:t>. </a:t>
            </a:r>
          </a:p>
          <a:p>
            <a:r>
              <a:rPr lang="en-GB" dirty="0" smtClean="0"/>
              <a:t>Metastasize more frequently to the bone or peritoneum and less frequently to the lung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739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 a</a:t>
            </a:r>
            <a:r>
              <a:rPr lang="da-DK" baseline="0" dirty="0" smtClean="0"/>
              <a:t> long time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known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invasive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lobular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carcinoma</a:t>
            </a:r>
            <a:r>
              <a:rPr lang="da-DK" baseline="0" dirty="0" smtClean="0"/>
              <a:t> </a:t>
            </a:r>
            <a:r>
              <a:rPr lang="da-DK" baseline="0" dirty="0" smtClean="0"/>
              <a:t>have </a:t>
            </a:r>
            <a:r>
              <a:rPr lang="da-DK" baseline="0" dirty="0" err="1" smtClean="0"/>
              <a:t>special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characteristics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Looking</a:t>
            </a:r>
            <a:r>
              <a:rPr lang="da-DK" baseline="0" dirty="0" smtClean="0"/>
              <a:t> back in the litterature I </a:t>
            </a:r>
            <a:r>
              <a:rPr lang="da-DK" baseline="0" dirty="0" err="1" smtClean="0"/>
              <a:t>found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article</a:t>
            </a:r>
            <a:r>
              <a:rPr lang="da-DK" baseline="0" dirty="0" smtClean="0"/>
              <a:t> from 2004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descripet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exact</a:t>
            </a:r>
            <a:r>
              <a:rPr lang="da-DK" baseline="0" dirty="0" smtClean="0"/>
              <a:t> same </a:t>
            </a:r>
            <a:r>
              <a:rPr lang="da-DK" baseline="0" dirty="0" err="1" smtClean="0"/>
              <a:t>characteristic</a:t>
            </a:r>
            <a:r>
              <a:rPr lang="da-DK" baseline="0" dirty="0" smtClean="0"/>
              <a:t> as is know to </a:t>
            </a:r>
            <a:r>
              <a:rPr lang="da-DK" baseline="0" dirty="0" err="1" smtClean="0"/>
              <a:t>day</a:t>
            </a:r>
            <a:r>
              <a:rPr lang="da-DK" baseline="0" dirty="0" smtClean="0"/>
              <a:t>. </a:t>
            </a:r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account</a:t>
            </a:r>
            <a:r>
              <a:rPr lang="da-DK" baseline="0" dirty="0" smtClean="0"/>
              <a:t> for 5-15% of all </a:t>
            </a:r>
            <a:r>
              <a:rPr lang="da-DK" baseline="0" dirty="0" err="1" smtClean="0"/>
              <a:t>breast</a:t>
            </a:r>
            <a:r>
              <a:rPr lang="da-DK" baseline="0" dirty="0" smtClean="0"/>
              <a:t> cancer cases. </a:t>
            </a:r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often</a:t>
            </a:r>
            <a:r>
              <a:rPr lang="da-DK" baseline="0" dirty="0" smtClean="0"/>
              <a:t> ER positive and HER 2 normal.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166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Patients with ILC achieved a significantly lower </a:t>
            </a:r>
            <a:r>
              <a:rPr lang="en-GB" dirty="0" err="1" smtClean="0"/>
              <a:t>pCR</a:t>
            </a:r>
            <a:r>
              <a:rPr lang="en-GB" dirty="0" smtClean="0"/>
              <a:t> rate compared with non-ILC patients (6.2 vs. 17.4 %, P\0.001).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pCR</a:t>
            </a:r>
            <a:r>
              <a:rPr lang="en-GB" dirty="0" smtClean="0"/>
              <a:t> rate was 4.2 % in ILC/HR?/G1-2, 7.0 % in ILC with either HR- or G3, and 17.8 % in ILC/HR-/G3. Mastectomy rate was higher in ILC compared with non-ILC patients irrespective of response to NACT (</a:t>
            </a:r>
            <a:r>
              <a:rPr lang="en-GB" dirty="0" err="1" smtClean="0"/>
              <a:t>pCR</a:t>
            </a:r>
            <a:r>
              <a:rPr lang="en-GB" dirty="0" smtClean="0"/>
              <a:t>: 27.4 vs. 16.6 %, P = 0.037 and non-</a:t>
            </a:r>
            <a:r>
              <a:rPr lang="en-GB" dirty="0" err="1" smtClean="0"/>
              <a:t>pCR</a:t>
            </a:r>
            <a:r>
              <a:rPr lang="en-GB" dirty="0" smtClean="0"/>
              <a:t>: 41.8 % vs. 31.5 %, P\0.0001).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Age and HR independently predicted </a:t>
            </a:r>
            <a:r>
              <a:rPr lang="en-GB" dirty="0" err="1" smtClean="0"/>
              <a:t>pCR</a:t>
            </a:r>
            <a:r>
              <a:rPr lang="en-GB" dirty="0" smtClean="0"/>
              <a:t> in ILC.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da-DK" dirty="0" smtClean="0"/>
              <a:t>Arguments: </a:t>
            </a:r>
          </a:p>
          <a:p>
            <a:pPr lvl="1"/>
            <a:r>
              <a:rPr lang="da-DK" dirty="0" err="1" smtClean="0"/>
              <a:t>Neoadjuvant</a:t>
            </a:r>
            <a:r>
              <a:rPr lang="da-DK" dirty="0" smtClean="0"/>
              <a:t> </a:t>
            </a:r>
            <a:r>
              <a:rPr lang="da-DK" dirty="0" err="1" smtClean="0"/>
              <a:t>chemotherapy</a:t>
            </a:r>
            <a:r>
              <a:rPr lang="da-DK" dirty="0" smtClean="0"/>
              <a:t> is not </a:t>
            </a:r>
            <a:r>
              <a:rPr lang="da-DK" dirty="0" err="1" smtClean="0"/>
              <a:t>effective</a:t>
            </a:r>
            <a:r>
              <a:rPr lang="da-DK" dirty="0" smtClean="0"/>
              <a:t> in pure </a:t>
            </a:r>
          </a:p>
          <a:p>
            <a:pPr lvl="1"/>
            <a:r>
              <a:rPr lang="da-DK" dirty="0" err="1" smtClean="0"/>
              <a:t>lobular</a:t>
            </a:r>
            <a:r>
              <a:rPr lang="da-DK" dirty="0" smtClean="0"/>
              <a:t> cancer and the </a:t>
            </a:r>
            <a:r>
              <a:rPr lang="da-DK" dirty="0" err="1" smtClean="0"/>
              <a:t>treatment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not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offered </a:t>
            </a:r>
            <a:r>
              <a:rPr lang="da-DK" dirty="0" err="1" smtClean="0"/>
              <a:t>routinely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Upfront</a:t>
            </a:r>
            <a:r>
              <a:rPr lang="da-DK" dirty="0" smtClean="0"/>
              <a:t> </a:t>
            </a:r>
            <a:r>
              <a:rPr lang="da-DK" dirty="0" err="1" smtClean="0"/>
              <a:t>Aromatase</a:t>
            </a:r>
            <a:r>
              <a:rPr lang="da-DK" dirty="0" smtClean="0"/>
              <a:t> inhibitor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better</a:t>
            </a:r>
            <a:r>
              <a:rPr lang="da-DK" dirty="0" smtClean="0"/>
              <a:t>. 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Sibylle data: </a:t>
            </a:r>
            <a:r>
              <a:rPr lang="da-DK" dirty="0" err="1" smtClean="0"/>
              <a:t>leading</a:t>
            </a:r>
            <a:r>
              <a:rPr lang="da-DK" dirty="0" smtClean="0"/>
              <a:t> </a:t>
            </a:r>
            <a:r>
              <a:rPr lang="da-DK" dirty="0" err="1" smtClean="0"/>
              <a:t>oncologist</a:t>
            </a:r>
            <a:r>
              <a:rPr lang="da-DK" dirty="0" smtClean="0"/>
              <a:t> and CEO of the </a:t>
            </a:r>
            <a:r>
              <a:rPr lang="da-DK" dirty="0" err="1" smtClean="0"/>
              <a:t>german</a:t>
            </a:r>
            <a:r>
              <a:rPr lang="da-DK" dirty="0" smtClean="0"/>
              <a:t> </a:t>
            </a:r>
            <a:r>
              <a:rPr lang="da-DK" dirty="0" err="1" smtClean="0"/>
              <a:t>researchgroup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2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pCR</a:t>
            </a:r>
            <a:r>
              <a:rPr lang="en-GB" dirty="0" smtClean="0"/>
              <a:t> in ILC did not predict distant disease free (DDFS) and loco-regional disease free survival (LRFS), but overall survival (OS). </a:t>
            </a:r>
          </a:p>
          <a:p>
            <a:pPr marL="0" indent="0">
              <a:buNone/>
            </a:pPr>
            <a:r>
              <a:rPr lang="en-GB" dirty="0" smtClean="0"/>
              <a:t>Non-</a:t>
            </a:r>
            <a:r>
              <a:rPr lang="en-GB" dirty="0" err="1" smtClean="0"/>
              <a:t>pCR</a:t>
            </a:r>
            <a:r>
              <a:rPr lang="en-GB" dirty="0" smtClean="0"/>
              <a:t> patients with ILC had significantly better DDFS (P = 0.018), LRFS (P\0.0001) and OS (P = 0.044) compared with non-ILC patients. </a:t>
            </a:r>
          </a:p>
          <a:p>
            <a:pPr marL="0" indent="0">
              <a:buNone/>
            </a:pPr>
            <a:r>
              <a:rPr lang="en-GB" dirty="0" smtClean="0"/>
              <a:t>Patients with ILC had a low chance of obtaining a </a:t>
            </a:r>
            <a:r>
              <a:rPr lang="en-GB" dirty="0" err="1" smtClean="0"/>
              <a:t>pCR</a:t>
            </a:r>
            <a:r>
              <a:rPr lang="en-GB" dirty="0" smtClean="0"/>
              <a:t> and this is not well correlated with further outcome. </a:t>
            </a:r>
          </a:p>
          <a:p>
            <a:pPr marL="0" indent="0">
              <a:buNone/>
            </a:pPr>
            <a:r>
              <a:rPr lang="en-GB" dirty="0" smtClean="0"/>
              <a:t>The mastectomy rate was considerably high in ILC patients even after obtaining a </a:t>
            </a:r>
            <a:r>
              <a:rPr lang="en-GB" dirty="0" err="1" smtClean="0"/>
              <a:t>pCR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We, therefore, suggest to offer NACT mainly to ILC patients with HR-negative tumours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39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total of 187 ILC and 3,213 IDC patients were included. </a:t>
            </a:r>
          </a:p>
          <a:p>
            <a:r>
              <a:rPr lang="en-GB" dirty="0" smtClean="0"/>
              <a:t>The ILC and IDC subgroups had similar patterns of first site of disease relapse. </a:t>
            </a:r>
          </a:p>
          <a:p>
            <a:r>
              <a:rPr lang="en-GB" dirty="0" smtClean="0"/>
              <a:t>DFS hazard ratios (HRs) comparing 1 year of </a:t>
            </a:r>
            <a:r>
              <a:rPr lang="en-GB" dirty="0" err="1" smtClean="0"/>
              <a:t>trastuzumab</a:t>
            </a:r>
            <a:r>
              <a:rPr lang="en-GB" dirty="0" smtClean="0"/>
              <a:t> versus observation were 0.63 for ILC (95% CI, 0.34 to 1.15) and 0.77 for IDC (95% CI, 0.67 to 0.89; P for interaction  .49). </a:t>
            </a:r>
          </a:p>
          <a:p>
            <a:r>
              <a:rPr lang="en-GB" dirty="0" smtClean="0"/>
              <a:t>The OS HRs comparing 1 year of </a:t>
            </a:r>
            <a:r>
              <a:rPr lang="en-GB" dirty="0" err="1" smtClean="0"/>
              <a:t>trastuzumab</a:t>
            </a:r>
            <a:r>
              <a:rPr lang="en-GB" dirty="0" smtClean="0"/>
              <a:t> versus observation were 0.60 for ILC (95% CI, 0.27 to 1.31) and 0.86 for IDC (95% CI, 0.71 to 1.06; P for interaction  .29). </a:t>
            </a:r>
          </a:p>
          <a:p>
            <a:endParaRPr lang="en-GB" dirty="0" smtClean="0"/>
          </a:p>
          <a:p>
            <a:r>
              <a:rPr lang="en-GB" dirty="0" smtClean="0"/>
              <a:t>Conclusion In this retrospective analysis, there was no suggestion that patients in the ILC cohort experienced a different magnitude of benefit from adjuvant </a:t>
            </a:r>
            <a:r>
              <a:rPr lang="en-GB" dirty="0" err="1" smtClean="0"/>
              <a:t>trastuzumab</a:t>
            </a:r>
            <a:r>
              <a:rPr lang="en-GB" dirty="0" smtClean="0"/>
              <a:t> than those in the IDC cohort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88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First, a diagnosis of lobular histologic subtype does not equal HER2 negativity and HER2 testing should be carried out</a:t>
            </a:r>
          </a:p>
          <a:p>
            <a:endParaRPr lang="en-GB" dirty="0" smtClean="0"/>
          </a:p>
          <a:p>
            <a:r>
              <a:rPr lang="en-GB" dirty="0" smtClean="0"/>
              <a:t>Second, patients diagnosed with early-stage, HER2- positive ILC should be offered 1 year of adjuvant </a:t>
            </a:r>
            <a:r>
              <a:rPr lang="en-GB" dirty="0" err="1" smtClean="0"/>
              <a:t>trastuzumab</a:t>
            </a:r>
            <a:r>
              <a:rPr lang="en-GB" dirty="0" smtClean="0"/>
              <a:t>. And finally, HER2-positive ILC treated with </a:t>
            </a:r>
            <a:r>
              <a:rPr lang="en-GB" dirty="0" err="1" smtClean="0"/>
              <a:t>trastuzumab</a:t>
            </a:r>
            <a:r>
              <a:rPr lang="en-GB" dirty="0" smtClean="0"/>
              <a:t> will derive a benefit of a magnitude similar to patients with the IDC histologic subtype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13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the recent </a:t>
            </a:r>
            <a:r>
              <a:rPr lang="da-DK" dirty="0" err="1" smtClean="0"/>
              <a:t>years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 have </a:t>
            </a:r>
            <a:r>
              <a:rPr lang="da-DK" dirty="0" err="1" smtClean="0"/>
              <a:t>been</a:t>
            </a:r>
            <a:r>
              <a:rPr lang="da-DK" dirty="0" smtClean="0"/>
              <a:t> studies </a:t>
            </a:r>
            <a:r>
              <a:rPr lang="da-DK" dirty="0" err="1" smtClean="0"/>
              <a:t>regarding</a:t>
            </a:r>
            <a:r>
              <a:rPr lang="da-DK" dirty="0" smtClean="0"/>
              <a:t> </a:t>
            </a:r>
            <a:r>
              <a:rPr lang="da-DK" dirty="0" err="1" smtClean="0"/>
              <a:t>reduced</a:t>
            </a:r>
            <a:r>
              <a:rPr lang="da-DK" dirty="0" smtClean="0"/>
              <a:t> radiation </a:t>
            </a:r>
            <a:r>
              <a:rPr lang="da-DK" dirty="0" err="1" smtClean="0"/>
              <a:t>therapy</a:t>
            </a:r>
            <a:r>
              <a:rPr lang="da-DK" dirty="0" smtClean="0"/>
              <a:t> in patients with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recurrence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err="1" smtClean="0"/>
              <a:t>However</a:t>
            </a:r>
            <a:r>
              <a:rPr lang="da-DK" dirty="0" smtClean="0"/>
              <a:t> the </a:t>
            </a:r>
            <a:r>
              <a:rPr lang="da-DK" dirty="0" err="1" smtClean="0"/>
              <a:t>Invasive</a:t>
            </a:r>
            <a:r>
              <a:rPr lang="da-DK" dirty="0" smtClean="0"/>
              <a:t> </a:t>
            </a:r>
            <a:r>
              <a:rPr lang="da-DK" dirty="0" err="1" smtClean="0"/>
              <a:t>lobular</a:t>
            </a:r>
            <a:r>
              <a:rPr lang="da-DK" dirty="0" smtClean="0"/>
              <a:t> </a:t>
            </a:r>
            <a:r>
              <a:rPr lang="da-DK" dirty="0" err="1" smtClean="0"/>
              <a:t>carcinoma</a:t>
            </a:r>
            <a:r>
              <a:rPr lang="da-DK" dirty="0" smtClean="0"/>
              <a:t> is an </a:t>
            </a:r>
            <a:r>
              <a:rPr lang="da-DK" dirty="0" err="1" smtClean="0"/>
              <a:t>exclusion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endParaRPr lang="da-DK" dirty="0" smtClean="0"/>
          </a:p>
          <a:p>
            <a:r>
              <a:rPr lang="da-DK" dirty="0" smtClean="0"/>
              <a:t>Due to </a:t>
            </a:r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multifocality</a:t>
            </a:r>
            <a:r>
              <a:rPr lang="da-DK" dirty="0" smtClean="0"/>
              <a:t>, </a:t>
            </a:r>
            <a:r>
              <a:rPr lang="da-DK" dirty="0" err="1" smtClean="0"/>
              <a:t>occult</a:t>
            </a:r>
            <a:r>
              <a:rPr lang="da-DK" dirty="0" smtClean="0"/>
              <a:t> in </a:t>
            </a:r>
            <a:r>
              <a:rPr lang="da-DK" dirty="0" err="1" smtClean="0"/>
              <a:t>immages</a:t>
            </a:r>
            <a:r>
              <a:rPr lang="da-DK" dirty="0" smtClean="0"/>
              <a:t> and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53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97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93B7-5D72-4668-B0E0-1F0BE285598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07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2D5CE-CB3B-C3BF-3E25-1B8DEC066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Oncological perspective on Invasive lobular carcinoma</a:t>
            </a:r>
            <a:endParaRPr lang="en-US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8D0537-4902-A20C-5A5F-65CDC7B4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394039"/>
            <a:ext cx="8693426" cy="1117687"/>
          </a:xfrm>
        </p:spPr>
        <p:txBody>
          <a:bodyPr/>
          <a:lstStyle/>
          <a:p>
            <a:r>
              <a:rPr lang="da-DK" dirty="0"/>
              <a:t>Anne Sofie Brems-Eskildsen</a:t>
            </a:r>
          </a:p>
          <a:p>
            <a:r>
              <a:rPr lang="en-US" dirty="0" smtClean="0"/>
              <a:t>Department of Oncology, University Hospital of Aarhus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3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2092F-AC7B-625B-78B2-62ED7A71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E4A194F-0D74-0ED0-06E9-39682789D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1" t="26187" r="6678" b="25336"/>
          <a:stretch/>
        </p:blipFill>
        <p:spPr>
          <a:xfrm>
            <a:off x="945931" y="3429000"/>
            <a:ext cx="10830136" cy="3247857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DAEC352-11EB-5F5C-BBD9-25EFF0A51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" t="48046" r="7414" b="10555"/>
          <a:stretch/>
        </p:blipFill>
        <p:spPr>
          <a:xfrm>
            <a:off x="945931" y="415269"/>
            <a:ext cx="10830136" cy="28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1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Trastuzumab</a:t>
            </a:r>
            <a:r>
              <a:rPr lang="da-DK" dirty="0" smtClean="0"/>
              <a:t> and </a:t>
            </a:r>
            <a:r>
              <a:rPr lang="da-DK" dirty="0" err="1" smtClean="0"/>
              <a:t>invasive</a:t>
            </a:r>
            <a:r>
              <a:rPr lang="da-DK" dirty="0" smtClean="0"/>
              <a:t> </a:t>
            </a:r>
            <a:r>
              <a:rPr lang="da-DK" dirty="0" err="1" smtClean="0"/>
              <a:t>lobular</a:t>
            </a:r>
            <a:r>
              <a:rPr lang="da-DK" dirty="0" smtClean="0"/>
              <a:t> cancer: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diagnosis of lobular histologic subtype does not equal HER2 negativity and HER2 testing should be carried out</a:t>
            </a:r>
          </a:p>
          <a:p>
            <a:endParaRPr lang="en-US" dirty="0" smtClean="0"/>
          </a:p>
          <a:p>
            <a:r>
              <a:rPr lang="en-US" dirty="0" smtClean="0"/>
              <a:t>Second, patients diagnosed with early-stage, HER2- positive ILC should be offered 1 year of adjuvant </a:t>
            </a:r>
            <a:r>
              <a:rPr lang="en-US" dirty="0" err="1" smtClean="0"/>
              <a:t>trastuzumab</a:t>
            </a:r>
            <a:r>
              <a:rPr lang="en-US" dirty="0" smtClean="0"/>
              <a:t>. And finally, HER2-positive ILC treated with </a:t>
            </a:r>
            <a:r>
              <a:rPr lang="en-US" dirty="0" err="1" smtClean="0"/>
              <a:t>trastuzumab</a:t>
            </a:r>
            <a:r>
              <a:rPr lang="en-US" dirty="0" smtClean="0"/>
              <a:t> will derive a benefit of a magnitude similar to patients with the IDC histologic subtype</a:t>
            </a:r>
          </a:p>
          <a:p>
            <a:endParaRPr lang="en-US" dirty="0" smtClean="0"/>
          </a:p>
          <a:p>
            <a:r>
              <a:rPr lang="en-US" dirty="0" smtClean="0"/>
              <a:t>And we expect the same in the neo-adjuvant setting.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5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targeted neo-adjuvant therapy?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686" y="2478478"/>
            <a:ext cx="5771214" cy="4076960"/>
          </a:xfrm>
        </p:spPr>
        <p:txBody>
          <a:bodyPr>
            <a:normAutofit/>
          </a:bodyPr>
          <a:lstStyle/>
          <a:p>
            <a:r>
              <a:rPr lang="en-US" dirty="0" smtClean="0"/>
              <a:t>We can consider neo-adjuvant anti-hormone treatment </a:t>
            </a:r>
            <a:r>
              <a:rPr lang="en-US" dirty="0" smtClean="0"/>
              <a:t>in </a:t>
            </a:r>
            <a:r>
              <a:rPr lang="en-US" dirty="0" smtClean="0"/>
              <a:t>combination with CDK4/6 inhibitor treatment instead of chemotherapy.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Maximum response after 6-9 months.</a:t>
            </a:r>
          </a:p>
          <a:p>
            <a:endParaRPr lang="da-DK" dirty="0"/>
          </a:p>
          <a:p>
            <a:r>
              <a:rPr lang="en-US" dirty="0" smtClean="0"/>
              <a:t>But no randomized trials</a:t>
            </a:r>
            <a:endParaRPr lang="en-US" dirty="0" smtClean="0"/>
          </a:p>
          <a:p>
            <a:endParaRPr lang="da-DK" dirty="0"/>
          </a:p>
        </p:txBody>
      </p:sp>
      <p:pic>
        <p:nvPicPr>
          <p:cNvPr id="4" name="Pladsholder til indhol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37" y="2158948"/>
            <a:ext cx="52482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F7E35-C31B-151D-EAA3-D13C26B6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 radiation therapy</a:t>
            </a:r>
            <a:endParaRPr lang="en-US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1139C07-8076-753A-D86A-E095F1550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02" y="2119996"/>
            <a:ext cx="6678825" cy="4355755"/>
          </a:xfr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9F06BE3-1753-911A-E71D-2294ACAF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31" y="2119996"/>
            <a:ext cx="6336769" cy="34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25560" t="40075" r="41169" b="29036"/>
          <a:stretch/>
        </p:blipFill>
        <p:spPr>
          <a:xfrm>
            <a:off x="0" y="1978712"/>
            <a:ext cx="4417018" cy="221625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/>
          <a:srcRect r="7891"/>
          <a:stretch/>
        </p:blipFill>
        <p:spPr>
          <a:xfrm>
            <a:off x="4436331" y="3086840"/>
            <a:ext cx="3657600" cy="293119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/>
          <a:srcRect r="3921"/>
          <a:stretch/>
        </p:blipFill>
        <p:spPr>
          <a:xfrm>
            <a:off x="4481302" y="126205"/>
            <a:ext cx="3612629" cy="296063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6"/>
          <a:srcRect l="4846" t="11125" r="42440" b="8765"/>
          <a:stretch/>
        </p:blipFill>
        <p:spPr>
          <a:xfrm>
            <a:off x="8485458" y="2246101"/>
            <a:ext cx="3519123" cy="3487119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99804" y="4798650"/>
            <a:ext cx="3745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risk of local recurrence and therefore lobular carcinomas are not included in partial breast radiation trials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4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therapy considerations in lobular carcinomas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519" t="22407" r="23872" b="53003"/>
          <a:stretch/>
        </p:blipFill>
        <p:spPr>
          <a:xfrm>
            <a:off x="172428" y="2034852"/>
            <a:ext cx="6006137" cy="2269260"/>
          </a:xfrm>
          <a:prstGeom prst="rect">
            <a:avLst/>
          </a:prstGeom>
        </p:spPr>
      </p:pic>
      <p:pic>
        <p:nvPicPr>
          <p:cNvPr id="5" name="Pladsholder til indhold 3"/>
          <p:cNvPicPr>
            <a:picLocks noChangeAspect="1"/>
          </p:cNvPicPr>
          <p:nvPr/>
        </p:nvPicPr>
        <p:blipFill rotWithShape="1">
          <a:blip r:embed="rId4"/>
          <a:srcRect l="38026" t="51461" r="42527" b="21290"/>
          <a:stretch/>
        </p:blipFill>
        <p:spPr>
          <a:xfrm>
            <a:off x="6178565" y="2034852"/>
            <a:ext cx="5964404" cy="470125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049311" y="4781446"/>
            <a:ext cx="4542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of local recurrence after mastectomy was 18% compared with 6% for other types.</a:t>
            </a:r>
          </a:p>
          <a:p>
            <a:endParaRPr lang="en-US" dirty="0" smtClean="0"/>
          </a:p>
          <a:p>
            <a:r>
              <a:rPr lang="en-US" dirty="0" smtClean="0"/>
              <a:t>Radiation was given on the indication </a:t>
            </a:r>
          </a:p>
          <a:p>
            <a:r>
              <a:rPr lang="en-US" dirty="0" smtClean="0"/>
              <a:t>(&gt;5 cm tumor or macro metastasis)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boost. Where is the target?????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0" t="6109" r="4631" b="8634"/>
          <a:stretch/>
        </p:blipFill>
        <p:spPr>
          <a:xfrm>
            <a:off x="680321" y="2335061"/>
            <a:ext cx="4601980" cy="430217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127" y="2335061"/>
            <a:ext cx="5189331" cy="37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clip marked lymph node?</a:t>
            </a:r>
            <a:br>
              <a:rPr lang="en-US" dirty="0" smtClean="0"/>
            </a:br>
            <a:r>
              <a:rPr lang="en-US" dirty="0" smtClean="0"/>
              <a:t>Where is the known lymph node metastasis in the internal mammary gland? (IC2)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t="14248"/>
          <a:stretch/>
        </p:blipFill>
        <p:spPr>
          <a:xfrm>
            <a:off x="240481" y="2293494"/>
            <a:ext cx="5920477" cy="44205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t="4381" b="12052"/>
          <a:stretch/>
        </p:blipFill>
        <p:spPr>
          <a:xfrm>
            <a:off x="6160958" y="2321969"/>
            <a:ext cx="5830756" cy="4392118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 flipH="1">
            <a:off x="2878111" y="2503357"/>
            <a:ext cx="89941" cy="7345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H="1">
            <a:off x="7667469" y="1970453"/>
            <a:ext cx="89941" cy="7345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AFF6F-B358-679B-011A-4D7ECC2A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378079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Metastatic </a:t>
            </a:r>
            <a:r>
              <a:rPr lang="en-US" dirty="0" smtClean="0"/>
              <a:t>ILC</a:t>
            </a:r>
            <a:r>
              <a:rPr lang="en-US" dirty="0" smtClean="0"/>
              <a:t>/IDC</a:t>
            </a:r>
            <a:r>
              <a:rPr lang="da-DK" dirty="0"/>
              <a:t/>
            </a:r>
            <a:br>
              <a:rPr lang="da-DK" dirty="0"/>
            </a:br>
            <a:r>
              <a:rPr lang="en-GB" sz="1800" dirty="0"/>
              <a:t>Treatment and outcome in metastatic lobular breast cancer in the prospective German research platform OPAL M. Thill1  · M.‑O. Zahn2  · A. Welt3  · E. Stickeler4  · A. Nusch5  · T. Fietz6  · J. Rauh7  · N. Wetzel8  · L. Kruggel8  · M. Jänicke8  · N. Marschner9  · N. Harbeck10 · A. Wöckel11 · T. Decker12  · the OPAL study group Received: 7 </a:t>
            </a:r>
            <a:r>
              <a:rPr lang="en-GB" sz="1800" dirty="0" smtClean="0"/>
              <a:t>December 2022</a:t>
            </a:r>
            <a:endParaRPr lang="da-DK" sz="18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456DEF-9217-C00E-7189-63FA120E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307469" cy="4198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2566 </a:t>
            </a:r>
            <a:r>
              <a:rPr lang="en-GB" dirty="0"/>
              <a:t>patients </a:t>
            </a:r>
            <a:r>
              <a:rPr lang="en-GB" dirty="0" smtClean="0"/>
              <a:t>with metastatic breast cancer </a:t>
            </a:r>
            <a:r>
              <a:rPr lang="en-GB" dirty="0"/>
              <a:t>treated </a:t>
            </a:r>
            <a:r>
              <a:rPr lang="en-GB" dirty="0" smtClean="0"/>
              <a:t>in Germany in </a:t>
            </a:r>
            <a:r>
              <a:rPr lang="en-GB" dirty="0"/>
              <a:t>routine care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2007-2021. n=466 ILC and n=2100 IDC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Characteristics of invasive lobular carcinomas:</a:t>
            </a:r>
          </a:p>
          <a:p>
            <a:pPr lvl="1"/>
            <a:r>
              <a:rPr lang="en-GB" dirty="0" smtClean="0"/>
              <a:t>Patients </a:t>
            </a:r>
            <a:r>
              <a:rPr lang="en-GB" dirty="0"/>
              <a:t>were older (median 69 vs. 63 years) </a:t>
            </a:r>
          </a:p>
          <a:p>
            <a:pPr lvl="1"/>
            <a:r>
              <a:rPr lang="en-GB" dirty="0"/>
              <a:t>lower grade (G1/G2: 72.8% vs. 51.2%), </a:t>
            </a:r>
          </a:p>
          <a:p>
            <a:pPr lvl="1"/>
            <a:r>
              <a:rPr lang="en-GB" dirty="0"/>
              <a:t>hormone receptor (HR)-positive (83.7% vs. 73.2%) </a:t>
            </a:r>
          </a:p>
          <a:p>
            <a:pPr lvl="1"/>
            <a:r>
              <a:rPr lang="en-GB" dirty="0" smtClean="0"/>
              <a:t>less </a:t>
            </a:r>
            <a:r>
              <a:rPr lang="en-GB" dirty="0"/>
              <a:t>often HER2-positive (14.2% vs. 28.6%) </a:t>
            </a:r>
            <a:r>
              <a:rPr lang="en-GB" dirty="0" smtClean="0"/>
              <a:t>tumours, </a:t>
            </a:r>
            <a:endParaRPr lang="en-GB" dirty="0"/>
          </a:p>
          <a:p>
            <a:pPr lvl="1"/>
            <a:r>
              <a:rPr lang="en-GB" dirty="0" smtClean="0"/>
              <a:t>metastasized </a:t>
            </a:r>
            <a:r>
              <a:rPr lang="en-GB" dirty="0"/>
              <a:t>more frequently to </a:t>
            </a:r>
            <a:endParaRPr lang="en-GB" dirty="0" smtClean="0"/>
          </a:p>
          <a:p>
            <a:pPr lvl="2"/>
            <a:r>
              <a:rPr lang="en-GB" dirty="0" smtClean="0"/>
              <a:t>the </a:t>
            </a:r>
            <a:r>
              <a:rPr lang="en-GB" dirty="0"/>
              <a:t>bone (19.7% vs. 14.5</a:t>
            </a:r>
            <a:r>
              <a:rPr lang="en-GB" dirty="0" smtClean="0"/>
              <a:t>%)</a:t>
            </a:r>
          </a:p>
          <a:p>
            <a:pPr lvl="2"/>
            <a:r>
              <a:rPr lang="en-GB" dirty="0" smtClean="0"/>
              <a:t>peritoneum </a:t>
            </a:r>
            <a:r>
              <a:rPr lang="en-GB" dirty="0"/>
              <a:t>(9.9% vs. 2.0</a:t>
            </a:r>
            <a:r>
              <a:rPr lang="en-GB" dirty="0" smtClean="0"/>
              <a:t>%)</a:t>
            </a:r>
          </a:p>
          <a:p>
            <a:pPr lvl="2"/>
            <a:r>
              <a:rPr lang="en-GB" dirty="0" smtClean="0"/>
              <a:t>less </a:t>
            </a:r>
            <a:r>
              <a:rPr lang="en-GB" dirty="0"/>
              <a:t>frequently to the lungs (0.9% vs. 4.0</a:t>
            </a:r>
            <a:r>
              <a:rPr lang="en-GB" dirty="0" smtClean="0"/>
              <a:t>%)</a:t>
            </a:r>
            <a:endParaRPr lang="en-GB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97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7ED4A-7A67-780B-FAEE-590B50BB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</a:t>
            </a:r>
            <a:r>
              <a:rPr lang="en-US" dirty="0" smtClean="0"/>
              <a:t>invasive lobular vs. invasive ductal carcinomas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8AB5F18-8E1B-607A-150C-3923145BD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406" t="22682" r="27118" b="25337"/>
          <a:stretch/>
        </p:blipFill>
        <p:spPr>
          <a:xfrm>
            <a:off x="451832" y="1834166"/>
            <a:ext cx="8442332" cy="4793133"/>
          </a:xfrm>
        </p:spPr>
      </p:pic>
      <p:sp>
        <p:nvSpPr>
          <p:cNvPr id="3" name="Tekstfelt 2"/>
          <p:cNvSpPr txBox="1"/>
          <p:nvPr/>
        </p:nvSpPr>
        <p:spPr>
          <a:xfrm>
            <a:off x="9242118" y="2056686"/>
            <a:ext cx="2949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OS:</a:t>
            </a:r>
          </a:p>
          <a:p>
            <a:r>
              <a:rPr lang="en-US" dirty="0" smtClean="0"/>
              <a:t>metastatic invasive lobular carcinoma (n=209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30.2</a:t>
            </a:r>
            <a:r>
              <a:rPr lang="en-US" dirty="0"/>
              <a:t> months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95% </a:t>
            </a:r>
            <a:r>
              <a:rPr lang="en-US" dirty="0" smtClean="0"/>
              <a:t>CI </a:t>
            </a:r>
            <a:r>
              <a:rPr lang="en-US" dirty="0"/>
              <a:t>25.3, 36.0</a:t>
            </a:r>
            <a:r>
              <a:rPr lang="en-US" dirty="0" smtClean="0"/>
              <a:t>]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metastatic invasive ductal carcinomas (n=1158) 33.7 months </a:t>
            </a:r>
          </a:p>
          <a:p>
            <a:r>
              <a:rPr lang="en-US" dirty="0" smtClean="0"/>
              <a:t>[95% CI 30.3, 37.9]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Multivariate survival analysis did not show a significant prognostic impact of the histological subtype HR </a:t>
            </a:r>
            <a:r>
              <a:rPr lang="en-US" dirty="0" err="1" smtClean="0"/>
              <a:t>mILC</a:t>
            </a:r>
            <a:r>
              <a:rPr lang="en-US" dirty="0" smtClean="0"/>
              <a:t> vs. </a:t>
            </a:r>
            <a:r>
              <a:rPr lang="en-US" dirty="0" err="1" smtClean="0"/>
              <a:t>mIDC</a:t>
            </a:r>
            <a:r>
              <a:rPr lang="en-US" dirty="0" smtClean="0"/>
              <a:t> 1.18 (95% CI 0.97–1.42)</a:t>
            </a:r>
          </a:p>
        </p:txBody>
      </p:sp>
    </p:spTree>
    <p:extLst>
      <p:ext uri="{BB962C8B-B14F-4D97-AF65-F5344CB8AC3E}">
        <p14:creationId xmlns:p14="http://schemas.microsoft.com/office/powerpoint/2010/main" val="190661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830C1-BA28-DCE6-FB5C-1A06D46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in </a:t>
            </a:r>
            <a:r>
              <a:rPr lang="en-US" dirty="0" smtClean="0"/>
              <a:t>Oncology </a:t>
            </a:r>
            <a:r>
              <a:rPr lang="en-US" dirty="0"/>
              <a:t>for ILC follows IDC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812797-BCAE-5A72-A405-153D89AE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8604"/>
            <a:ext cx="9613861" cy="44820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ASCO </a:t>
            </a:r>
            <a:r>
              <a:rPr lang="en-US" dirty="0"/>
              <a:t>G</a:t>
            </a:r>
            <a:r>
              <a:rPr lang="en-US" dirty="0" smtClean="0"/>
              <a:t>uidelines </a:t>
            </a:r>
            <a:r>
              <a:rPr lang="en-US" dirty="0"/>
              <a:t>for early breast cancer (not mentioned)</a:t>
            </a:r>
          </a:p>
          <a:p>
            <a:r>
              <a:rPr lang="en-US" dirty="0"/>
              <a:t>St</a:t>
            </a:r>
            <a:r>
              <a:rPr lang="en-US" dirty="0" smtClean="0"/>
              <a:t>. </a:t>
            </a:r>
            <a:r>
              <a:rPr lang="en-US" dirty="0" err="1" smtClean="0"/>
              <a:t>Gallen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uidelines </a:t>
            </a:r>
            <a:r>
              <a:rPr lang="en-US" dirty="0"/>
              <a:t>for early </a:t>
            </a:r>
            <a:r>
              <a:rPr lang="en-US" dirty="0" smtClean="0"/>
              <a:t>breast cancer </a:t>
            </a:r>
            <a:r>
              <a:rPr lang="en-US" dirty="0"/>
              <a:t>(not mentioned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DBCG systemic treatment (not mentioned)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There is a lot of “myths” and expectations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tends to </a:t>
            </a:r>
            <a:r>
              <a:rPr lang="en-US" dirty="0" smtClean="0"/>
              <a:t>consider</a:t>
            </a:r>
            <a:r>
              <a:rPr lang="en-US" dirty="0" smtClean="0"/>
              <a:t> </a:t>
            </a:r>
            <a:r>
              <a:rPr lang="en-US" dirty="0"/>
              <a:t>the histology type </a:t>
            </a:r>
            <a:r>
              <a:rPr lang="en-US" dirty="0" smtClean="0"/>
              <a:t>in the daily clinic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esearch </a:t>
            </a:r>
            <a:r>
              <a:rPr lang="en-US" dirty="0"/>
              <a:t>area of growing international </a:t>
            </a:r>
            <a:r>
              <a:rPr lang="en-US" dirty="0" smtClean="0"/>
              <a:t>interest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Challenges in the oncologic treatment: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hemotherapy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Response to HER2 targeted </a:t>
            </a:r>
            <a:r>
              <a:rPr lang="en-US" dirty="0" smtClean="0"/>
              <a:t>therapy?</a:t>
            </a:r>
            <a:endParaRPr lang="en-US" dirty="0"/>
          </a:p>
          <a:p>
            <a:pPr lvl="1"/>
            <a:r>
              <a:rPr lang="en-US" dirty="0"/>
              <a:t>Considerations regarding </a:t>
            </a:r>
            <a:r>
              <a:rPr lang="en-US" dirty="0" smtClean="0"/>
              <a:t>radiotherapy?</a:t>
            </a:r>
            <a:endParaRPr lang="en-US" dirty="0"/>
          </a:p>
          <a:p>
            <a:pPr lvl="1"/>
            <a:r>
              <a:rPr lang="en-US" dirty="0"/>
              <a:t>Metastatic pattern and challenges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218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C775C-6BBB-8D92-51F5-04DF7F69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E3C01B-C7DC-1608-81AD-69528856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2065283"/>
            <a:ext cx="11184730" cy="45089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The guidelines regarding medical oncology in early breast cancer does</a:t>
            </a:r>
            <a:r>
              <a:rPr lang="en-US" sz="3800" u="sng" dirty="0" smtClean="0"/>
              <a:t> not </a:t>
            </a:r>
            <a:r>
              <a:rPr lang="en-US" sz="3800" dirty="0" smtClean="0"/>
              <a:t>include histology type.</a:t>
            </a:r>
          </a:p>
          <a:p>
            <a:endParaRPr lang="en-US" sz="3800" dirty="0" smtClean="0"/>
          </a:p>
          <a:p>
            <a:r>
              <a:rPr lang="en-US" sz="3800" dirty="0" smtClean="0"/>
              <a:t>NACT is offered to patients with </a:t>
            </a:r>
            <a:r>
              <a:rPr lang="en-US" sz="3800" u="sng" dirty="0" smtClean="0"/>
              <a:t>locally advanced invasive lobular carcinoma</a:t>
            </a:r>
            <a:r>
              <a:rPr lang="en-US" sz="3800" dirty="0" smtClean="0"/>
              <a:t>. Expect less effect.</a:t>
            </a:r>
          </a:p>
          <a:p>
            <a:r>
              <a:rPr lang="en-US" sz="3800" dirty="0" smtClean="0"/>
              <a:t>In some cases can we consider neo-adjuvant treatment with anti-hormone/CDK4/6 treatment, but no randomized trials</a:t>
            </a:r>
            <a:endParaRPr lang="en-US" sz="3800" dirty="0" smtClean="0"/>
          </a:p>
          <a:p>
            <a:endParaRPr lang="en-US" sz="3800" dirty="0" smtClean="0"/>
          </a:p>
          <a:p>
            <a:r>
              <a:rPr lang="en-US" sz="3800" dirty="0" smtClean="0"/>
              <a:t>Adjuvant chemotherapy is offed to patients </a:t>
            </a:r>
            <a:r>
              <a:rPr lang="en-US" sz="3800" u="sng" dirty="0" smtClean="0"/>
              <a:t>with risk factors </a:t>
            </a:r>
            <a:r>
              <a:rPr lang="en-US" sz="3800" dirty="0" smtClean="0"/>
              <a:t>(like IDC)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HER2 positive tumors </a:t>
            </a:r>
            <a:r>
              <a:rPr lang="en-US" sz="3800" u="sng" dirty="0" smtClean="0"/>
              <a:t>do benefit </a:t>
            </a:r>
            <a:r>
              <a:rPr lang="en-US" sz="3800" dirty="0" smtClean="0"/>
              <a:t>from HER2 targeting therapy</a:t>
            </a:r>
            <a:endParaRPr lang="en-US" sz="3800" dirty="0" smtClean="0"/>
          </a:p>
          <a:p>
            <a:endParaRPr lang="en-US" sz="3800" dirty="0" smtClean="0"/>
          </a:p>
          <a:p>
            <a:r>
              <a:rPr lang="en-US" sz="3800" dirty="0" smtClean="0"/>
              <a:t>We will </a:t>
            </a:r>
            <a:r>
              <a:rPr lang="en-US" sz="3800" u="sng" dirty="0" smtClean="0"/>
              <a:t>not</a:t>
            </a:r>
            <a:r>
              <a:rPr lang="en-US" sz="3800" dirty="0" smtClean="0"/>
              <a:t> offer partial breast radiation for patients with invasive lobular cancer</a:t>
            </a:r>
          </a:p>
          <a:p>
            <a:endParaRPr lang="en-US" sz="3800" dirty="0" smtClean="0"/>
          </a:p>
          <a:p>
            <a:r>
              <a:rPr lang="en-US" sz="3800" dirty="0" smtClean="0"/>
              <a:t>In the metastatic setting the cancer cells seems to have a preference to mucosa and peritoneum</a:t>
            </a:r>
            <a:r>
              <a:rPr lang="en-US" sz="3800" dirty="0" smtClean="0"/>
              <a:t> and we should be aware of </a:t>
            </a:r>
            <a:r>
              <a:rPr lang="en-US" sz="3800" u="sng" dirty="0" smtClean="0"/>
              <a:t>clinical progression</a:t>
            </a:r>
            <a:r>
              <a:rPr lang="en-US" sz="3800" dirty="0" smtClean="0"/>
              <a:t>. (non-evaluable in RECIST)</a:t>
            </a:r>
            <a:endParaRPr lang="en-US" sz="38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7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552A5-8FE1-7A6C-2A8E-9DCE073A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invasive lobular carcinoma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CCD494-1688-4E8F-73AC-4C318AE1E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2126974"/>
            <a:ext cx="5291528" cy="4591877"/>
          </a:xfrm>
        </p:spPr>
        <p:txBody>
          <a:bodyPr>
            <a:normAutofit/>
          </a:bodyPr>
          <a:lstStyle/>
          <a:p>
            <a:r>
              <a:rPr lang="en-US" dirty="0"/>
              <a:t>5-15% of all breast cancers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dirty="0" smtClean="0"/>
              <a:t>Associated with</a:t>
            </a:r>
            <a:endParaRPr lang="en-US" dirty="0"/>
          </a:p>
          <a:p>
            <a:pPr lvl="1"/>
            <a:r>
              <a:rPr lang="en-US" dirty="0"/>
              <a:t>ER </a:t>
            </a:r>
            <a:r>
              <a:rPr lang="en-US" dirty="0" smtClean="0"/>
              <a:t>positive</a:t>
            </a:r>
            <a:endParaRPr lang="en-US" dirty="0"/>
          </a:p>
          <a:p>
            <a:pPr lvl="1"/>
            <a:r>
              <a:rPr lang="en-US" dirty="0"/>
              <a:t>Her2 </a:t>
            </a:r>
            <a:r>
              <a:rPr lang="en-US" dirty="0" smtClean="0"/>
              <a:t>normal</a:t>
            </a:r>
            <a:endParaRPr lang="en-US" dirty="0"/>
          </a:p>
          <a:p>
            <a:pPr lvl="1"/>
            <a:r>
              <a:rPr lang="en-US" dirty="0" smtClean="0"/>
              <a:t>Large</a:t>
            </a:r>
            <a:r>
              <a:rPr lang="en-US" dirty="0"/>
              <a:t>, multifocal growing tumors </a:t>
            </a:r>
            <a:endParaRPr lang="en-US" dirty="0" smtClean="0"/>
          </a:p>
          <a:p>
            <a:pPr lvl="1"/>
            <a:r>
              <a:rPr lang="en-US" dirty="0" smtClean="0"/>
              <a:t>Often </a:t>
            </a:r>
            <a:r>
              <a:rPr lang="en-US" dirty="0" smtClean="0"/>
              <a:t>lymph node </a:t>
            </a:r>
            <a:r>
              <a:rPr lang="en-US" dirty="0" smtClean="0"/>
              <a:t>negative</a:t>
            </a:r>
            <a:endParaRPr lang="en-US" dirty="0"/>
          </a:p>
          <a:p>
            <a:pPr lvl="1"/>
            <a:r>
              <a:rPr lang="en-US" dirty="0"/>
              <a:t>Slow </a:t>
            </a:r>
            <a:r>
              <a:rPr lang="en-US" dirty="0" smtClean="0"/>
              <a:t>growing, </a:t>
            </a:r>
            <a:r>
              <a:rPr lang="en-US" dirty="0" smtClean="0"/>
              <a:t>lower grade</a:t>
            </a:r>
            <a:endParaRPr lang="en-US" dirty="0"/>
          </a:p>
          <a:p>
            <a:pPr lvl="1"/>
            <a:r>
              <a:rPr lang="en-US" dirty="0" smtClean="0"/>
              <a:t>Older women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 diagnosed in a more locally advanced stage</a:t>
            </a:r>
            <a:endParaRPr lang="en-US" dirty="0"/>
          </a:p>
          <a:p>
            <a:r>
              <a:rPr lang="en-US" dirty="0" smtClean="0"/>
              <a:t>The metastatic pattern are different.</a:t>
            </a:r>
            <a:endParaRPr lang="en-US" dirty="0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78E57CFF-9B19-505B-F0EA-F160ACCCE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8" t="19178" r="9386" b="8541"/>
          <a:stretch/>
        </p:blipFill>
        <p:spPr>
          <a:xfrm>
            <a:off x="6360828" y="2216952"/>
            <a:ext cx="5585650" cy="42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response?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0321" y="3386184"/>
            <a:ext cx="9613861" cy="1680491"/>
          </a:xfrm>
        </p:spPr>
        <p:txBody>
          <a:bodyPr/>
          <a:lstStyle/>
          <a:p>
            <a:r>
              <a:rPr lang="en-US" dirty="0" smtClean="0"/>
              <a:t>Should we use neo-adjuvant chemotherapy in locally advanced breast cancer?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892977" y="2225390"/>
            <a:ext cx="4191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larges studies regarding response to chemotherapy is from 2014 and includes 1051 patients with ILC.</a:t>
            </a:r>
          </a:p>
          <a:p>
            <a:endParaRPr lang="en-US" dirty="0" smtClean="0"/>
          </a:p>
          <a:p>
            <a:r>
              <a:rPr lang="en-US" dirty="0" smtClean="0"/>
              <a:t>9020 patients were included in neo-adjuvant trials in Germany 11,7% were pure ILC</a:t>
            </a:r>
          </a:p>
          <a:p>
            <a:endParaRPr lang="en-US" dirty="0" smtClean="0"/>
          </a:p>
          <a:p>
            <a:r>
              <a:rPr lang="en-US" dirty="0" smtClean="0"/>
              <a:t>Neo-adjuvant chemotherapy is not effective in pure lobular cancer and the treatment should not be offered routinely </a:t>
            </a:r>
          </a:p>
          <a:p>
            <a:endParaRPr lang="en-US" dirty="0" smtClean="0"/>
          </a:p>
          <a:p>
            <a:r>
              <a:rPr lang="en-US" dirty="0" smtClean="0"/>
              <a:t>Upfront Aromatase inhibitor may be better? But no data so far. 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2342"/>
              </p:ext>
            </p:extLst>
          </p:nvPr>
        </p:nvGraphicFramePr>
        <p:xfrm>
          <a:off x="6305217" y="2769816"/>
          <a:ext cx="5486400" cy="301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206">
                  <a:extLst>
                    <a:ext uri="{9D8B030D-6E8A-4147-A177-3AD203B41FA5}">
                      <a16:colId xmlns:a16="http://schemas.microsoft.com/office/drawing/2014/main" val="2420922670"/>
                    </a:ext>
                  </a:extLst>
                </a:gridCol>
                <a:gridCol w="775080">
                  <a:extLst>
                    <a:ext uri="{9D8B030D-6E8A-4147-A177-3AD203B41FA5}">
                      <a16:colId xmlns:a16="http://schemas.microsoft.com/office/drawing/2014/main" val="2625579032"/>
                    </a:ext>
                  </a:extLst>
                </a:gridCol>
                <a:gridCol w="1085114">
                  <a:extLst>
                    <a:ext uri="{9D8B030D-6E8A-4147-A177-3AD203B41FA5}">
                      <a16:colId xmlns:a16="http://schemas.microsoft.com/office/drawing/2014/main" val="82637957"/>
                    </a:ext>
                  </a:extLst>
                </a:gridCol>
              </a:tblGrid>
              <a:tr h="347962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ILC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Non-ILC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03960"/>
                  </a:ext>
                </a:extLst>
              </a:tr>
              <a:tr h="370167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err="1" smtClean="0"/>
                        <a:t>pCR</a:t>
                      </a:r>
                      <a:r>
                        <a:rPr lang="en-US" noProof="0" dirty="0" smtClean="0"/>
                        <a:t> rate (p=0,001)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6,2%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17,4%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06989"/>
                  </a:ext>
                </a:extLst>
              </a:tr>
              <a:tr h="389525">
                <a:tc>
                  <a:txBody>
                    <a:bodyPr/>
                    <a:lstStyle/>
                    <a:p>
                      <a:pPr algn="l"/>
                      <a:r>
                        <a:rPr lang="en-US" i="1" noProof="0" dirty="0" err="1" smtClean="0"/>
                        <a:t>pCR</a:t>
                      </a:r>
                      <a:r>
                        <a:rPr lang="en-US" i="1" noProof="0" dirty="0" smtClean="0"/>
                        <a:t> grade 1-2</a:t>
                      </a:r>
                      <a:r>
                        <a:rPr lang="en-US" i="1" baseline="0" noProof="0" dirty="0" smtClean="0"/>
                        <a:t> </a:t>
                      </a:r>
                      <a:r>
                        <a:rPr lang="en-US" i="1" noProof="0" dirty="0" smtClean="0"/>
                        <a:t>ER negative</a:t>
                      </a:r>
                      <a:r>
                        <a:rPr lang="en-US" i="1" baseline="0" noProof="0" dirty="0" smtClean="0"/>
                        <a:t> or positive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4,2%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59580"/>
                  </a:ext>
                </a:extLst>
              </a:tr>
              <a:tr h="361382">
                <a:tc>
                  <a:txBody>
                    <a:bodyPr/>
                    <a:lstStyle/>
                    <a:p>
                      <a:pPr algn="l"/>
                      <a:r>
                        <a:rPr lang="en-US" i="1" noProof="0" dirty="0" err="1" smtClean="0"/>
                        <a:t>pCR</a:t>
                      </a:r>
                      <a:r>
                        <a:rPr lang="en-US" i="1" noProof="0" dirty="0" smtClean="0"/>
                        <a:t> grade 3</a:t>
                      </a:r>
                      <a:r>
                        <a:rPr lang="en-US" i="1" baseline="0" noProof="0" dirty="0" smtClean="0"/>
                        <a:t> or</a:t>
                      </a:r>
                      <a:r>
                        <a:rPr lang="en-US" i="1" noProof="0" dirty="0" smtClean="0"/>
                        <a:t> ER</a:t>
                      </a:r>
                      <a:r>
                        <a:rPr lang="en-US" i="1" baseline="0" noProof="0" dirty="0" smtClean="0"/>
                        <a:t> negative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14111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algn="l"/>
                      <a:r>
                        <a:rPr lang="en-US" i="1" noProof="0" dirty="0" err="1" smtClean="0"/>
                        <a:t>pCR</a:t>
                      </a:r>
                      <a:r>
                        <a:rPr lang="en-US" i="1" noProof="0" dirty="0" smtClean="0"/>
                        <a:t> grade 3 and ER negative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17%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92273"/>
                  </a:ext>
                </a:extLst>
              </a:tr>
              <a:tr h="370167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/>
                        <a:t>Mastectomy </a:t>
                      </a:r>
                      <a:r>
                        <a:rPr lang="en-US" noProof="0" dirty="0" err="1" smtClean="0"/>
                        <a:t>pCR</a:t>
                      </a:r>
                      <a:r>
                        <a:rPr lang="en-US" noProof="0" dirty="0" smtClean="0"/>
                        <a:t> p= 0,037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27,4%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16,6%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16608"/>
                  </a:ext>
                </a:extLst>
              </a:tr>
              <a:tr h="516023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/>
                        <a:t>Mastectomy</a:t>
                      </a:r>
                      <a:r>
                        <a:rPr lang="en-US" baseline="0" noProof="0" dirty="0" smtClean="0"/>
                        <a:t> non-</a:t>
                      </a:r>
                      <a:r>
                        <a:rPr lang="en-US" baseline="0" noProof="0" dirty="0" err="1" smtClean="0"/>
                        <a:t>pCR</a:t>
                      </a:r>
                      <a:r>
                        <a:rPr lang="en-US" baseline="0" noProof="0" dirty="0" smtClean="0"/>
                        <a:t> p=0,0001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41,8%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31,5%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98071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892977" y="695393"/>
            <a:ext cx="7779895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Response and prognosis after neo-adjuvant chemotherapy in 1,051 patients with infiltrating lobular breast carcinoma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1600" b="1" dirty="0" err="1" smtClean="0">
                <a:solidFill>
                  <a:schemeClr val="bg1"/>
                </a:solidFill>
              </a:rPr>
              <a:t>Sibylle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Loibl</a:t>
            </a:r>
            <a:r>
              <a:rPr lang="en-GB" sz="1600" b="1" dirty="0" smtClean="0">
                <a:solidFill>
                  <a:schemeClr val="bg1"/>
                </a:solidFill>
              </a:rPr>
              <a:t> et al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Breast Cancer Res Treat (2014) 144:153–162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7CA0E99-29E3-494B-84C7-8AF2FB33E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29" t="18301" r="52734" b="30445"/>
          <a:stretch/>
        </p:blipFill>
        <p:spPr>
          <a:xfrm>
            <a:off x="379066" y="1903341"/>
            <a:ext cx="6144517" cy="4729666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550CD50-F723-D1DB-7FBD-E379C8F5A5C5}"/>
              </a:ext>
            </a:extLst>
          </p:cNvPr>
          <p:cNvSpPr txBox="1"/>
          <p:nvPr/>
        </p:nvSpPr>
        <p:spPr>
          <a:xfrm>
            <a:off x="1004341" y="1046847"/>
            <a:ext cx="924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Sibylle</a:t>
            </a:r>
            <a:r>
              <a:rPr lang="en-US" dirty="0" smtClean="0"/>
              <a:t> 2014:  Higher frequency of mastectomy despite </a:t>
            </a:r>
            <a:r>
              <a:rPr lang="en-US" dirty="0" err="1" smtClean="0"/>
              <a:t>pCR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7030387" y="2484062"/>
            <a:ext cx="3942413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mastectomy rate was considerably high in ILC patients even after obtaining a </a:t>
            </a:r>
            <a:r>
              <a:rPr lang="en-GB" dirty="0" err="1">
                <a:solidFill>
                  <a:schemeClr val="bg1"/>
                </a:solidFill>
              </a:rPr>
              <a:t>pCR</a:t>
            </a:r>
            <a:r>
              <a:rPr lang="en-GB" dirty="0">
                <a:solidFill>
                  <a:schemeClr val="bg1"/>
                </a:solidFill>
              </a:rPr>
              <a:t>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hey </a:t>
            </a:r>
            <a:r>
              <a:rPr lang="en-GB" dirty="0">
                <a:solidFill>
                  <a:schemeClr val="bg1"/>
                </a:solidFill>
              </a:rPr>
              <a:t>therefore, suggest to offer NACT mainly to ILC patients with HR-negative </a:t>
            </a:r>
            <a:r>
              <a:rPr lang="en-GB" dirty="0" smtClean="0">
                <a:solidFill>
                  <a:schemeClr val="bg1"/>
                </a:solidFill>
              </a:rPr>
              <a:t>tumours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indications should not be the shift in type of surgery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2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155B0-B672-90EF-2B44-A75AC122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Sibylle</a:t>
            </a:r>
            <a:br>
              <a:rPr lang="da-DK" dirty="0" smtClean="0"/>
            </a:br>
            <a:r>
              <a:rPr lang="da-DK" dirty="0" smtClean="0"/>
              <a:t>2014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F30671F-EA6A-F795-868B-E9BBDFF47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328" t="17483" r="27974" b="50432"/>
          <a:stretch/>
        </p:blipFill>
        <p:spPr>
          <a:xfrm>
            <a:off x="255567" y="2403737"/>
            <a:ext cx="5872489" cy="428910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F928A91-7C13-00F1-1BDF-97EF2F8F4DEB}"/>
              </a:ext>
            </a:extLst>
          </p:cNvPr>
          <p:cNvSpPr txBox="1"/>
          <p:nvPr/>
        </p:nvSpPr>
        <p:spPr>
          <a:xfrm>
            <a:off x="2563319" y="970531"/>
            <a:ext cx="761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/>
              <a:t> significant association between </a:t>
            </a:r>
          </a:p>
          <a:p>
            <a:r>
              <a:rPr lang="en-US" dirty="0" err="1" smtClean="0"/>
              <a:t>pCR</a:t>
            </a:r>
            <a:r>
              <a:rPr lang="en-US" dirty="0" smtClean="0"/>
              <a:t> and better distant disease free survival (DDFS), but between </a:t>
            </a:r>
            <a:r>
              <a:rPr lang="en-US" dirty="0" err="1" smtClean="0"/>
              <a:t>pCR</a:t>
            </a:r>
            <a:r>
              <a:rPr lang="en-US" dirty="0" smtClean="0"/>
              <a:t> and overall survival. </a:t>
            </a:r>
            <a:endParaRPr lang="en-US" dirty="0"/>
          </a:p>
        </p:txBody>
      </p:sp>
      <p:pic>
        <p:nvPicPr>
          <p:cNvPr id="8" name="Pladsholder til indhold 4">
            <a:extLst>
              <a:ext uri="{FF2B5EF4-FFF2-40B4-BE49-F238E27FC236}">
                <a16:creationId xmlns:a16="http://schemas.microsoft.com/office/drawing/2014/main" id="{92E0AC1D-8D2D-DA6E-0E7E-17EEDFC50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73" t="51071" r="26627" b="8540"/>
          <a:stretch/>
        </p:blipFill>
        <p:spPr>
          <a:xfrm>
            <a:off x="6481388" y="2403737"/>
            <a:ext cx="5191350" cy="44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17F8-9A65-455B-83E0-19A9F0BC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80" y="753228"/>
            <a:ext cx="5883708" cy="1080938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</a:t>
            </a:r>
            <a:r>
              <a:rPr lang="en-US" dirty="0" err="1"/>
              <a:t>T</a:t>
            </a:r>
            <a:r>
              <a:rPr lang="en-US" dirty="0" err="1" smtClean="0"/>
              <a:t>rastuzumab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F5D9F4-D938-07F0-4F7A-29E253284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9" t="22516" r="8005" b="46895"/>
          <a:stretch/>
        </p:blipFill>
        <p:spPr>
          <a:xfrm>
            <a:off x="5726243" y="3198941"/>
            <a:ext cx="6180944" cy="1576571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80322" y="2336873"/>
            <a:ext cx="4671168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HERA 2013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The HERA </a:t>
            </a:r>
            <a:r>
              <a:rPr lang="da-DK" dirty="0" err="1" smtClean="0"/>
              <a:t>trial</a:t>
            </a:r>
            <a:r>
              <a:rPr lang="da-DK" dirty="0" smtClean="0"/>
              <a:t> </a:t>
            </a:r>
            <a:r>
              <a:rPr lang="da-DK" dirty="0" err="1" smtClean="0"/>
              <a:t>randomized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1 </a:t>
            </a:r>
            <a:r>
              <a:rPr lang="da-DK" dirty="0" err="1" smtClean="0"/>
              <a:t>year</a:t>
            </a:r>
            <a:r>
              <a:rPr lang="da-DK" dirty="0" smtClean="0"/>
              <a:t> </a:t>
            </a:r>
            <a:r>
              <a:rPr lang="da-DK" dirty="0" err="1" smtClean="0"/>
              <a:t>adjuvant</a:t>
            </a:r>
            <a:r>
              <a:rPr lang="da-DK" dirty="0" smtClean="0"/>
              <a:t> </a:t>
            </a:r>
            <a:r>
              <a:rPr lang="da-DK" dirty="0" err="1" smtClean="0"/>
              <a:t>trastuzumab</a:t>
            </a:r>
            <a:r>
              <a:rPr lang="da-DK" dirty="0" smtClean="0"/>
              <a:t> vs observation in HER2 positive patients.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187 patients with ILC and 3213 patients with IDC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6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8EA011FE-0368-095A-4B0F-4133B6D5F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7" t="21368" r="6923" b="12046"/>
          <a:stretch/>
        </p:blipFill>
        <p:spPr>
          <a:xfrm>
            <a:off x="1143263" y="2336800"/>
            <a:ext cx="8689449" cy="3598863"/>
          </a:xfrm>
        </p:spPr>
      </p:pic>
    </p:spTree>
    <p:extLst>
      <p:ext uri="{BB962C8B-B14F-4D97-AF65-F5344CB8AC3E}">
        <p14:creationId xmlns:p14="http://schemas.microsoft.com/office/powerpoint/2010/main" val="207112949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1717</Words>
  <Application>Microsoft Office PowerPoint</Application>
  <PresentationFormat>Widescreen</PresentationFormat>
  <Paragraphs>184</Paragraphs>
  <Slides>20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Berlin</vt:lpstr>
      <vt:lpstr>Oncological perspective on Invasive lobular carcinoma</vt:lpstr>
      <vt:lpstr>Guidelines in Oncology for ILC follows IDC</vt:lpstr>
      <vt:lpstr>Characteristics of invasive lobular carcinoma</vt:lpstr>
      <vt:lpstr>Chemotherapy response?</vt:lpstr>
      <vt:lpstr>PowerPoint-præsentation</vt:lpstr>
      <vt:lpstr>PowerPoint-præsentation</vt:lpstr>
      <vt:lpstr>Sibylle 2014</vt:lpstr>
      <vt:lpstr>What about Trastuzumab? </vt:lpstr>
      <vt:lpstr>PowerPoint-præsentation</vt:lpstr>
      <vt:lpstr>PowerPoint-præsentation</vt:lpstr>
      <vt:lpstr>Trastuzumab and invasive lobular cancer:</vt:lpstr>
      <vt:lpstr>ER targeted neo-adjuvant therapy?</vt:lpstr>
      <vt:lpstr>Adjuvant radiation therapy</vt:lpstr>
      <vt:lpstr>PowerPoint-præsentation</vt:lpstr>
      <vt:lpstr>Radiation therapy considerations in lobular carcinomas</vt:lpstr>
      <vt:lpstr>Nodal boost. Where is the target?????</vt:lpstr>
      <vt:lpstr>Where is the clip marked lymph node? Where is the known lymph node metastasis in the internal mammary gland? (IC2)</vt:lpstr>
      <vt:lpstr>Metastatic ILC/IDC Treatment and outcome in metastatic lobular breast cancer in the prospective German research platform OPAL M. Thill1  · M.‑O. Zahn2  · A. Welt3  · E. Stickeler4  · A. Nusch5  · T. Fietz6  · J. Rauh7  · N. Wetzel8  · L. Kruggel8  · M. Jänicke8  · N. Marschner9  · N. Harbeck10 · A. Wöckel11 · T. Decker12  · the OPAL study group Received: 7 December 2022</vt:lpstr>
      <vt:lpstr>Metastatic invasive lobular vs. invasive ductal carcinomas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Soife Brems-Eskildsen</dc:creator>
  <cp:lastModifiedBy>Anne Sofie Brems-Eskildsen</cp:lastModifiedBy>
  <cp:revision>38</cp:revision>
  <cp:lastPrinted>2023-05-24T08:42:04Z</cp:lastPrinted>
  <dcterms:created xsi:type="dcterms:W3CDTF">2023-04-15T15:28:12Z</dcterms:created>
  <dcterms:modified xsi:type="dcterms:W3CDTF">2023-05-24T08:53:31Z</dcterms:modified>
</cp:coreProperties>
</file>