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323" r:id="rId3"/>
    <p:sldId id="357" r:id="rId4"/>
    <p:sldId id="345" r:id="rId5"/>
    <p:sldId id="348" r:id="rId6"/>
    <p:sldId id="262" r:id="rId7"/>
    <p:sldId id="351" r:id="rId8"/>
    <p:sldId id="352" r:id="rId9"/>
    <p:sldId id="290" r:id="rId10"/>
    <p:sldId id="356" r:id="rId11"/>
    <p:sldId id="355" r:id="rId12"/>
    <p:sldId id="353" r:id="rId13"/>
    <p:sldId id="358" r:id="rId14"/>
    <p:sldId id="354" r:id="rId15"/>
    <p:sldId id="340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C69C91-1456-7C61-39C5-C4EA1D092FD2}" name="Frederikke Munck" initials="FM" userId="S::frederikke.munck.01@regionh.dk::ec5c7404-08e3-4f20-a626-016f53c71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4A3"/>
    <a:srgbClr val="FFFFFF"/>
    <a:srgbClr val="C5D0D5"/>
    <a:srgbClr val="C7C7C7"/>
    <a:srgbClr val="F0F0F0"/>
    <a:srgbClr val="EAEEEF"/>
    <a:srgbClr val="F5F7F7"/>
    <a:srgbClr val="425C63"/>
    <a:srgbClr val="03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6604" autoAdjust="0"/>
  </p:normalViewPr>
  <p:slideViewPr>
    <p:cSldViewPr snapToGrid="0">
      <p:cViewPr varScale="1">
        <p:scale>
          <a:sx n="97" d="100"/>
          <a:sy n="97" d="100"/>
        </p:scale>
        <p:origin x="10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mun0017\Desktop\slides%20og%20opl&#230;g\Posters\poster.b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aseline="0" dirty="0"/>
              <a:t>Non-TAD metastasis </a:t>
            </a:r>
            <a:r>
              <a:rPr lang="da-DK" baseline="0" dirty="0" err="1"/>
              <a:t>burden</a:t>
            </a:r>
            <a:r>
              <a:rPr lang="da-DK" baseline="0" dirty="0"/>
              <a:t> </a:t>
            </a:r>
            <a:r>
              <a:rPr lang="da-DK" baseline="0" dirty="0" err="1"/>
              <a:t>according</a:t>
            </a:r>
            <a:r>
              <a:rPr lang="da-DK" baseline="0" dirty="0"/>
              <a:t> to metastasis size in the TAD lymph node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&gt;3 positive non-TAD LNs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482800652865644E-2"/>
                  <c:y val="-2.6851859927378405E-2"/>
                </c:manualLayout>
              </c:layout>
              <c:tx>
                <c:rich>
                  <a:bodyPr/>
                  <a:lstStyle/>
                  <a:p>
                    <a:fld id="{9C7DEC66-7A83-4E02-8767-0B4DF6C82CA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[VÆRDI]</a:t>
                    </a:fld>
                    <a:endParaRPr lang="da-DK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CBD-4C4E-B372-0939C672A5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'Ark1'!$D$5:$F$5</c:f>
              <c:strCache>
                <c:ptCount val="3"/>
                <c:pt idx="0">
                  <c:v>Isolated tumor cells, n= 27</c:v>
                </c:pt>
                <c:pt idx="1">
                  <c:v>Micrometastases, n = 41</c:v>
                </c:pt>
                <c:pt idx="2">
                  <c:v>Macrometastases, n = 315</c:v>
                </c:pt>
              </c:strCache>
            </c:strRef>
          </c:cat>
          <c:val>
            <c:numRef>
              <c:f>'Ark1'!$D$6:$F$6</c:f>
              <c:numCache>
                <c:formatCode>0%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D-4C4E-B372-0939C672A576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1-3 positive non-TAD LNs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'Ark1'!$D$5:$F$5</c:f>
              <c:strCache>
                <c:ptCount val="3"/>
                <c:pt idx="0">
                  <c:v>Isolated tumor cells, n= 27</c:v>
                </c:pt>
                <c:pt idx="1">
                  <c:v>Micrometastases, n = 41</c:v>
                </c:pt>
                <c:pt idx="2">
                  <c:v>Macrometastases, n = 315</c:v>
                </c:pt>
              </c:strCache>
            </c:strRef>
          </c:cat>
          <c:val>
            <c:numRef>
              <c:f>'Ark1'!$D$7:$F$7</c:f>
              <c:numCache>
                <c:formatCode>0%</c:formatCode>
                <c:ptCount val="3"/>
                <c:pt idx="0">
                  <c:v>0.11</c:v>
                </c:pt>
                <c:pt idx="1">
                  <c:v>0.34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D-4C4E-B372-0939C672A576}"/>
            </c:ext>
          </c:extLst>
        </c:ser>
        <c:ser>
          <c:idx val="2"/>
          <c:order val="2"/>
          <c:tx>
            <c:strRef>
              <c:f>'Ark1'!$C$8</c:f>
              <c:strCache>
                <c:ptCount val="1"/>
                <c:pt idx="0">
                  <c:v>0 positive non-TAD LNs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52689880298242E-3"/>
                  <c:y val="5.3703719854756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BD-4C4E-B372-0939C672A5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'Ark1'!$D$5:$F$5</c:f>
              <c:strCache>
                <c:ptCount val="3"/>
                <c:pt idx="0">
                  <c:v>Isolated tumor cells, n= 27</c:v>
                </c:pt>
                <c:pt idx="1">
                  <c:v>Micrometastases, n = 41</c:v>
                </c:pt>
                <c:pt idx="2">
                  <c:v>Macrometastases, n = 315</c:v>
                </c:pt>
              </c:strCache>
            </c:strRef>
          </c:cat>
          <c:val>
            <c:numRef>
              <c:f>'Ark1'!$D$8:$F$8</c:f>
              <c:numCache>
                <c:formatCode>0%</c:formatCode>
                <c:ptCount val="3"/>
                <c:pt idx="0">
                  <c:v>0.89</c:v>
                </c:pt>
                <c:pt idx="1">
                  <c:v>0.56000000000000005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BD-4C4E-B372-0939C672A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518848"/>
        <c:axId val="605509008"/>
      </c:barChart>
      <c:catAx>
        <c:axId val="6055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05509008"/>
        <c:crosses val="autoZero"/>
        <c:auto val="1"/>
        <c:lblAlgn val="ctr"/>
        <c:lblOffset val="100"/>
        <c:noMultiLvlLbl val="0"/>
      </c:catAx>
      <c:valAx>
        <c:axId val="6055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05518848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3E71-433A-4C95-A0BF-D2550925333C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a-DK"/>
        </a:p>
      </dgm:t>
    </dgm:pt>
    <dgm:pt modelId="{B6FA03B2-88A8-42D0-A9C6-E05B52093692}">
      <dgm:prSet phldrT="[Tekst]"/>
      <dgm:spPr/>
      <dgm:t>
        <a:bodyPr/>
        <a:lstStyle/>
        <a:p>
          <a:r>
            <a:rPr lang="da-DK" dirty="0"/>
            <a:t>Diagnosis/</a:t>
          </a:r>
          <a:r>
            <a:rPr lang="da-DK" dirty="0" err="1"/>
            <a:t>work</a:t>
          </a:r>
          <a:r>
            <a:rPr lang="da-DK" dirty="0"/>
            <a:t> up</a:t>
          </a:r>
        </a:p>
      </dgm:t>
    </dgm:pt>
    <dgm:pt modelId="{FC84D233-8E4E-49DD-BB30-6958F979EB2B}" type="parTrans" cxnId="{C68E568F-25ED-4867-8A78-294B60EBC268}">
      <dgm:prSet/>
      <dgm:spPr/>
      <dgm:t>
        <a:bodyPr/>
        <a:lstStyle/>
        <a:p>
          <a:endParaRPr lang="da-DK"/>
        </a:p>
      </dgm:t>
    </dgm:pt>
    <dgm:pt modelId="{466502C6-0DE0-4D37-AFCB-AB4466A8687B}" type="sibTrans" cxnId="{C68E568F-25ED-4867-8A78-294B60EBC268}">
      <dgm:prSet/>
      <dgm:spPr/>
      <dgm:t>
        <a:bodyPr/>
        <a:lstStyle/>
        <a:p>
          <a:endParaRPr lang="da-DK"/>
        </a:p>
      </dgm:t>
    </dgm:pt>
    <dgm:pt modelId="{95E8B89D-27BA-481A-9ED5-82F711907E75}">
      <dgm:prSet phldrT="[Tekst]"/>
      <dgm:spPr/>
      <dgm:t>
        <a:bodyPr/>
        <a:lstStyle/>
        <a:p>
          <a:r>
            <a:rPr lang="da-DK" dirty="0" err="1"/>
            <a:t>Neoadjuvant</a:t>
          </a:r>
          <a:r>
            <a:rPr lang="da-DK" dirty="0"/>
            <a:t> </a:t>
          </a:r>
          <a:r>
            <a:rPr lang="da-DK" dirty="0" err="1"/>
            <a:t>treatment</a:t>
          </a:r>
          <a:endParaRPr lang="da-DK" dirty="0"/>
        </a:p>
      </dgm:t>
    </dgm:pt>
    <dgm:pt modelId="{02B863CF-EFBB-4DDA-91F7-2877D0547409}" type="parTrans" cxnId="{FC627901-39DE-45CD-B3FD-7294A792C3C3}">
      <dgm:prSet/>
      <dgm:spPr/>
      <dgm:t>
        <a:bodyPr/>
        <a:lstStyle/>
        <a:p>
          <a:endParaRPr lang="da-DK"/>
        </a:p>
      </dgm:t>
    </dgm:pt>
    <dgm:pt modelId="{C26E4071-FBC2-466C-B1B0-2732E669A84E}" type="sibTrans" cxnId="{FC627901-39DE-45CD-B3FD-7294A792C3C3}">
      <dgm:prSet/>
      <dgm:spPr/>
      <dgm:t>
        <a:bodyPr/>
        <a:lstStyle/>
        <a:p>
          <a:endParaRPr lang="da-DK"/>
        </a:p>
      </dgm:t>
    </dgm:pt>
    <dgm:pt modelId="{9AC10A43-FB26-4438-B9D1-715FD93939CE}">
      <dgm:prSet phldrT="[Tekst]"/>
      <dgm:spPr/>
      <dgm:t>
        <a:bodyPr/>
        <a:lstStyle/>
        <a:p>
          <a:r>
            <a:rPr lang="da-DK" dirty="0"/>
            <a:t>Surgery</a:t>
          </a:r>
        </a:p>
      </dgm:t>
    </dgm:pt>
    <dgm:pt modelId="{9344E0E1-331D-420A-A34D-7FF346795D80}" type="parTrans" cxnId="{7B85F313-A954-43EF-AF4D-837341333171}">
      <dgm:prSet/>
      <dgm:spPr/>
      <dgm:t>
        <a:bodyPr/>
        <a:lstStyle/>
        <a:p>
          <a:endParaRPr lang="da-DK"/>
        </a:p>
      </dgm:t>
    </dgm:pt>
    <dgm:pt modelId="{FD4E910B-CD0D-4A21-8A31-5BF1B3B7FA17}" type="sibTrans" cxnId="{7B85F313-A954-43EF-AF4D-837341333171}">
      <dgm:prSet/>
      <dgm:spPr/>
      <dgm:t>
        <a:bodyPr/>
        <a:lstStyle/>
        <a:p>
          <a:endParaRPr lang="da-DK"/>
        </a:p>
      </dgm:t>
    </dgm:pt>
    <dgm:pt modelId="{2EB0CED3-5E45-48B3-9974-EA2B19E80296}">
      <dgm:prSet/>
      <dgm:spPr/>
      <dgm:t>
        <a:bodyPr/>
        <a:lstStyle/>
        <a:p>
          <a:r>
            <a:rPr lang="da-DK" dirty="0"/>
            <a:t>Long term </a:t>
          </a:r>
          <a:r>
            <a:rPr lang="da-DK" dirty="0" err="1"/>
            <a:t>follow-up</a:t>
          </a:r>
          <a:endParaRPr lang="da-DK" dirty="0"/>
        </a:p>
      </dgm:t>
    </dgm:pt>
    <dgm:pt modelId="{C546FEE8-7E40-449E-B86B-7DFEDE293A2E}" type="parTrans" cxnId="{7182FA75-2F4D-419F-B171-0AE7506E8AC1}">
      <dgm:prSet/>
      <dgm:spPr/>
      <dgm:t>
        <a:bodyPr/>
        <a:lstStyle/>
        <a:p>
          <a:endParaRPr lang="da-DK"/>
        </a:p>
      </dgm:t>
    </dgm:pt>
    <dgm:pt modelId="{33896D5B-0EBA-44EB-BA7D-824F4E0431B4}" type="sibTrans" cxnId="{7182FA75-2F4D-419F-B171-0AE7506E8AC1}">
      <dgm:prSet/>
      <dgm:spPr/>
      <dgm:t>
        <a:bodyPr/>
        <a:lstStyle/>
        <a:p>
          <a:endParaRPr lang="da-DK"/>
        </a:p>
      </dgm:t>
    </dgm:pt>
    <dgm:pt modelId="{4BD510EF-3A85-4091-B836-2387C7E916AC}" type="pres">
      <dgm:prSet presAssocID="{DD253E71-433A-4C95-A0BF-D2550925333C}" presName="Name0" presStyleCnt="0">
        <dgm:presLayoutVars>
          <dgm:dir/>
          <dgm:resizeHandles val="exact"/>
        </dgm:presLayoutVars>
      </dgm:prSet>
      <dgm:spPr/>
    </dgm:pt>
    <dgm:pt modelId="{ED1A2F09-57C1-4799-A777-86EB69B88842}" type="pres">
      <dgm:prSet presAssocID="{B6FA03B2-88A8-42D0-A9C6-E05B52093692}" presName="parTxOnly" presStyleLbl="node1" presStyleIdx="0" presStyleCnt="4">
        <dgm:presLayoutVars>
          <dgm:bulletEnabled val="1"/>
        </dgm:presLayoutVars>
      </dgm:prSet>
      <dgm:spPr/>
    </dgm:pt>
    <dgm:pt modelId="{9DDFB232-C565-4648-8089-3C2A2B2A19D4}" type="pres">
      <dgm:prSet presAssocID="{466502C6-0DE0-4D37-AFCB-AB4466A8687B}" presName="parSpace" presStyleCnt="0"/>
      <dgm:spPr/>
    </dgm:pt>
    <dgm:pt modelId="{A192AD8E-C7A2-4531-B707-A4BBA87D50B1}" type="pres">
      <dgm:prSet presAssocID="{95E8B89D-27BA-481A-9ED5-82F711907E75}" presName="parTxOnly" presStyleLbl="node1" presStyleIdx="1" presStyleCnt="4">
        <dgm:presLayoutVars>
          <dgm:bulletEnabled val="1"/>
        </dgm:presLayoutVars>
      </dgm:prSet>
      <dgm:spPr/>
    </dgm:pt>
    <dgm:pt modelId="{127829D1-2205-4861-9D06-740EBC3FBB6D}" type="pres">
      <dgm:prSet presAssocID="{C26E4071-FBC2-466C-B1B0-2732E669A84E}" presName="parSpace" presStyleCnt="0"/>
      <dgm:spPr/>
    </dgm:pt>
    <dgm:pt modelId="{421DB99A-F40C-4A0D-90B7-99E5036C3F24}" type="pres">
      <dgm:prSet presAssocID="{9AC10A43-FB26-4438-B9D1-715FD93939CE}" presName="parTxOnly" presStyleLbl="node1" presStyleIdx="2" presStyleCnt="4">
        <dgm:presLayoutVars>
          <dgm:bulletEnabled val="1"/>
        </dgm:presLayoutVars>
      </dgm:prSet>
      <dgm:spPr/>
    </dgm:pt>
    <dgm:pt modelId="{FF67A02D-4CAA-4E44-A67F-FD350E4B92C4}" type="pres">
      <dgm:prSet presAssocID="{FD4E910B-CD0D-4A21-8A31-5BF1B3B7FA17}" presName="parSpace" presStyleCnt="0"/>
      <dgm:spPr/>
    </dgm:pt>
    <dgm:pt modelId="{F1E754FC-35F2-4F95-8E0B-F108B664683F}" type="pres">
      <dgm:prSet presAssocID="{2EB0CED3-5E45-48B3-9974-EA2B19E8029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C627901-39DE-45CD-B3FD-7294A792C3C3}" srcId="{DD253E71-433A-4C95-A0BF-D2550925333C}" destId="{95E8B89D-27BA-481A-9ED5-82F711907E75}" srcOrd="1" destOrd="0" parTransId="{02B863CF-EFBB-4DDA-91F7-2877D0547409}" sibTransId="{C26E4071-FBC2-466C-B1B0-2732E669A84E}"/>
    <dgm:cxn modelId="{6C83DA13-32F7-422D-8885-65BEDC7E5C6C}" type="presOf" srcId="{9AC10A43-FB26-4438-B9D1-715FD93939CE}" destId="{421DB99A-F40C-4A0D-90B7-99E5036C3F24}" srcOrd="0" destOrd="0" presId="urn:microsoft.com/office/officeart/2005/8/layout/hChevron3"/>
    <dgm:cxn modelId="{7B85F313-A954-43EF-AF4D-837341333171}" srcId="{DD253E71-433A-4C95-A0BF-D2550925333C}" destId="{9AC10A43-FB26-4438-B9D1-715FD93939CE}" srcOrd="2" destOrd="0" parTransId="{9344E0E1-331D-420A-A34D-7FF346795D80}" sibTransId="{FD4E910B-CD0D-4A21-8A31-5BF1B3B7FA17}"/>
    <dgm:cxn modelId="{5E0EB066-7107-4241-BC03-573B43E1B25F}" type="presOf" srcId="{B6FA03B2-88A8-42D0-A9C6-E05B52093692}" destId="{ED1A2F09-57C1-4799-A777-86EB69B88842}" srcOrd="0" destOrd="0" presId="urn:microsoft.com/office/officeart/2005/8/layout/hChevron3"/>
    <dgm:cxn modelId="{7182FA75-2F4D-419F-B171-0AE7506E8AC1}" srcId="{DD253E71-433A-4C95-A0BF-D2550925333C}" destId="{2EB0CED3-5E45-48B3-9974-EA2B19E80296}" srcOrd="3" destOrd="0" parTransId="{C546FEE8-7E40-449E-B86B-7DFEDE293A2E}" sibTransId="{33896D5B-0EBA-44EB-BA7D-824F4E0431B4}"/>
    <dgm:cxn modelId="{B2AC847C-2895-4606-966D-C3670B3E30A2}" type="presOf" srcId="{DD253E71-433A-4C95-A0BF-D2550925333C}" destId="{4BD510EF-3A85-4091-B836-2387C7E916AC}" srcOrd="0" destOrd="0" presId="urn:microsoft.com/office/officeart/2005/8/layout/hChevron3"/>
    <dgm:cxn modelId="{C68E568F-25ED-4867-8A78-294B60EBC268}" srcId="{DD253E71-433A-4C95-A0BF-D2550925333C}" destId="{B6FA03B2-88A8-42D0-A9C6-E05B52093692}" srcOrd="0" destOrd="0" parTransId="{FC84D233-8E4E-49DD-BB30-6958F979EB2B}" sibTransId="{466502C6-0DE0-4D37-AFCB-AB4466A8687B}"/>
    <dgm:cxn modelId="{C9CA619A-431E-4B3E-899A-6B9501EE1ED7}" type="presOf" srcId="{2EB0CED3-5E45-48B3-9974-EA2B19E80296}" destId="{F1E754FC-35F2-4F95-8E0B-F108B664683F}" srcOrd="0" destOrd="0" presId="urn:microsoft.com/office/officeart/2005/8/layout/hChevron3"/>
    <dgm:cxn modelId="{5E93E4E7-5136-4CBE-95DF-0DBB82FFB695}" type="presOf" srcId="{95E8B89D-27BA-481A-9ED5-82F711907E75}" destId="{A192AD8E-C7A2-4531-B707-A4BBA87D50B1}" srcOrd="0" destOrd="0" presId="urn:microsoft.com/office/officeart/2005/8/layout/hChevron3"/>
    <dgm:cxn modelId="{F82D1A34-7837-4C66-B32D-DEB655E5C58A}" type="presParOf" srcId="{4BD510EF-3A85-4091-B836-2387C7E916AC}" destId="{ED1A2F09-57C1-4799-A777-86EB69B88842}" srcOrd="0" destOrd="0" presId="urn:microsoft.com/office/officeart/2005/8/layout/hChevron3"/>
    <dgm:cxn modelId="{53668AAA-14A5-4956-98CD-0B638FBD9321}" type="presParOf" srcId="{4BD510EF-3A85-4091-B836-2387C7E916AC}" destId="{9DDFB232-C565-4648-8089-3C2A2B2A19D4}" srcOrd="1" destOrd="0" presId="urn:microsoft.com/office/officeart/2005/8/layout/hChevron3"/>
    <dgm:cxn modelId="{254B05FE-912B-4C54-B02F-8FE4CB3A2D18}" type="presParOf" srcId="{4BD510EF-3A85-4091-B836-2387C7E916AC}" destId="{A192AD8E-C7A2-4531-B707-A4BBA87D50B1}" srcOrd="2" destOrd="0" presId="urn:microsoft.com/office/officeart/2005/8/layout/hChevron3"/>
    <dgm:cxn modelId="{F86CB10A-8A17-4634-9C32-7597288737B3}" type="presParOf" srcId="{4BD510EF-3A85-4091-B836-2387C7E916AC}" destId="{127829D1-2205-4861-9D06-740EBC3FBB6D}" srcOrd="3" destOrd="0" presId="urn:microsoft.com/office/officeart/2005/8/layout/hChevron3"/>
    <dgm:cxn modelId="{B18B4B0C-F9DF-4CC6-B1C7-202C2FFF398B}" type="presParOf" srcId="{4BD510EF-3A85-4091-B836-2387C7E916AC}" destId="{421DB99A-F40C-4A0D-90B7-99E5036C3F24}" srcOrd="4" destOrd="0" presId="urn:microsoft.com/office/officeart/2005/8/layout/hChevron3"/>
    <dgm:cxn modelId="{7396A8AE-9BF8-4FCE-8224-13FE1C5AD064}" type="presParOf" srcId="{4BD510EF-3A85-4091-B836-2387C7E916AC}" destId="{FF67A02D-4CAA-4E44-A67F-FD350E4B92C4}" srcOrd="5" destOrd="0" presId="urn:microsoft.com/office/officeart/2005/8/layout/hChevron3"/>
    <dgm:cxn modelId="{90E963B4-1700-49B7-ADB7-C2682F99CDCA}" type="presParOf" srcId="{4BD510EF-3A85-4091-B836-2387C7E916AC}" destId="{F1E754FC-35F2-4F95-8E0B-F108B664683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57DD8-B381-4D39-A300-1EFB65154B2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9264527-8DDF-4670-8AF7-97EF109CBC6E}">
      <dgm:prSet phldrT="[Tekst]"/>
      <dgm:spPr>
        <a:solidFill>
          <a:schemeClr val="accent5"/>
        </a:solidFill>
      </dgm:spPr>
      <dgm:t>
        <a:bodyPr/>
        <a:lstStyle/>
        <a:p>
          <a:r>
            <a:rPr lang="da-DK" dirty="0"/>
            <a:t>DBCG: </a:t>
          </a:r>
        </a:p>
        <a:p>
          <a:r>
            <a:rPr lang="da-DK" dirty="0"/>
            <a:t>ypN0 TAD patients w/o ALND (n = 301)</a:t>
          </a:r>
        </a:p>
      </dgm:t>
    </dgm:pt>
    <dgm:pt modelId="{EEB4B4AB-A224-4BF3-B54A-E6E8074A73D7}" type="parTrans" cxnId="{1E955266-742F-49C4-B843-5809B33EDDF8}">
      <dgm:prSet/>
      <dgm:spPr/>
      <dgm:t>
        <a:bodyPr/>
        <a:lstStyle/>
        <a:p>
          <a:endParaRPr lang="da-DK"/>
        </a:p>
      </dgm:t>
    </dgm:pt>
    <dgm:pt modelId="{45BB2206-DE29-4754-AF85-FF8676FF5493}" type="sibTrans" cxnId="{1E955266-742F-49C4-B843-5809B33EDDF8}">
      <dgm:prSet/>
      <dgm:spPr/>
      <dgm:t>
        <a:bodyPr/>
        <a:lstStyle/>
        <a:p>
          <a:endParaRPr lang="da-DK"/>
        </a:p>
      </dgm:t>
    </dgm:pt>
    <dgm:pt modelId="{9641F04E-8C12-4C22-A2BA-0F6A694554B4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a-DK" dirty="0" err="1"/>
            <a:t>Previous</a:t>
          </a:r>
          <a:r>
            <a:rPr lang="da-DK" dirty="0"/>
            <a:t> </a:t>
          </a:r>
          <a:r>
            <a:rPr lang="da-DK" dirty="0" err="1"/>
            <a:t>malignancies</a:t>
          </a:r>
          <a:r>
            <a:rPr lang="da-DK" dirty="0"/>
            <a:t> </a:t>
          </a:r>
          <a:r>
            <a:rPr lang="da-DK" dirty="0" err="1"/>
            <a:t>excluded</a:t>
          </a:r>
          <a:r>
            <a:rPr lang="da-DK" dirty="0"/>
            <a:t> (n = 12)</a:t>
          </a:r>
        </a:p>
      </dgm:t>
    </dgm:pt>
    <dgm:pt modelId="{0E91180E-4C20-4EFB-B99A-161C2CF0141C}" type="parTrans" cxnId="{EF4014DE-81E6-4141-831A-915FACB71542}">
      <dgm:prSet/>
      <dgm:spPr/>
      <dgm:t>
        <a:bodyPr/>
        <a:lstStyle/>
        <a:p>
          <a:endParaRPr lang="da-DK"/>
        </a:p>
      </dgm:t>
    </dgm:pt>
    <dgm:pt modelId="{1AEBB82A-BEE5-48E4-A5EF-29A7A6EE38DC}" type="sibTrans" cxnId="{EF4014DE-81E6-4141-831A-915FACB71542}">
      <dgm:prSet/>
      <dgm:spPr/>
      <dgm:t>
        <a:bodyPr/>
        <a:lstStyle/>
        <a:p>
          <a:endParaRPr lang="da-DK"/>
        </a:p>
      </dgm:t>
    </dgm:pt>
    <dgm:pt modelId="{4A54B611-D2DD-4A4E-A883-28CD6A796809}">
      <dgm:prSet phldrT="[Tekst]"/>
      <dgm:spPr/>
      <dgm:t>
        <a:bodyPr/>
        <a:lstStyle/>
        <a:p>
          <a:r>
            <a:rPr lang="da-DK" dirty="0" err="1"/>
            <a:t>Outcomes</a:t>
          </a:r>
          <a:r>
            <a:rPr lang="da-DK" dirty="0"/>
            <a:t>: </a:t>
          </a:r>
        </a:p>
        <a:p>
          <a:r>
            <a:rPr lang="da-DK" dirty="0"/>
            <a:t>Regional nodal </a:t>
          </a:r>
          <a:r>
            <a:rPr lang="da-DK" dirty="0" err="1"/>
            <a:t>recurrence</a:t>
          </a:r>
          <a:endParaRPr lang="da-DK" dirty="0"/>
        </a:p>
        <a:p>
          <a:r>
            <a:rPr lang="da-DK" dirty="0"/>
            <a:t>Overall </a:t>
          </a:r>
          <a:r>
            <a:rPr lang="da-DK" dirty="0" err="1"/>
            <a:t>survival</a:t>
          </a:r>
          <a:endParaRPr lang="da-DK" dirty="0"/>
        </a:p>
      </dgm:t>
    </dgm:pt>
    <dgm:pt modelId="{F8AFEBA2-9B3F-43C5-A8D4-4ADB2D3A61A8}" type="parTrans" cxnId="{17EFD532-2539-491D-9CA6-9904DFFF0280}">
      <dgm:prSet/>
      <dgm:spPr/>
      <dgm:t>
        <a:bodyPr/>
        <a:lstStyle/>
        <a:p>
          <a:endParaRPr lang="da-DK"/>
        </a:p>
      </dgm:t>
    </dgm:pt>
    <dgm:pt modelId="{BE6E9DDF-65B0-4A04-A228-3FAE474C158B}" type="sibTrans" cxnId="{17EFD532-2539-491D-9CA6-9904DFFF0280}">
      <dgm:prSet/>
      <dgm:spPr/>
      <dgm:t>
        <a:bodyPr/>
        <a:lstStyle/>
        <a:p>
          <a:endParaRPr lang="da-DK"/>
        </a:p>
      </dgm:t>
    </dgm:pt>
    <dgm:pt modelId="{E2C2D000-0B33-40A0-BE78-5F881A03120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a-DK" dirty="0" err="1"/>
            <a:t>Left-truncation</a:t>
          </a:r>
          <a:r>
            <a:rPr lang="da-DK" dirty="0"/>
            <a:t> to </a:t>
          </a:r>
          <a:r>
            <a:rPr lang="da-DK" dirty="0" err="1"/>
            <a:t>day</a:t>
          </a:r>
          <a:r>
            <a:rPr lang="da-DK" dirty="0"/>
            <a:t> 201 (n = 6)</a:t>
          </a:r>
        </a:p>
      </dgm:t>
    </dgm:pt>
    <dgm:pt modelId="{EB849AE5-58EA-4BB2-A9D7-9E6BC32768C6}" type="parTrans" cxnId="{C048B0B1-CABE-4CA4-8FE7-DEBEBB6A19CE}">
      <dgm:prSet/>
      <dgm:spPr/>
      <dgm:t>
        <a:bodyPr/>
        <a:lstStyle/>
        <a:p>
          <a:endParaRPr lang="da-DK"/>
        </a:p>
      </dgm:t>
    </dgm:pt>
    <dgm:pt modelId="{7D4E02BE-66F5-4AA9-9983-C439A5B9077F}" type="sibTrans" cxnId="{C048B0B1-CABE-4CA4-8FE7-DEBEBB6A19CE}">
      <dgm:prSet/>
      <dgm:spPr/>
      <dgm:t>
        <a:bodyPr/>
        <a:lstStyle/>
        <a:p>
          <a:endParaRPr lang="da-DK"/>
        </a:p>
      </dgm:t>
    </dgm:pt>
    <dgm:pt modelId="{148D44BB-4A36-4A8C-9A0F-1C090147F298}" type="pres">
      <dgm:prSet presAssocID="{2D557DD8-B381-4D39-A300-1EFB65154B2C}" presName="outerComposite" presStyleCnt="0">
        <dgm:presLayoutVars>
          <dgm:chMax val="5"/>
          <dgm:dir/>
          <dgm:resizeHandles val="exact"/>
        </dgm:presLayoutVars>
      </dgm:prSet>
      <dgm:spPr/>
    </dgm:pt>
    <dgm:pt modelId="{4CEEFD52-3ADC-4F3A-9415-A919F9E67696}" type="pres">
      <dgm:prSet presAssocID="{2D557DD8-B381-4D39-A300-1EFB65154B2C}" presName="dummyMaxCanvas" presStyleCnt="0">
        <dgm:presLayoutVars/>
      </dgm:prSet>
      <dgm:spPr/>
    </dgm:pt>
    <dgm:pt modelId="{C9120DB4-7BEB-488A-BC27-943601F31133}" type="pres">
      <dgm:prSet presAssocID="{2D557DD8-B381-4D39-A300-1EFB65154B2C}" presName="FourNodes_1" presStyleLbl="node1" presStyleIdx="0" presStyleCnt="4">
        <dgm:presLayoutVars>
          <dgm:bulletEnabled val="1"/>
        </dgm:presLayoutVars>
      </dgm:prSet>
      <dgm:spPr/>
    </dgm:pt>
    <dgm:pt modelId="{D23774E1-D013-45C6-8FB4-76DD21A1AC20}" type="pres">
      <dgm:prSet presAssocID="{2D557DD8-B381-4D39-A300-1EFB65154B2C}" presName="FourNodes_2" presStyleLbl="node1" presStyleIdx="1" presStyleCnt="4" custLinFactNeighborX="-8289" custLinFactNeighborY="-3166">
        <dgm:presLayoutVars>
          <dgm:bulletEnabled val="1"/>
        </dgm:presLayoutVars>
      </dgm:prSet>
      <dgm:spPr/>
    </dgm:pt>
    <dgm:pt modelId="{0B4D06EF-A59F-4975-AAD5-7370F836AF85}" type="pres">
      <dgm:prSet presAssocID="{2D557DD8-B381-4D39-A300-1EFB65154B2C}" presName="FourNodes_3" presStyleLbl="node1" presStyleIdx="2" presStyleCnt="4" custLinFactNeighborX="-16806" custLinFactNeighborY="1893">
        <dgm:presLayoutVars>
          <dgm:bulletEnabled val="1"/>
        </dgm:presLayoutVars>
      </dgm:prSet>
      <dgm:spPr/>
    </dgm:pt>
    <dgm:pt modelId="{8F31E4ED-53C4-48DA-9996-D62C7C84E43D}" type="pres">
      <dgm:prSet presAssocID="{2D557DD8-B381-4D39-A300-1EFB65154B2C}" presName="FourNodes_4" presStyleLbl="node1" presStyleIdx="3" presStyleCnt="4" custLinFactNeighborX="-25181" custLinFactNeighborY="-946">
        <dgm:presLayoutVars>
          <dgm:bulletEnabled val="1"/>
        </dgm:presLayoutVars>
      </dgm:prSet>
      <dgm:spPr/>
    </dgm:pt>
    <dgm:pt modelId="{7F7E2753-1BFE-4B4A-A25C-15FFA1D88CD6}" type="pres">
      <dgm:prSet presAssocID="{2D557DD8-B381-4D39-A300-1EFB65154B2C}" presName="FourConn_1-2" presStyleLbl="fgAccFollowNode1" presStyleIdx="0" presStyleCnt="3">
        <dgm:presLayoutVars>
          <dgm:bulletEnabled val="1"/>
        </dgm:presLayoutVars>
      </dgm:prSet>
      <dgm:spPr/>
    </dgm:pt>
    <dgm:pt modelId="{A2E0EB33-AFC2-4976-BEB2-91CA5AF88C8A}" type="pres">
      <dgm:prSet presAssocID="{2D557DD8-B381-4D39-A300-1EFB65154B2C}" presName="FourConn_2-3" presStyleLbl="fgAccFollowNode1" presStyleIdx="1" presStyleCnt="3" custLinFactNeighborX="-42588" custLinFactNeighborY="4261">
        <dgm:presLayoutVars>
          <dgm:bulletEnabled val="1"/>
        </dgm:presLayoutVars>
      </dgm:prSet>
      <dgm:spPr/>
    </dgm:pt>
    <dgm:pt modelId="{8D783BD9-4A45-4809-ADE5-FF660F22BA5E}" type="pres">
      <dgm:prSet presAssocID="{2D557DD8-B381-4D39-A300-1EFB65154B2C}" presName="FourConn_3-4" presStyleLbl="fgAccFollowNode1" presStyleIdx="2" presStyleCnt="3" custLinFactNeighborX="-82931" custLinFactNeighborY="1031">
        <dgm:presLayoutVars>
          <dgm:bulletEnabled val="1"/>
        </dgm:presLayoutVars>
      </dgm:prSet>
      <dgm:spPr/>
    </dgm:pt>
    <dgm:pt modelId="{0CAE8D27-E071-45BF-B379-6F7E2D02C71B}" type="pres">
      <dgm:prSet presAssocID="{2D557DD8-B381-4D39-A300-1EFB65154B2C}" presName="FourNodes_1_text" presStyleLbl="node1" presStyleIdx="3" presStyleCnt="4">
        <dgm:presLayoutVars>
          <dgm:bulletEnabled val="1"/>
        </dgm:presLayoutVars>
      </dgm:prSet>
      <dgm:spPr/>
    </dgm:pt>
    <dgm:pt modelId="{4925E8A8-51E1-41B3-B33B-076492FC9E6D}" type="pres">
      <dgm:prSet presAssocID="{2D557DD8-B381-4D39-A300-1EFB65154B2C}" presName="FourNodes_2_text" presStyleLbl="node1" presStyleIdx="3" presStyleCnt="4">
        <dgm:presLayoutVars>
          <dgm:bulletEnabled val="1"/>
        </dgm:presLayoutVars>
      </dgm:prSet>
      <dgm:spPr/>
    </dgm:pt>
    <dgm:pt modelId="{423A540D-D828-4593-8F4F-26317E2C973B}" type="pres">
      <dgm:prSet presAssocID="{2D557DD8-B381-4D39-A300-1EFB65154B2C}" presName="FourNodes_3_text" presStyleLbl="node1" presStyleIdx="3" presStyleCnt="4">
        <dgm:presLayoutVars>
          <dgm:bulletEnabled val="1"/>
        </dgm:presLayoutVars>
      </dgm:prSet>
      <dgm:spPr/>
    </dgm:pt>
    <dgm:pt modelId="{79F2B5F6-DD96-46AE-9B7B-9BEDD2B097A5}" type="pres">
      <dgm:prSet presAssocID="{2D557DD8-B381-4D39-A300-1EFB65154B2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B408A00-C5B2-4459-9D99-8258FBE0D2EF}" type="presOf" srcId="{79264527-8DDF-4670-8AF7-97EF109CBC6E}" destId="{C9120DB4-7BEB-488A-BC27-943601F31133}" srcOrd="0" destOrd="0" presId="urn:microsoft.com/office/officeart/2005/8/layout/vProcess5"/>
    <dgm:cxn modelId="{9D528802-8373-4867-A862-B2F873BB211B}" type="presOf" srcId="{9641F04E-8C12-4C22-A2BA-0F6A694554B4}" destId="{4925E8A8-51E1-41B3-B33B-076492FC9E6D}" srcOrd="1" destOrd="0" presId="urn:microsoft.com/office/officeart/2005/8/layout/vProcess5"/>
    <dgm:cxn modelId="{00C26F1B-CBF4-48FC-8060-7DB2DC9A406F}" type="presOf" srcId="{7D4E02BE-66F5-4AA9-9983-C439A5B9077F}" destId="{8D783BD9-4A45-4809-ADE5-FF660F22BA5E}" srcOrd="0" destOrd="0" presId="urn:microsoft.com/office/officeart/2005/8/layout/vProcess5"/>
    <dgm:cxn modelId="{85B65C31-54D7-4861-AAFC-32BD37C605A3}" type="presOf" srcId="{45BB2206-DE29-4754-AF85-FF8676FF5493}" destId="{7F7E2753-1BFE-4B4A-A25C-15FFA1D88CD6}" srcOrd="0" destOrd="0" presId="urn:microsoft.com/office/officeart/2005/8/layout/vProcess5"/>
    <dgm:cxn modelId="{17EFD532-2539-491D-9CA6-9904DFFF0280}" srcId="{2D557DD8-B381-4D39-A300-1EFB65154B2C}" destId="{4A54B611-D2DD-4A4E-A883-28CD6A796809}" srcOrd="3" destOrd="0" parTransId="{F8AFEBA2-9B3F-43C5-A8D4-4ADB2D3A61A8}" sibTransId="{BE6E9DDF-65B0-4A04-A228-3FAE474C158B}"/>
    <dgm:cxn modelId="{EAC53A5B-9C94-491B-AE69-4469486F57D5}" type="presOf" srcId="{E2C2D000-0B33-40A0-BE78-5F881A03120D}" destId="{423A540D-D828-4593-8F4F-26317E2C973B}" srcOrd="1" destOrd="0" presId="urn:microsoft.com/office/officeart/2005/8/layout/vProcess5"/>
    <dgm:cxn modelId="{C4718A61-6C80-4C2A-B495-14ED693D414F}" type="presOf" srcId="{79264527-8DDF-4670-8AF7-97EF109CBC6E}" destId="{0CAE8D27-E071-45BF-B379-6F7E2D02C71B}" srcOrd="1" destOrd="0" presId="urn:microsoft.com/office/officeart/2005/8/layout/vProcess5"/>
    <dgm:cxn modelId="{E66E4762-66C4-403A-BBA9-8F1C78AE1682}" type="presOf" srcId="{E2C2D000-0B33-40A0-BE78-5F881A03120D}" destId="{0B4D06EF-A59F-4975-AAD5-7370F836AF85}" srcOrd="0" destOrd="0" presId="urn:microsoft.com/office/officeart/2005/8/layout/vProcess5"/>
    <dgm:cxn modelId="{1E955266-742F-49C4-B843-5809B33EDDF8}" srcId="{2D557DD8-B381-4D39-A300-1EFB65154B2C}" destId="{79264527-8DDF-4670-8AF7-97EF109CBC6E}" srcOrd="0" destOrd="0" parTransId="{EEB4B4AB-A224-4BF3-B54A-E6E8074A73D7}" sibTransId="{45BB2206-DE29-4754-AF85-FF8676FF5493}"/>
    <dgm:cxn modelId="{E6861A58-76C2-4884-AADD-4ECA656EA31E}" type="presOf" srcId="{4A54B611-D2DD-4A4E-A883-28CD6A796809}" destId="{79F2B5F6-DD96-46AE-9B7B-9BEDD2B097A5}" srcOrd="1" destOrd="0" presId="urn:microsoft.com/office/officeart/2005/8/layout/vProcess5"/>
    <dgm:cxn modelId="{C048B0B1-CABE-4CA4-8FE7-DEBEBB6A19CE}" srcId="{2D557DD8-B381-4D39-A300-1EFB65154B2C}" destId="{E2C2D000-0B33-40A0-BE78-5F881A03120D}" srcOrd="2" destOrd="0" parTransId="{EB849AE5-58EA-4BB2-A9D7-9E6BC32768C6}" sibTransId="{7D4E02BE-66F5-4AA9-9983-C439A5B9077F}"/>
    <dgm:cxn modelId="{06E88CBF-3D91-4A48-9EEE-3227CE82DE79}" type="presOf" srcId="{4A54B611-D2DD-4A4E-A883-28CD6A796809}" destId="{8F31E4ED-53C4-48DA-9996-D62C7C84E43D}" srcOrd="0" destOrd="0" presId="urn:microsoft.com/office/officeart/2005/8/layout/vProcess5"/>
    <dgm:cxn modelId="{A57737C5-ADB7-401F-979A-38194EB5CB03}" type="presOf" srcId="{1AEBB82A-BEE5-48E4-A5EF-29A7A6EE38DC}" destId="{A2E0EB33-AFC2-4976-BEB2-91CA5AF88C8A}" srcOrd="0" destOrd="0" presId="urn:microsoft.com/office/officeart/2005/8/layout/vProcess5"/>
    <dgm:cxn modelId="{EF4014DE-81E6-4141-831A-915FACB71542}" srcId="{2D557DD8-B381-4D39-A300-1EFB65154B2C}" destId="{9641F04E-8C12-4C22-A2BA-0F6A694554B4}" srcOrd="1" destOrd="0" parTransId="{0E91180E-4C20-4EFB-B99A-161C2CF0141C}" sibTransId="{1AEBB82A-BEE5-48E4-A5EF-29A7A6EE38DC}"/>
    <dgm:cxn modelId="{C7D737DF-1E5A-4657-A8C6-C0497B5270B7}" type="presOf" srcId="{2D557DD8-B381-4D39-A300-1EFB65154B2C}" destId="{148D44BB-4A36-4A8C-9A0F-1C090147F298}" srcOrd="0" destOrd="0" presId="urn:microsoft.com/office/officeart/2005/8/layout/vProcess5"/>
    <dgm:cxn modelId="{105408F3-0E47-4E09-B608-0DEE2636C873}" type="presOf" srcId="{9641F04E-8C12-4C22-A2BA-0F6A694554B4}" destId="{D23774E1-D013-45C6-8FB4-76DD21A1AC20}" srcOrd="0" destOrd="0" presId="urn:microsoft.com/office/officeart/2005/8/layout/vProcess5"/>
    <dgm:cxn modelId="{8511AFFE-691C-44DA-8040-519A0D717436}" type="presParOf" srcId="{148D44BB-4A36-4A8C-9A0F-1C090147F298}" destId="{4CEEFD52-3ADC-4F3A-9415-A919F9E67696}" srcOrd="0" destOrd="0" presId="urn:microsoft.com/office/officeart/2005/8/layout/vProcess5"/>
    <dgm:cxn modelId="{DF4D3E75-935C-4BEA-92DF-F8016871828C}" type="presParOf" srcId="{148D44BB-4A36-4A8C-9A0F-1C090147F298}" destId="{C9120DB4-7BEB-488A-BC27-943601F31133}" srcOrd="1" destOrd="0" presId="urn:microsoft.com/office/officeart/2005/8/layout/vProcess5"/>
    <dgm:cxn modelId="{2D0B5685-ED1D-4800-8701-70DC01DEEB0E}" type="presParOf" srcId="{148D44BB-4A36-4A8C-9A0F-1C090147F298}" destId="{D23774E1-D013-45C6-8FB4-76DD21A1AC20}" srcOrd="2" destOrd="0" presId="urn:microsoft.com/office/officeart/2005/8/layout/vProcess5"/>
    <dgm:cxn modelId="{0D98CB93-39FF-4D2C-9703-D2F25F31EF83}" type="presParOf" srcId="{148D44BB-4A36-4A8C-9A0F-1C090147F298}" destId="{0B4D06EF-A59F-4975-AAD5-7370F836AF85}" srcOrd="3" destOrd="0" presId="urn:microsoft.com/office/officeart/2005/8/layout/vProcess5"/>
    <dgm:cxn modelId="{CB8E6F75-1EA1-4E7E-8786-60EE5C1EBBF7}" type="presParOf" srcId="{148D44BB-4A36-4A8C-9A0F-1C090147F298}" destId="{8F31E4ED-53C4-48DA-9996-D62C7C84E43D}" srcOrd="4" destOrd="0" presId="urn:microsoft.com/office/officeart/2005/8/layout/vProcess5"/>
    <dgm:cxn modelId="{D7CC9D85-811C-4CC0-A4F5-B241E36DF459}" type="presParOf" srcId="{148D44BB-4A36-4A8C-9A0F-1C090147F298}" destId="{7F7E2753-1BFE-4B4A-A25C-15FFA1D88CD6}" srcOrd="5" destOrd="0" presId="urn:microsoft.com/office/officeart/2005/8/layout/vProcess5"/>
    <dgm:cxn modelId="{9EDFB380-D390-47EF-B6EE-0AE22F31AA10}" type="presParOf" srcId="{148D44BB-4A36-4A8C-9A0F-1C090147F298}" destId="{A2E0EB33-AFC2-4976-BEB2-91CA5AF88C8A}" srcOrd="6" destOrd="0" presId="urn:microsoft.com/office/officeart/2005/8/layout/vProcess5"/>
    <dgm:cxn modelId="{25C36A8A-3BAB-42E4-874A-67202DC71CF6}" type="presParOf" srcId="{148D44BB-4A36-4A8C-9A0F-1C090147F298}" destId="{8D783BD9-4A45-4809-ADE5-FF660F22BA5E}" srcOrd="7" destOrd="0" presId="urn:microsoft.com/office/officeart/2005/8/layout/vProcess5"/>
    <dgm:cxn modelId="{97E06622-F6A6-40A7-915D-A0E4EA5F8B46}" type="presParOf" srcId="{148D44BB-4A36-4A8C-9A0F-1C090147F298}" destId="{0CAE8D27-E071-45BF-B379-6F7E2D02C71B}" srcOrd="8" destOrd="0" presId="urn:microsoft.com/office/officeart/2005/8/layout/vProcess5"/>
    <dgm:cxn modelId="{6026341C-56C2-4DA2-8918-5A7BEB374E30}" type="presParOf" srcId="{148D44BB-4A36-4A8C-9A0F-1C090147F298}" destId="{4925E8A8-51E1-41B3-B33B-076492FC9E6D}" srcOrd="9" destOrd="0" presId="urn:microsoft.com/office/officeart/2005/8/layout/vProcess5"/>
    <dgm:cxn modelId="{9E8496AD-DFDF-45C5-87E4-A898287C3C6F}" type="presParOf" srcId="{148D44BB-4A36-4A8C-9A0F-1C090147F298}" destId="{423A540D-D828-4593-8F4F-26317E2C973B}" srcOrd="10" destOrd="0" presId="urn:microsoft.com/office/officeart/2005/8/layout/vProcess5"/>
    <dgm:cxn modelId="{EAC5E5E6-7DDD-4751-B50C-939DE379BC6A}" type="presParOf" srcId="{148D44BB-4A36-4A8C-9A0F-1C090147F298}" destId="{79F2B5F6-DD96-46AE-9B7B-9BEDD2B097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A2F09-57C1-4799-A777-86EB69B88842}">
      <dsp:nvSpPr>
        <dsp:cNvPr id="0" name=""/>
        <dsp:cNvSpPr/>
      </dsp:nvSpPr>
      <dsp:spPr>
        <a:xfrm>
          <a:off x="2946" y="1301716"/>
          <a:ext cx="2956619" cy="1182647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Diagnosis/</a:t>
          </a:r>
          <a:r>
            <a:rPr lang="da-DK" sz="2400" kern="1200" dirty="0" err="1"/>
            <a:t>work</a:t>
          </a:r>
          <a:r>
            <a:rPr lang="da-DK" sz="2400" kern="1200" dirty="0"/>
            <a:t> up</a:t>
          </a:r>
        </a:p>
      </dsp:txBody>
      <dsp:txXfrm>
        <a:off x="2946" y="1301716"/>
        <a:ext cx="2660957" cy="1182647"/>
      </dsp:txXfrm>
    </dsp:sp>
    <dsp:sp modelId="{A192AD8E-C7A2-4531-B707-A4BBA87D50B1}">
      <dsp:nvSpPr>
        <dsp:cNvPr id="0" name=""/>
        <dsp:cNvSpPr/>
      </dsp:nvSpPr>
      <dsp:spPr>
        <a:xfrm>
          <a:off x="2368242" y="1301716"/>
          <a:ext cx="2956619" cy="1182647"/>
        </a:xfrm>
        <a:prstGeom prst="chevron">
          <a:avLst/>
        </a:prstGeom>
        <a:solidFill>
          <a:schemeClr val="accent2">
            <a:shade val="80000"/>
            <a:hueOff val="31867"/>
            <a:satOff val="-1017"/>
            <a:lumOff val="82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 err="1"/>
            <a:t>Neoadjuvant</a:t>
          </a:r>
          <a:r>
            <a:rPr lang="da-DK" sz="2400" kern="1200" dirty="0"/>
            <a:t> </a:t>
          </a:r>
          <a:r>
            <a:rPr lang="da-DK" sz="2400" kern="1200" dirty="0" err="1"/>
            <a:t>treatment</a:t>
          </a:r>
          <a:endParaRPr lang="da-DK" sz="2400" kern="1200" dirty="0"/>
        </a:p>
      </dsp:txBody>
      <dsp:txXfrm>
        <a:off x="2959566" y="1301716"/>
        <a:ext cx="1773972" cy="1182647"/>
      </dsp:txXfrm>
    </dsp:sp>
    <dsp:sp modelId="{421DB99A-F40C-4A0D-90B7-99E5036C3F24}">
      <dsp:nvSpPr>
        <dsp:cNvPr id="0" name=""/>
        <dsp:cNvSpPr/>
      </dsp:nvSpPr>
      <dsp:spPr>
        <a:xfrm>
          <a:off x="4733538" y="1301716"/>
          <a:ext cx="2956619" cy="1182647"/>
        </a:xfrm>
        <a:prstGeom prst="chevron">
          <a:avLst/>
        </a:prstGeom>
        <a:solidFill>
          <a:schemeClr val="accent2">
            <a:shade val="80000"/>
            <a:hueOff val="63735"/>
            <a:satOff val="-2033"/>
            <a:lumOff val="164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Surgery</a:t>
          </a:r>
        </a:p>
      </dsp:txBody>
      <dsp:txXfrm>
        <a:off x="5324862" y="1301716"/>
        <a:ext cx="1773972" cy="1182647"/>
      </dsp:txXfrm>
    </dsp:sp>
    <dsp:sp modelId="{F1E754FC-35F2-4F95-8E0B-F108B664683F}">
      <dsp:nvSpPr>
        <dsp:cNvPr id="0" name=""/>
        <dsp:cNvSpPr/>
      </dsp:nvSpPr>
      <dsp:spPr>
        <a:xfrm>
          <a:off x="7098833" y="1301716"/>
          <a:ext cx="2956619" cy="1182647"/>
        </a:xfrm>
        <a:prstGeom prst="chevron">
          <a:avLst/>
        </a:prstGeom>
        <a:solidFill>
          <a:schemeClr val="accent2">
            <a:shade val="80000"/>
            <a:hueOff val="95602"/>
            <a:satOff val="-3050"/>
            <a:lumOff val="246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Long term </a:t>
          </a:r>
          <a:r>
            <a:rPr lang="da-DK" sz="2400" kern="1200" dirty="0" err="1"/>
            <a:t>follow-up</a:t>
          </a:r>
          <a:endParaRPr lang="da-DK" sz="2400" kern="1200" dirty="0"/>
        </a:p>
      </dsp:txBody>
      <dsp:txXfrm>
        <a:off x="7690157" y="1301716"/>
        <a:ext cx="1773972" cy="1182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20DB4-7BEB-488A-BC27-943601F31133}">
      <dsp:nvSpPr>
        <dsp:cNvPr id="0" name=""/>
        <dsp:cNvSpPr/>
      </dsp:nvSpPr>
      <dsp:spPr>
        <a:xfrm>
          <a:off x="0" y="0"/>
          <a:ext cx="2413000" cy="779185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DBCG: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ypN0 TAD patients w/o ALND (n = 301)</a:t>
          </a:r>
        </a:p>
      </dsp:txBody>
      <dsp:txXfrm>
        <a:off x="22822" y="22822"/>
        <a:ext cx="1506356" cy="733541"/>
      </dsp:txXfrm>
    </dsp:sp>
    <dsp:sp modelId="{D23774E1-D013-45C6-8FB4-76DD21A1AC20}">
      <dsp:nvSpPr>
        <dsp:cNvPr id="0" name=""/>
        <dsp:cNvSpPr/>
      </dsp:nvSpPr>
      <dsp:spPr>
        <a:xfrm>
          <a:off x="2075" y="896186"/>
          <a:ext cx="2413000" cy="77918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Previous</a:t>
          </a:r>
          <a:r>
            <a:rPr lang="da-DK" sz="1100" kern="1200" dirty="0"/>
            <a:t> </a:t>
          </a:r>
          <a:r>
            <a:rPr lang="da-DK" sz="1100" kern="1200" dirty="0" err="1"/>
            <a:t>malignancies</a:t>
          </a:r>
          <a:r>
            <a:rPr lang="da-DK" sz="1100" kern="1200" dirty="0"/>
            <a:t> </a:t>
          </a:r>
          <a:r>
            <a:rPr lang="da-DK" sz="1100" kern="1200" dirty="0" err="1"/>
            <a:t>excluded</a:t>
          </a:r>
          <a:r>
            <a:rPr lang="da-DK" sz="1100" kern="1200" dirty="0"/>
            <a:t> (n = 12)</a:t>
          </a:r>
        </a:p>
      </dsp:txBody>
      <dsp:txXfrm>
        <a:off x="24897" y="919008"/>
        <a:ext cx="1658796" cy="733541"/>
      </dsp:txXfrm>
    </dsp:sp>
    <dsp:sp modelId="{0B4D06EF-A59F-4975-AAD5-7370F836AF85}">
      <dsp:nvSpPr>
        <dsp:cNvPr id="0" name=""/>
        <dsp:cNvSpPr/>
      </dsp:nvSpPr>
      <dsp:spPr>
        <a:xfrm>
          <a:off x="0" y="1856460"/>
          <a:ext cx="2413000" cy="77918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Left-truncation</a:t>
          </a:r>
          <a:r>
            <a:rPr lang="da-DK" sz="1100" kern="1200" dirty="0"/>
            <a:t> to </a:t>
          </a:r>
          <a:r>
            <a:rPr lang="da-DK" sz="1100" kern="1200" dirty="0" err="1"/>
            <a:t>day</a:t>
          </a:r>
          <a:r>
            <a:rPr lang="da-DK" sz="1100" kern="1200" dirty="0"/>
            <a:t> 201 (n = 6)</a:t>
          </a:r>
        </a:p>
      </dsp:txBody>
      <dsp:txXfrm>
        <a:off x="22822" y="1879282"/>
        <a:ext cx="1661813" cy="733541"/>
      </dsp:txXfrm>
    </dsp:sp>
    <dsp:sp modelId="{8F31E4ED-53C4-48DA-9996-D62C7C84E43D}">
      <dsp:nvSpPr>
        <dsp:cNvPr id="0" name=""/>
        <dsp:cNvSpPr/>
      </dsp:nvSpPr>
      <dsp:spPr>
        <a:xfrm>
          <a:off x="0" y="2755194"/>
          <a:ext cx="2413000" cy="779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 err="1"/>
            <a:t>Outcomes</a:t>
          </a:r>
          <a:r>
            <a:rPr lang="da-DK" sz="1100" kern="1200" dirty="0"/>
            <a:t>: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Regional nodal </a:t>
          </a:r>
          <a:r>
            <a:rPr lang="da-DK" sz="1100" kern="1200" dirty="0" err="1"/>
            <a:t>recurrence</a:t>
          </a:r>
          <a:endParaRPr lang="da-DK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Overall </a:t>
          </a:r>
          <a:r>
            <a:rPr lang="da-DK" sz="1100" kern="1200" dirty="0" err="1"/>
            <a:t>survival</a:t>
          </a:r>
          <a:endParaRPr lang="da-DK" sz="1100" kern="1200" dirty="0"/>
        </a:p>
      </dsp:txBody>
      <dsp:txXfrm>
        <a:off x="22822" y="2778016"/>
        <a:ext cx="1658796" cy="733541"/>
      </dsp:txXfrm>
    </dsp:sp>
    <dsp:sp modelId="{7F7E2753-1BFE-4B4A-A25C-15FFA1D88CD6}">
      <dsp:nvSpPr>
        <dsp:cNvPr id="0" name=""/>
        <dsp:cNvSpPr/>
      </dsp:nvSpPr>
      <dsp:spPr>
        <a:xfrm>
          <a:off x="1906529" y="596785"/>
          <a:ext cx="506470" cy="506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>
        <a:off x="2020485" y="596785"/>
        <a:ext cx="278558" cy="381119"/>
      </dsp:txXfrm>
    </dsp:sp>
    <dsp:sp modelId="{A2E0EB33-AFC2-4976-BEB2-91CA5AF88C8A}">
      <dsp:nvSpPr>
        <dsp:cNvPr id="0" name=""/>
        <dsp:cNvSpPr/>
      </dsp:nvSpPr>
      <dsp:spPr>
        <a:xfrm>
          <a:off x="1892922" y="1539221"/>
          <a:ext cx="506470" cy="506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>
        <a:off x="2006878" y="1539221"/>
        <a:ext cx="278558" cy="381119"/>
      </dsp:txXfrm>
    </dsp:sp>
    <dsp:sp modelId="{8D783BD9-4A45-4809-ADE5-FF660F22BA5E}">
      <dsp:nvSpPr>
        <dsp:cNvPr id="0" name=""/>
        <dsp:cNvSpPr/>
      </dsp:nvSpPr>
      <dsp:spPr>
        <a:xfrm>
          <a:off x="1887669" y="2443717"/>
          <a:ext cx="506470" cy="506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300" kern="1200"/>
        </a:p>
      </dsp:txBody>
      <dsp:txXfrm>
        <a:off x="2001625" y="2443717"/>
        <a:ext cx="278558" cy="38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F97D-8D32-4B65-9922-F853698E4EF3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873E3-173A-465F-86F5-6238F87375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36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73E3-173A-465F-86F5-6238F873754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43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6A80D-FF15-4120-8AD3-198B347ED0D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65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6A80D-FF15-4120-8AD3-198B347ED0D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0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6A80D-FF15-4120-8AD3-198B347ED0D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01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6A80D-FF15-4120-8AD3-198B347ED0D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31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73E3-173A-465F-86F5-6238F873754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800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73E3-173A-465F-86F5-6238F873754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82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RNR: 3 events, alle havde synkrone fjernmetastaser</a:t>
            </a:r>
          </a:p>
          <a:p>
            <a:r>
              <a:rPr lang="da-DK" dirty="0"/>
              <a:t>CE: Død (4), kontralateral BC (2), fjernmetastaser (11), anden malign sygdom (5), lokalrecidiv (3)</a:t>
            </a:r>
          </a:p>
          <a:p>
            <a:r>
              <a:rPr lang="da-DK" dirty="0"/>
              <a:t>cN3 </a:t>
            </a:r>
            <a:r>
              <a:rPr lang="da-DK" dirty="0" err="1"/>
              <a:t>pts</a:t>
            </a:r>
            <a:r>
              <a:rPr lang="da-DK" dirty="0"/>
              <a:t>: 1 fjernrecidiv (CNS)</a:t>
            </a:r>
          </a:p>
          <a:p>
            <a:r>
              <a:rPr lang="da-DK" dirty="0"/>
              <a:t>STEEP: </a:t>
            </a:r>
            <a:r>
              <a:rPr lang="da-DK" dirty="0" err="1"/>
              <a:t>ipsilateral</a:t>
            </a:r>
            <a:r>
              <a:rPr lang="da-DK" dirty="0"/>
              <a:t> </a:t>
            </a:r>
            <a:r>
              <a:rPr lang="da-DK" dirty="0" err="1"/>
              <a:t>axilla</a:t>
            </a:r>
            <a:r>
              <a:rPr lang="da-DK" dirty="0"/>
              <a:t>, </a:t>
            </a:r>
            <a:r>
              <a:rPr lang="da-DK" dirty="0" err="1"/>
              <a:t>supraclavicular</a:t>
            </a:r>
            <a:r>
              <a:rPr lang="da-DK" dirty="0"/>
              <a:t>, </a:t>
            </a:r>
            <a:r>
              <a:rPr lang="da-DK" dirty="0" err="1"/>
              <a:t>internal</a:t>
            </a:r>
            <a:r>
              <a:rPr lang="da-DK" dirty="0"/>
              <a:t> </a:t>
            </a:r>
            <a:r>
              <a:rPr lang="da-DK" dirty="0" err="1"/>
              <a:t>mammary</a:t>
            </a:r>
            <a:r>
              <a:rPr lang="da-DK" dirty="0"/>
              <a:t> regions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873E3-173A-465F-86F5-6238F873754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947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76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5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24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7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61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97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03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99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47D946-BDBE-442C-B311-CAB78C61836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54FFCD-0FB1-4ED9-9F08-0B70A8136BE3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6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9B0F-74E4-21BE-65D8-6EC07CF4B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104" y="2262665"/>
            <a:ext cx="10185792" cy="2990849"/>
          </a:xfrm>
        </p:spPr>
        <p:txBody>
          <a:bodyPr anchor="ctr">
            <a:normAutofit/>
          </a:bodyPr>
          <a:lstStyle/>
          <a:p>
            <a:pPr algn="r"/>
            <a:r>
              <a:rPr lang="da-DK" sz="5400" dirty="0"/>
              <a:t>Targeted </a:t>
            </a:r>
            <a:r>
              <a:rPr lang="da-DK" sz="5400" dirty="0" err="1"/>
              <a:t>axillary</a:t>
            </a:r>
            <a:r>
              <a:rPr lang="da-DK" sz="5400" dirty="0"/>
              <a:t> </a:t>
            </a:r>
            <a:r>
              <a:rPr lang="da-DK" sz="5400" dirty="0" err="1"/>
              <a:t>dissection</a:t>
            </a:r>
            <a:r>
              <a:rPr lang="da-DK" sz="5400" dirty="0"/>
              <a:t> </a:t>
            </a:r>
            <a:br>
              <a:rPr lang="da-DK" sz="5400" dirty="0"/>
            </a:br>
            <a:r>
              <a:rPr lang="da-DK" sz="5400" dirty="0"/>
              <a:t>in Denmark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2E1542-C91A-FA40-4747-BDE3EDA4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40" y="281620"/>
            <a:ext cx="1525505" cy="5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Font/skrifttype, logo, plakat&#10;&#10;Automatisk genereret beskrivelse">
            <a:extLst>
              <a:ext uri="{FF2B5EF4-FFF2-40B4-BE49-F238E27FC236}">
                <a16:creationId xmlns:a16="http://schemas.microsoft.com/office/drawing/2014/main" id="{56870F22-CB3F-00FA-E712-471F0B5D4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30" y="94646"/>
            <a:ext cx="764268" cy="95966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81E6E1B-9E77-175A-422D-4A67475E7BBC}"/>
              </a:ext>
            </a:extLst>
          </p:cNvPr>
          <p:cNvSpPr txBox="1"/>
          <p:nvPr/>
        </p:nvSpPr>
        <p:spPr>
          <a:xfrm>
            <a:off x="1108698" y="4330184"/>
            <a:ext cx="299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Frederikke Munck, MD, </a:t>
            </a:r>
            <a:r>
              <a:rPr lang="da-DK" dirty="0" err="1"/>
              <a:t>phd</a:t>
            </a:r>
            <a:endParaRPr lang="da-DK" dirty="0"/>
          </a:p>
          <a:p>
            <a:r>
              <a:rPr lang="da-DK" dirty="0"/>
              <a:t>Department of Breast Surgery</a:t>
            </a:r>
          </a:p>
          <a:p>
            <a:r>
              <a:rPr lang="da-DK" dirty="0"/>
              <a:t>Herlev-Gentofte Hospital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B453401-4EF5-FB42-4240-1770762FE2ED}"/>
              </a:ext>
            </a:extLst>
          </p:cNvPr>
          <p:cNvSpPr txBox="1"/>
          <p:nvPr/>
        </p:nvSpPr>
        <p:spPr>
          <a:xfrm>
            <a:off x="0" y="6409177"/>
            <a:ext cx="6097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</a:rPr>
              <a:t>Frederikke.munck.01@regionh.dk</a:t>
            </a:r>
            <a:endParaRPr lang="da-DK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4E6028-F642-F042-2C1C-6F6F4E53E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413452"/>
              </p:ext>
            </p:extLst>
          </p:nvPr>
        </p:nvGraphicFramePr>
        <p:xfrm>
          <a:off x="1102092" y="173784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AC8CCC72-D5B5-A012-5A41-7F4224C308C7}"/>
              </a:ext>
            </a:extLst>
          </p:cNvPr>
          <p:cNvSpPr txBox="1">
            <a:spLocks/>
          </p:cNvSpPr>
          <p:nvPr/>
        </p:nvSpPr>
        <p:spPr>
          <a:xfrm>
            <a:off x="1066800" y="11248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Patient </a:t>
            </a:r>
            <a:r>
              <a:rPr lang="da-DK" dirty="0" err="1"/>
              <a:t>path</a:t>
            </a:r>
            <a:endParaRPr lang="da-DK" dirty="0"/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27BD9AA-5298-5EBE-20D8-D8F27A64CC2C}"/>
              </a:ext>
            </a:extLst>
          </p:cNvPr>
          <p:cNvSpPr/>
          <p:nvPr/>
        </p:nvSpPr>
        <p:spPr>
          <a:xfrm>
            <a:off x="1400175" y="4095750"/>
            <a:ext cx="1885950" cy="2762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Marking</a:t>
            </a:r>
            <a:r>
              <a:rPr lang="da-DK" dirty="0"/>
              <a:t> </a:t>
            </a:r>
            <a:r>
              <a:rPr lang="da-DK" dirty="0" err="1"/>
              <a:t>method</a:t>
            </a:r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56AE87CD-660F-26A9-CBB6-320BBA2FC1FF}"/>
              </a:ext>
            </a:extLst>
          </p:cNvPr>
          <p:cNvSpPr/>
          <p:nvPr/>
        </p:nvSpPr>
        <p:spPr>
          <a:xfrm>
            <a:off x="6280333" y="4054261"/>
            <a:ext cx="1885950" cy="5653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Axillary</a:t>
            </a:r>
            <a:r>
              <a:rPr lang="da-DK" dirty="0"/>
              <a:t> de-</a:t>
            </a:r>
            <a:r>
              <a:rPr lang="da-DK" dirty="0" err="1"/>
              <a:t>escalation</a:t>
            </a:r>
            <a:r>
              <a:rPr lang="da-DK" dirty="0"/>
              <a:t> </a:t>
            </a:r>
            <a:r>
              <a:rPr lang="da-DK" dirty="0" err="1"/>
              <a:t>groups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6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F1E754FC-35F2-4F95-8E0B-F108B664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8E74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F1E754FC-35F2-4F95-8E0B-F108B664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F1E754FC-35F2-4F95-8E0B-F108B664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6BE8D1-69DD-54AA-661D-C64EE468F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TAD safe?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2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27F6A01-EACE-53C3-F194-B01A4D43F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85269"/>
              </p:ext>
            </p:extLst>
          </p:nvPr>
        </p:nvGraphicFramePr>
        <p:xfrm>
          <a:off x="6015542" y="2113079"/>
          <a:ext cx="3685781" cy="32315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91522">
                  <a:extLst>
                    <a:ext uri="{9D8B030D-6E8A-4147-A177-3AD203B41FA5}">
                      <a16:colId xmlns:a16="http://schemas.microsoft.com/office/drawing/2014/main" val="1783365788"/>
                    </a:ext>
                  </a:extLst>
                </a:gridCol>
                <a:gridCol w="1994259">
                  <a:extLst>
                    <a:ext uri="{9D8B030D-6E8A-4147-A177-3AD203B41FA5}">
                      <a16:colId xmlns:a16="http://schemas.microsoft.com/office/drawing/2014/main" val="3910855855"/>
                    </a:ext>
                  </a:extLst>
                </a:gridCol>
              </a:tblGrid>
              <a:tr h="2620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</a:rPr>
                        <a:t>Characteristics of 283 ypN0 patients staged with TAD</a:t>
                      </a:r>
                      <a:endParaRPr lang="da-DK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44340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Age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n (%)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4094095052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>
                          <a:effectLst/>
                        </a:rPr>
                        <a:t>&lt;30 yrs</a:t>
                      </a:r>
                      <a:endParaRPr lang="da-DK" sz="11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7 (2.5)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3697029708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30-49 </a:t>
                      </a:r>
                      <a:r>
                        <a:rPr lang="da-DK" sz="1000" b="0" kern="100" dirty="0" err="1">
                          <a:effectLst/>
                        </a:rPr>
                        <a:t>yrs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127 (44.9)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277953838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50-69 </a:t>
                      </a:r>
                      <a:r>
                        <a:rPr lang="da-DK" sz="1000" b="0" kern="100" dirty="0" err="1">
                          <a:effectLst/>
                        </a:rPr>
                        <a:t>yrs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111 (39.2)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608337104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≥70 </a:t>
                      </a:r>
                      <a:r>
                        <a:rPr lang="da-DK" sz="1000" b="0" kern="100" dirty="0" err="1">
                          <a:effectLst/>
                        </a:rPr>
                        <a:t>yrs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38 (13.4)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281650247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Tumor size at diagnosis (US)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2487152575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&lt;20 mm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63 (22.2)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240895762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>
                          <a:effectLst/>
                        </a:rPr>
                        <a:t>≥20, &lt;50 mm</a:t>
                      </a:r>
                      <a:endParaRPr lang="da-DK" sz="11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181 (64.0)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3640286048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≥50 mm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39 (13.8)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2138253208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Clinical nodal stage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329226035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>
                          <a:effectLst/>
                        </a:rPr>
                        <a:t>cN1</a:t>
                      </a:r>
                      <a:endParaRPr lang="da-DK" sz="11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272 (96.1)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2372157961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cN2-3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11 (3.9)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660975132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Estrogen receptor status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890469310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>
                          <a:effectLst/>
                        </a:rPr>
                        <a:t>Positive</a:t>
                      </a:r>
                      <a:endParaRPr lang="da-DK" sz="11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150 (53.0)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9712014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Negative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133 (47.0)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2257355584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HER2 receptor status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599996079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Positive 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>
                          <a:effectLst/>
                        </a:rPr>
                        <a:t>183 (64.7)</a:t>
                      </a:r>
                      <a:endParaRPr lang="da-D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2257548879"/>
                  </a:ext>
                </a:extLst>
              </a:tr>
              <a:tr h="1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b="0" kern="100" dirty="0">
                          <a:effectLst/>
                        </a:rPr>
                        <a:t>Negative</a:t>
                      </a:r>
                      <a:endParaRPr lang="da-DK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a-DK" sz="1000" kern="100" dirty="0">
                          <a:effectLst/>
                        </a:rPr>
                        <a:t>100 (35.3)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2" marR="62382" marT="0" marB="0"/>
                </a:tc>
                <a:extLst>
                  <a:ext uri="{0D108BD9-81ED-4DB2-BD59-A6C34878D82A}">
                    <a16:rowId xmlns:a16="http://schemas.microsoft.com/office/drawing/2014/main" val="1532777432"/>
                  </a:ext>
                </a:extLst>
              </a:tr>
            </a:tbl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3265AB51-F029-BC2A-08EB-7E3942FD8051}"/>
              </a:ext>
            </a:extLst>
          </p:cNvPr>
          <p:cNvSpPr txBox="1"/>
          <p:nvPr/>
        </p:nvSpPr>
        <p:spPr>
          <a:xfrm>
            <a:off x="6429777" y="6038850"/>
            <a:ext cx="7256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Estimated</a:t>
            </a:r>
            <a:r>
              <a:rPr lang="da-DK" sz="1400" dirty="0"/>
              <a:t> potential median </a:t>
            </a:r>
            <a:r>
              <a:rPr lang="da-DK" sz="1400" dirty="0" err="1"/>
              <a:t>follow-up</a:t>
            </a:r>
            <a:r>
              <a:rPr lang="da-DK" sz="1400" dirty="0"/>
              <a:t>: 42.1 </a:t>
            </a:r>
            <a:r>
              <a:rPr lang="da-DK" sz="1400" dirty="0" err="1"/>
              <a:t>months</a:t>
            </a:r>
            <a:r>
              <a:rPr lang="da-DK" sz="1400" dirty="0"/>
              <a:t> (IQR: 31.4-56.0 </a:t>
            </a:r>
            <a:r>
              <a:rPr lang="da-DK" sz="1400" dirty="0" err="1"/>
              <a:t>months</a:t>
            </a:r>
            <a:r>
              <a:rPr lang="da-DK" sz="1400" dirty="0"/>
              <a:t>)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DEBF414C-89DE-B158-2F5F-2B969905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Oncological</a:t>
            </a:r>
            <a:r>
              <a:rPr lang="da-DK" dirty="0"/>
              <a:t> </a:t>
            </a:r>
            <a:r>
              <a:rPr lang="da-DK" dirty="0" err="1"/>
              <a:t>outcomes</a:t>
            </a:r>
            <a:endParaRPr lang="da-DK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9FAE086-95FD-42F0-43BF-20D9F298F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499949"/>
              </p:ext>
            </p:extLst>
          </p:nvPr>
        </p:nvGraphicFramePr>
        <p:xfrm>
          <a:off x="2279406" y="2084231"/>
          <a:ext cx="3016250" cy="354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0CC9F867-4269-2ED4-764A-53D37257D029}"/>
              </a:ext>
            </a:extLst>
          </p:cNvPr>
          <p:cNvSpPr/>
          <p:nvPr/>
        </p:nvSpPr>
        <p:spPr>
          <a:xfrm>
            <a:off x="5911702" y="4369981"/>
            <a:ext cx="3880884" cy="1084521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8218E208-A360-5EE5-9A98-95D25D907127}"/>
              </a:ext>
            </a:extLst>
          </p:cNvPr>
          <p:cNvSpPr/>
          <p:nvPr/>
        </p:nvSpPr>
        <p:spPr>
          <a:xfrm>
            <a:off x="5911702" y="3209260"/>
            <a:ext cx="3880884" cy="660991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E658E26-BAD4-E93E-05A6-C08F4F833097}"/>
              </a:ext>
            </a:extLst>
          </p:cNvPr>
          <p:cNvSpPr/>
          <p:nvPr/>
        </p:nvSpPr>
        <p:spPr>
          <a:xfrm>
            <a:off x="5911702" y="4157330"/>
            <a:ext cx="754912" cy="297269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3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9120DB4-7BEB-488A-BC27-943601F31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dgm id="{C9120DB4-7BEB-488A-BC27-943601F31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F7E2753-1BFE-4B4A-A25C-15FFA1D8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dgm id="{7F7E2753-1BFE-4B4A-A25C-15FFA1D88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23774E1-D013-45C6-8FB4-76DD21A1A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D23774E1-D013-45C6-8FB4-76DD21A1A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2E0EB33-AFC2-4976-BEB2-91CA5AF88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graphicEl>
                                              <a:dgm id="{A2E0EB33-AFC2-4976-BEB2-91CA5AF88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B4D06EF-A59F-4975-AAD5-7370F836A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0B4D06EF-A59F-4975-AAD5-7370F836A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D783BD9-4A45-4809-ADE5-FF660F22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graphicEl>
                                              <a:dgm id="{8D783BD9-4A45-4809-ADE5-FF660F22B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F31E4ED-53C4-48DA-9996-D62C7C84E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graphicEl>
                                              <a:dgm id="{8F31E4ED-53C4-48DA-9996-D62C7C84E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1" grpId="0">
        <p:bldSub>
          <a:bldDgm bld="one"/>
        </p:bldSub>
      </p:bldGraphic>
      <p:bldP spid="22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237FB-306F-62FE-D797-8198D2FF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Regional nodal </a:t>
            </a:r>
            <a:r>
              <a:rPr lang="da-DK" dirty="0" err="1"/>
              <a:t>recurrence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9D3A2A8-87BF-F39C-34EA-2AFCE59BEE63}"/>
              </a:ext>
            </a:extLst>
          </p:cNvPr>
          <p:cNvSpPr txBox="1"/>
          <p:nvPr/>
        </p:nvSpPr>
        <p:spPr>
          <a:xfrm>
            <a:off x="6539023" y="6044739"/>
            <a:ext cx="7256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Estimated</a:t>
            </a:r>
            <a:r>
              <a:rPr lang="da-DK" sz="1400" dirty="0"/>
              <a:t> potential median </a:t>
            </a:r>
            <a:r>
              <a:rPr lang="da-DK" sz="1400" dirty="0" err="1"/>
              <a:t>follow-up</a:t>
            </a:r>
            <a:r>
              <a:rPr lang="da-DK" sz="1400" dirty="0"/>
              <a:t>: 42.1 </a:t>
            </a:r>
            <a:r>
              <a:rPr lang="da-DK" sz="1400" dirty="0" err="1"/>
              <a:t>months</a:t>
            </a:r>
            <a:r>
              <a:rPr lang="da-DK" sz="1400" dirty="0"/>
              <a:t> (IQR: 31.4-56.0 </a:t>
            </a:r>
            <a:r>
              <a:rPr lang="da-DK" sz="1400" dirty="0" err="1"/>
              <a:t>months</a:t>
            </a:r>
            <a:r>
              <a:rPr lang="da-DK" sz="1400" dirty="0"/>
              <a:t>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63FE3C-B15E-CA02-2B47-519B4B00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3" y="1785020"/>
            <a:ext cx="5387328" cy="44136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E4B1A88-A61A-DD47-F4FD-1770DF517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92857"/>
              </p:ext>
            </p:extLst>
          </p:nvPr>
        </p:nvGraphicFramePr>
        <p:xfrm>
          <a:off x="6347638" y="2941089"/>
          <a:ext cx="5560827" cy="1407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98826">
                  <a:extLst>
                    <a:ext uri="{9D8B030D-6E8A-4147-A177-3AD203B41FA5}">
                      <a16:colId xmlns:a16="http://schemas.microsoft.com/office/drawing/2014/main" val="1676643908"/>
                    </a:ext>
                  </a:extLst>
                </a:gridCol>
                <a:gridCol w="1708392">
                  <a:extLst>
                    <a:ext uri="{9D8B030D-6E8A-4147-A177-3AD203B41FA5}">
                      <a16:colId xmlns:a16="http://schemas.microsoft.com/office/drawing/2014/main" val="3161180394"/>
                    </a:ext>
                  </a:extLst>
                </a:gridCol>
                <a:gridCol w="1853609">
                  <a:extLst>
                    <a:ext uri="{9D8B030D-6E8A-4147-A177-3AD203B41FA5}">
                      <a16:colId xmlns:a16="http://schemas.microsoft.com/office/drawing/2014/main" val="1534256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b="0" dirty="0">
                          <a:solidFill>
                            <a:schemeClr val="tx1"/>
                          </a:solidFill>
                        </a:rPr>
                        <a:t>5 Year </a:t>
                      </a:r>
                      <a:r>
                        <a:rPr lang="da-DK" sz="1400" b="0" dirty="0" err="1">
                          <a:solidFill>
                            <a:schemeClr val="tx1"/>
                          </a:solidFill>
                        </a:rPr>
                        <a:t>follow-up</a:t>
                      </a:r>
                      <a:endParaRPr lang="da-DK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>
                          <a:solidFill>
                            <a:schemeClr val="tx1"/>
                          </a:solidFill>
                        </a:rPr>
                        <a:t>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>
                          <a:solidFill>
                            <a:schemeClr val="tx1"/>
                          </a:solidFill>
                        </a:rPr>
                        <a:t>N0 (n = 15,784)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9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RNR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1.1% (0.3-2.9%)</a:t>
                      </a:r>
                    </a:p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0.69% (0.56-0.84%)</a:t>
                      </a:r>
                    </a:p>
                    <a:p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3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CE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12.0% (7.4-17.0%)</a:t>
                      </a:r>
                    </a:p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11.58 (11.02-12.14%)</a:t>
                      </a:r>
                    </a:p>
                    <a:p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92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638414D-B0B4-0002-2C38-F7C31D7D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Overall </a:t>
            </a:r>
            <a:r>
              <a:rPr lang="da-DK" dirty="0" err="1"/>
              <a:t>survival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B0FCBFD-D52F-B4CC-247E-8362C3DC357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1" y="780096"/>
            <a:ext cx="6350000" cy="52028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37BBD87-4351-5224-3C9C-5DC6551CB23D}"/>
              </a:ext>
            </a:extLst>
          </p:cNvPr>
          <p:cNvSpPr txBox="1"/>
          <p:nvPr/>
        </p:nvSpPr>
        <p:spPr>
          <a:xfrm>
            <a:off x="975360" y="2136436"/>
            <a:ext cx="341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Estimated</a:t>
            </a:r>
            <a:r>
              <a:rPr lang="da-DK" sz="1400" dirty="0"/>
              <a:t> potential median </a:t>
            </a:r>
            <a:r>
              <a:rPr lang="da-DK" sz="1400" dirty="0" err="1"/>
              <a:t>follow-up</a:t>
            </a:r>
            <a:r>
              <a:rPr lang="da-DK" sz="1400" dirty="0"/>
              <a:t>: </a:t>
            </a:r>
          </a:p>
          <a:p>
            <a:r>
              <a:rPr lang="da-DK" sz="1400" dirty="0"/>
              <a:t>52.2 </a:t>
            </a:r>
            <a:r>
              <a:rPr lang="da-DK" sz="1400" dirty="0" err="1"/>
              <a:t>months</a:t>
            </a:r>
            <a:r>
              <a:rPr lang="da-DK" sz="1400" dirty="0"/>
              <a:t> (IQR: 39.3-67.6 </a:t>
            </a:r>
            <a:r>
              <a:rPr lang="da-DK" sz="1400" dirty="0" err="1"/>
              <a:t>months</a:t>
            </a:r>
            <a:r>
              <a:rPr lang="da-DK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6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5741A-9669-8F2D-CFE7-C43F99342260}"/>
              </a:ext>
            </a:extLst>
          </p:cNvPr>
          <p:cNvSpPr/>
          <p:nvPr/>
        </p:nvSpPr>
        <p:spPr>
          <a:xfrm>
            <a:off x="0" y="5608320"/>
            <a:ext cx="12374880" cy="180848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3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7CFCF3-28F6-5F7F-279F-AF691B2B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506" y="928152"/>
            <a:ext cx="6452054" cy="1971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FF30D0-3629-F7A6-47B6-2F7B281C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TAD outcomes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89F6AEA-4927-35FD-34F0-EC09C999B59D}"/>
              </a:ext>
            </a:extLst>
          </p:cNvPr>
          <p:cNvSpPr txBox="1">
            <a:spLocks/>
          </p:cNvSpPr>
          <p:nvPr/>
        </p:nvSpPr>
        <p:spPr>
          <a:xfrm>
            <a:off x="968827" y="2311121"/>
            <a:ext cx="5311387" cy="502947"/>
          </a:xfrm>
          <a:prstGeom prst="rect">
            <a:avLst/>
          </a:prstGeom>
        </p:spPr>
        <p:txBody>
          <a:bodyPr vert="horz" lIns="0" tIns="45720" rIns="0" bIns="45720" rtlCol="0">
            <a:normAutofit fontScale="4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8600" dirty="0">
                <a:solidFill>
                  <a:schemeClr val="accent1">
                    <a:lumMod val="50000"/>
                  </a:schemeClr>
                </a:solidFill>
              </a:rPr>
              <a:t>Targeted axillary dissection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baseline="30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505EA46F-6985-2974-68E4-23380E518923}"/>
              </a:ext>
            </a:extLst>
          </p:cNvPr>
          <p:cNvCxnSpPr/>
          <p:nvPr/>
        </p:nvCxnSpPr>
        <p:spPr>
          <a:xfrm flipH="1">
            <a:off x="1663807" y="3114764"/>
            <a:ext cx="1014883" cy="1206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085B1A5C-4A10-FD55-4AA8-9A80146354CC}"/>
              </a:ext>
            </a:extLst>
          </p:cNvPr>
          <p:cNvCxnSpPr>
            <a:cxnSpLocks/>
          </p:cNvCxnSpPr>
          <p:nvPr/>
        </p:nvCxnSpPr>
        <p:spPr>
          <a:xfrm rot="16800000" flipH="1">
            <a:off x="4936433" y="3114765"/>
            <a:ext cx="1014883" cy="1206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98C6A826-E01B-4928-0E9B-7019E5199409}"/>
              </a:ext>
            </a:extLst>
          </p:cNvPr>
          <p:cNvCxnSpPr>
            <a:cxnSpLocks/>
          </p:cNvCxnSpPr>
          <p:nvPr/>
        </p:nvCxnSpPr>
        <p:spPr>
          <a:xfrm>
            <a:off x="3827545" y="3113486"/>
            <a:ext cx="0" cy="1294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felt 23">
            <a:extLst>
              <a:ext uri="{FF2B5EF4-FFF2-40B4-BE49-F238E27FC236}">
                <a16:creationId xmlns:a16="http://schemas.microsoft.com/office/drawing/2014/main" id="{1C30C98F-6F5E-5171-6863-8EC112D17FA8}"/>
              </a:ext>
            </a:extLst>
          </p:cNvPr>
          <p:cNvSpPr txBox="1"/>
          <p:nvPr/>
        </p:nvSpPr>
        <p:spPr>
          <a:xfrm>
            <a:off x="384795" y="4760357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Ax-pCR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543A32A7-28C3-0D40-565C-42D7886C77AE}"/>
              </a:ext>
            </a:extLst>
          </p:cNvPr>
          <p:cNvSpPr txBox="1"/>
          <p:nvPr/>
        </p:nvSpPr>
        <p:spPr>
          <a:xfrm>
            <a:off x="2801566" y="4760357"/>
            <a:ext cx="20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da-DK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 at TAD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CA60C18-40FA-E190-42DF-F360F240D603}"/>
              </a:ext>
            </a:extLst>
          </p:cNvPr>
          <p:cNvSpPr txBox="1"/>
          <p:nvPr/>
        </p:nvSpPr>
        <p:spPr>
          <a:xfrm>
            <a:off x="5166165" y="4621857"/>
            <a:ext cx="203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TAD non-identification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15F003A-7384-B691-3BA9-25884709C740}"/>
              </a:ext>
            </a:extLst>
          </p:cNvPr>
          <p:cNvSpPr txBox="1"/>
          <p:nvPr/>
        </p:nvSpPr>
        <p:spPr>
          <a:xfrm>
            <a:off x="384795" y="5245481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8000"/>
                </a:solidFill>
              </a:rPr>
              <a:t>No ALND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A0DC371-43F0-28BE-C5C5-421917FA214B}"/>
              </a:ext>
            </a:extLst>
          </p:cNvPr>
          <p:cNvSpPr txBox="1"/>
          <p:nvPr/>
        </p:nvSpPr>
        <p:spPr>
          <a:xfrm>
            <a:off x="2678690" y="5520520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ALND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5EB185D-6887-21D6-464B-26D9DEBFBD9C}"/>
              </a:ext>
            </a:extLst>
          </p:cNvPr>
          <p:cNvSpPr txBox="1"/>
          <p:nvPr/>
        </p:nvSpPr>
        <p:spPr>
          <a:xfrm>
            <a:off x="4999796" y="5521800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ALND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7000BEC2-5A96-4C81-491A-44449E293D2F}"/>
              </a:ext>
            </a:extLst>
          </p:cNvPr>
          <p:cNvSpPr/>
          <p:nvPr/>
        </p:nvSpPr>
        <p:spPr>
          <a:xfrm>
            <a:off x="3086100" y="4505325"/>
            <a:ext cx="1504950" cy="1647825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1A569980-3462-9C31-5270-742DE2990775}"/>
              </a:ext>
            </a:extLst>
          </p:cNvPr>
          <p:cNvSpPr/>
          <p:nvPr/>
        </p:nvSpPr>
        <p:spPr>
          <a:xfrm>
            <a:off x="5408541" y="4505325"/>
            <a:ext cx="1504950" cy="1684308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70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  <p:bldP spid="29" grpId="0"/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5B80F6D-44D3-305F-1A2E-29C1DE61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3" y="3169087"/>
            <a:ext cx="5458317" cy="25373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B226BED-02D9-C1BB-D28D-C8E5FE799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871" y="636808"/>
            <a:ext cx="5171396" cy="45998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FF30D0-3629-F7A6-47B6-2F7B281C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TAD outcomes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89F6AEA-4927-35FD-34F0-EC09C999B59D}"/>
              </a:ext>
            </a:extLst>
          </p:cNvPr>
          <p:cNvSpPr txBox="1">
            <a:spLocks/>
          </p:cNvSpPr>
          <p:nvPr/>
        </p:nvSpPr>
        <p:spPr>
          <a:xfrm>
            <a:off x="968827" y="2311121"/>
            <a:ext cx="5311387" cy="502947"/>
          </a:xfrm>
          <a:prstGeom prst="rect">
            <a:avLst/>
          </a:prstGeom>
        </p:spPr>
        <p:txBody>
          <a:bodyPr vert="horz" lIns="0" tIns="45720" rIns="0" bIns="45720" rtlCol="0">
            <a:normAutofit fontScale="4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8600" dirty="0">
                <a:solidFill>
                  <a:schemeClr val="accent1">
                    <a:lumMod val="50000"/>
                  </a:schemeClr>
                </a:solidFill>
              </a:rPr>
              <a:t>Targeted axillary dissection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baseline="30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085B1A5C-4A10-FD55-4AA8-9A80146354CC}"/>
              </a:ext>
            </a:extLst>
          </p:cNvPr>
          <p:cNvCxnSpPr>
            <a:cxnSpLocks/>
          </p:cNvCxnSpPr>
          <p:nvPr/>
        </p:nvCxnSpPr>
        <p:spPr>
          <a:xfrm rot="16800000" flipH="1">
            <a:off x="4936433" y="3114765"/>
            <a:ext cx="1014883" cy="1206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2CA60C18-40FA-E190-42DF-F360F240D603}"/>
              </a:ext>
            </a:extLst>
          </p:cNvPr>
          <p:cNvSpPr txBox="1"/>
          <p:nvPr/>
        </p:nvSpPr>
        <p:spPr>
          <a:xfrm>
            <a:off x="5166165" y="4621857"/>
            <a:ext cx="203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TAD non-identification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5EB185D-6887-21D6-464B-26D9DEBFBD9C}"/>
              </a:ext>
            </a:extLst>
          </p:cNvPr>
          <p:cNvSpPr txBox="1"/>
          <p:nvPr/>
        </p:nvSpPr>
        <p:spPr>
          <a:xfrm>
            <a:off x="4999796" y="5521800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ALND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1A569980-3462-9C31-5270-742DE2990775}"/>
              </a:ext>
            </a:extLst>
          </p:cNvPr>
          <p:cNvSpPr/>
          <p:nvPr/>
        </p:nvSpPr>
        <p:spPr>
          <a:xfrm>
            <a:off x="5408541" y="4505325"/>
            <a:ext cx="1504950" cy="1684308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43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F30D0-3629-F7A6-47B6-2F7B281C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TAD outcomes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89F6AEA-4927-35FD-34F0-EC09C999B59D}"/>
              </a:ext>
            </a:extLst>
          </p:cNvPr>
          <p:cNvSpPr txBox="1">
            <a:spLocks/>
          </p:cNvSpPr>
          <p:nvPr/>
        </p:nvSpPr>
        <p:spPr>
          <a:xfrm>
            <a:off x="968827" y="2311121"/>
            <a:ext cx="5311387" cy="502947"/>
          </a:xfrm>
          <a:prstGeom prst="rect">
            <a:avLst/>
          </a:prstGeom>
        </p:spPr>
        <p:txBody>
          <a:bodyPr vert="horz" lIns="0" tIns="45720" rIns="0" bIns="45720" rtlCol="0">
            <a:normAutofit fontScale="4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8600" dirty="0">
                <a:solidFill>
                  <a:schemeClr val="accent1">
                    <a:lumMod val="50000"/>
                  </a:schemeClr>
                </a:solidFill>
              </a:rPr>
              <a:t>Targeted axillary dissection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baseline="30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505EA46F-6985-2974-68E4-23380E518923}"/>
              </a:ext>
            </a:extLst>
          </p:cNvPr>
          <p:cNvCxnSpPr/>
          <p:nvPr/>
        </p:nvCxnSpPr>
        <p:spPr>
          <a:xfrm flipH="1">
            <a:off x="1663807" y="3114764"/>
            <a:ext cx="1014883" cy="1206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085B1A5C-4A10-FD55-4AA8-9A80146354CC}"/>
              </a:ext>
            </a:extLst>
          </p:cNvPr>
          <p:cNvCxnSpPr>
            <a:cxnSpLocks/>
          </p:cNvCxnSpPr>
          <p:nvPr/>
        </p:nvCxnSpPr>
        <p:spPr>
          <a:xfrm rot="16800000" flipH="1">
            <a:off x="4936433" y="3114765"/>
            <a:ext cx="1014883" cy="1206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98C6A826-E01B-4928-0E9B-7019E5199409}"/>
              </a:ext>
            </a:extLst>
          </p:cNvPr>
          <p:cNvCxnSpPr>
            <a:cxnSpLocks/>
          </p:cNvCxnSpPr>
          <p:nvPr/>
        </p:nvCxnSpPr>
        <p:spPr>
          <a:xfrm>
            <a:off x="3827545" y="3113486"/>
            <a:ext cx="0" cy="1294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kstfelt 23">
            <a:extLst>
              <a:ext uri="{FF2B5EF4-FFF2-40B4-BE49-F238E27FC236}">
                <a16:creationId xmlns:a16="http://schemas.microsoft.com/office/drawing/2014/main" id="{1C30C98F-6F5E-5171-6863-8EC112D17FA8}"/>
              </a:ext>
            </a:extLst>
          </p:cNvPr>
          <p:cNvSpPr txBox="1"/>
          <p:nvPr/>
        </p:nvSpPr>
        <p:spPr>
          <a:xfrm>
            <a:off x="384795" y="4760357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Ax-pCR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543A32A7-28C3-0D40-565C-42D7886C77AE}"/>
              </a:ext>
            </a:extLst>
          </p:cNvPr>
          <p:cNvSpPr txBox="1"/>
          <p:nvPr/>
        </p:nvSpPr>
        <p:spPr>
          <a:xfrm>
            <a:off x="2801566" y="4760357"/>
            <a:ext cx="20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da-DK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 at TAD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CA60C18-40FA-E190-42DF-F360F240D603}"/>
              </a:ext>
            </a:extLst>
          </p:cNvPr>
          <p:cNvSpPr txBox="1"/>
          <p:nvPr/>
        </p:nvSpPr>
        <p:spPr>
          <a:xfrm>
            <a:off x="5166165" y="4621857"/>
            <a:ext cx="203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TAD non-identification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C15F003A-7384-B691-3BA9-25884709C740}"/>
              </a:ext>
            </a:extLst>
          </p:cNvPr>
          <p:cNvSpPr txBox="1"/>
          <p:nvPr/>
        </p:nvSpPr>
        <p:spPr>
          <a:xfrm>
            <a:off x="384795" y="5245481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8000"/>
                </a:solidFill>
              </a:rPr>
              <a:t>No ALND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A0DC371-43F0-28BE-C5C5-421917FA214B}"/>
              </a:ext>
            </a:extLst>
          </p:cNvPr>
          <p:cNvSpPr txBox="1"/>
          <p:nvPr/>
        </p:nvSpPr>
        <p:spPr>
          <a:xfrm>
            <a:off x="2678690" y="5520520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ALND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5EB185D-6887-21D6-464B-26D9DEBFBD9C}"/>
              </a:ext>
            </a:extLst>
          </p:cNvPr>
          <p:cNvSpPr txBox="1"/>
          <p:nvPr/>
        </p:nvSpPr>
        <p:spPr>
          <a:xfrm>
            <a:off x="4999796" y="5521800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ALND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7000BEC2-5A96-4C81-491A-44449E293D2F}"/>
              </a:ext>
            </a:extLst>
          </p:cNvPr>
          <p:cNvSpPr/>
          <p:nvPr/>
        </p:nvSpPr>
        <p:spPr>
          <a:xfrm>
            <a:off x="3086100" y="4505325"/>
            <a:ext cx="1504950" cy="1647825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1A569980-3462-9C31-5270-742DE2990775}"/>
              </a:ext>
            </a:extLst>
          </p:cNvPr>
          <p:cNvSpPr/>
          <p:nvPr/>
        </p:nvSpPr>
        <p:spPr>
          <a:xfrm>
            <a:off x="5408541" y="4505325"/>
            <a:ext cx="1504950" cy="1684308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767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F30D0-3629-F7A6-47B6-2F7B281C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TAD outcomes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89F6AEA-4927-35FD-34F0-EC09C999B59D}"/>
              </a:ext>
            </a:extLst>
          </p:cNvPr>
          <p:cNvSpPr txBox="1">
            <a:spLocks/>
          </p:cNvSpPr>
          <p:nvPr/>
        </p:nvSpPr>
        <p:spPr>
          <a:xfrm>
            <a:off x="968827" y="2311121"/>
            <a:ext cx="5311387" cy="502947"/>
          </a:xfrm>
          <a:prstGeom prst="rect">
            <a:avLst/>
          </a:prstGeom>
        </p:spPr>
        <p:txBody>
          <a:bodyPr vert="horz" lIns="0" tIns="45720" rIns="0" bIns="45720" rtlCol="0">
            <a:normAutofit fontScale="4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8600" dirty="0">
                <a:solidFill>
                  <a:schemeClr val="accent1">
                    <a:lumMod val="50000"/>
                  </a:schemeClr>
                </a:solidFill>
              </a:rPr>
              <a:t>Targeted axillary dissection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baseline="30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47410B0-45EE-A030-6E65-2BDEEB848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12" y="4054637"/>
            <a:ext cx="3004456" cy="2208275"/>
          </a:xfrm>
          <a:prstGeom prst="rect">
            <a:avLst/>
          </a:prstGeom>
        </p:spPr>
      </p:pic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98C6A826-E01B-4928-0E9B-7019E5199409}"/>
              </a:ext>
            </a:extLst>
          </p:cNvPr>
          <p:cNvCxnSpPr>
            <a:cxnSpLocks/>
          </p:cNvCxnSpPr>
          <p:nvPr/>
        </p:nvCxnSpPr>
        <p:spPr>
          <a:xfrm>
            <a:off x="3827545" y="3113486"/>
            <a:ext cx="0" cy="1294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543A32A7-28C3-0D40-565C-42D7886C77AE}"/>
              </a:ext>
            </a:extLst>
          </p:cNvPr>
          <p:cNvSpPr txBox="1"/>
          <p:nvPr/>
        </p:nvSpPr>
        <p:spPr>
          <a:xfrm>
            <a:off x="2801566" y="4760357"/>
            <a:ext cx="20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da-DK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 at TAD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A0DC371-43F0-28BE-C5C5-421917FA214B}"/>
              </a:ext>
            </a:extLst>
          </p:cNvPr>
          <p:cNvSpPr txBox="1"/>
          <p:nvPr/>
        </p:nvSpPr>
        <p:spPr>
          <a:xfrm>
            <a:off x="2678690" y="5520520"/>
            <a:ext cx="23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3">
                    <a:lumMod val="75000"/>
                  </a:schemeClr>
                </a:solidFill>
              </a:rPr>
              <a:t>ALND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7000BEC2-5A96-4C81-491A-44449E293D2F}"/>
              </a:ext>
            </a:extLst>
          </p:cNvPr>
          <p:cNvSpPr/>
          <p:nvPr/>
        </p:nvSpPr>
        <p:spPr>
          <a:xfrm>
            <a:off x="3086100" y="4505325"/>
            <a:ext cx="1504950" cy="1647825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16FAFA-EEFF-8030-2CF2-F6F1DBDAD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513" y="424017"/>
            <a:ext cx="3837886" cy="300498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EF2F536-89B0-90FB-1AC9-8A74CD8151E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5663" y1="38554" x2="89606" y2="59036"/>
                        <a14:foregroundMark x1="89606" y1="59036" x2="86022" y2="70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8598" y="286603"/>
            <a:ext cx="2313501" cy="2064737"/>
          </a:xfrm>
          <a:prstGeom prst="rect">
            <a:avLst/>
          </a:prstGeom>
        </p:spPr>
      </p:pic>
      <p:sp>
        <p:nvSpPr>
          <p:cNvPr id="6" name="Pladsholder til indhold 9">
            <a:extLst>
              <a:ext uri="{FF2B5EF4-FFF2-40B4-BE49-F238E27FC236}">
                <a16:creationId xmlns:a16="http://schemas.microsoft.com/office/drawing/2014/main" id="{1379E709-2CE0-3186-554E-20100B9D9222}"/>
              </a:ext>
            </a:extLst>
          </p:cNvPr>
          <p:cNvSpPr txBox="1">
            <a:spLocks/>
          </p:cNvSpPr>
          <p:nvPr/>
        </p:nvSpPr>
        <p:spPr>
          <a:xfrm>
            <a:off x="5240836" y="3465673"/>
            <a:ext cx="3111327" cy="31057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/>
              <a:t>With SLNB </a:t>
            </a:r>
            <a:r>
              <a:rPr lang="da-DK" sz="1600" dirty="0" err="1"/>
              <a:t>after</a:t>
            </a:r>
            <a:r>
              <a:rPr lang="da-DK" sz="1600" dirty="0"/>
              <a:t> NACT:</a:t>
            </a:r>
          </a:p>
          <a:p>
            <a:endParaRPr lang="da-DK" sz="1600" dirty="0"/>
          </a:p>
          <a:p>
            <a:r>
              <a:rPr lang="da-DK" sz="1600" dirty="0"/>
              <a:t>Macrometastases: </a:t>
            </a:r>
          </a:p>
          <a:p>
            <a:r>
              <a:rPr lang="da-DK" sz="1600" dirty="0"/>
              <a:t>62-63% metastases to non-</a:t>
            </a:r>
            <a:r>
              <a:rPr lang="da-DK" sz="1600" dirty="0" err="1"/>
              <a:t>SNs</a:t>
            </a:r>
            <a:endParaRPr lang="da-DK" sz="1600" dirty="0"/>
          </a:p>
          <a:p>
            <a:r>
              <a:rPr lang="da-DK" sz="1600" dirty="0"/>
              <a:t>Micrometastases or </a:t>
            </a:r>
            <a:r>
              <a:rPr lang="da-DK" sz="1600" dirty="0" err="1"/>
              <a:t>ITCs</a:t>
            </a:r>
            <a:r>
              <a:rPr lang="da-DK" sz="1600" dirty="0"/>
              <a:t>: </a:t>
            </a:r>
          </a:p>
          <a:p>
            <a:r>
              <a:rPr lang="da-DK" sz="1600" dirty="0"/>
              <a:t>17-64% metastases to non-</a:t>
            </a:r>
            <a:r>
              <a:rPr lang="da-DK" sz="1600" dirty="0" err="1"/>
              <a:t>SNs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620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ABD81-4C6E-DB12-587A-0191F0E2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Gaps and </a:t>
            </a:r>
            <a:r>
              <a:rPr lang="da-DK" dirty="0" err="1"/>
              <a:t>challenges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215BA09-C2A6-7CD5-5E7F-614F734D1565}"/>
              </a:ext>
            </a:extLst>
          </p:cNvPr>
          <p:cNvSpPr/>
          <p:nvPr/>
        </p:nvSpPr>
        <p:spPr>
          <a:xfrm>
            <a:off x="2011680" y="2265665"/>
            <a:ext cx="7685213" cy="116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tx2"/>
                </a:solidFill>
              </a:rPr>
              <a:t>Reported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surgical</a:t>
            </a:r>
            <a:r>
              <a:rPr lang="da-DK" dirty="0">
                <a:solidFill>
                  <a:schemeClr val="tx2"/>
                </a:solidFill>
              </a:rPr>
              <a:t> identification rate </a:t>
            </a:r>
            <a:r>
              <a:rPr lang="da-DK" dirty="0" err="1">
                <a:solidFill>
                  <a:schemeClr val="tx2"/>
                </a:solidFill>
              </a:rPr>
              <a:t>highly</a:t>
            </a:r>
            <a:r>
              <a:rPr lang="da-DK" dirty="0">
                <a:solidFill>
                  <a:schemeClr val="tx2"/>
                </a:solidFill>
              </a:rPr>
              <a:t> variable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32C3E80-6A81-8828-1687-D2E4B653A08A}"/>
              </a:ext>
            </a:extLst>
          </p:cNvPr>
          <p:cNvSpPr/>
          <p:nvPr/>
        </p:nvSpPr>
        <p:spPr>
          <a:xfrm>
            <a:off x="2011680" y="3624572"/>
            <a:ext cx="7685213" cy="116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Non-identification of marked lymph node warrants ALND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DE98C8-0DDE-AD85-CE4A-4DCF7D357B3C}"/>
              </a:ext>
            </a:extLst>
          </p:cNvPr>
          <p:cNvSpPr/>
          <p:nvPr/>
        </p:nvSpPr>
        <p:spPr>
          <a:xfrm>
            <a:off x="2011680" y="4983479"/>
            <a:ext cx="7685213" cy="116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All metastases after NACT </a:t>
            </a:r>
            <a:r>
              <a:rPr lang="da-DK" dirty="0" err="1">
                <a:solidFill>
                  <a:schemeClr val="tx2"/>
                </a:solidFill>
              </a:rPr>
              <a:t>confer</a:t>
            </a:r>
            <a:r>
              <a:rPr lang="da-DK" dirty="0">
                <a:solidFill>
                  <a:schemeClr val="tx2"/>
                </a:solidFill>
              </a:rPr>
              <a:t> ALND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076BF3A-235B-CB5C-1A07-F4EEBAC29057}"/>
              </a:ext>
            </a:extLst>
          </p:cNvPr>
          <p:cNvSpPr/>
          <p:nvPr/>
        </p:nvSpPr>
        <p:spPr>
          <a:xfrm>
            <a:off x="8220075" y="3117212"/>
            <a:ext cx="3590925" cy="8191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Marking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with </a:t>
            </a:r>
            <a:r>
              <a:rPr lang="da-DK" dirty="0" err="1"/>
              <a:t>lowest</a:t>
            </a:r>
            <a:r>
              <a:rPr lang="da-DK" dirty="0"/>
              <a:t> non-</a:t>
            </a:r>
            <a:r>
              <a:rPr lang="da-DK" dirty="0" err="1"/>
              <a:t>identification</a:t>
            </a:r>
            <a:r>
              <a:rPr lang="da-DK" dirty="0"/>
              <a:t> rate?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DF0D88-8DC9-1760-5F34-0C44C1464138}"/>
              </a:ext>
            </a:extLst>
          </p:cNvPr>
          <p:cNvSpPr/>
          <p:nvPr/>
        </p:nvSpPr>
        <p:spPr>
          <a:xfrm>
            <a:off x="8384857" y="5141283"/>
            <a:ext cx="3590925" cy="657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Which</a:t>
            </a:r>
            <a:r>
              <a:rPr lang="da-DK" dirty="0"/>
              <a:t> patients have </a:t>
            </a:r>
            <a:r>
              <a:rPr lang="da-DK" dirty="0" err="1"/>
              <a:t>limited</a:t>
            </a:r>
            <a:r>
              <a:rPr lang="da-DK" dirty="0"/>
              <a:t> </a:t>
            </a:r>
            <a:r>
              <a:rPr lang="da-DK" dirty="0" err="1"/>
              <a:t>axillary</a:t>
            </a:r>
            <a:r>
              <a:rPr lang="da-DK" dirty="0"/>
              <a:t> </a:t>
            </a:r>
            <a:r>
              <a:rPr lang="da-DK" dirty="0" err="1"/>
              <a:t>metastatic</a:t>
            </a:r>
            <a:r>
              <a:rPr lang="da-DK" dirty="0"/>
              <a:t> </a:t>
            </a:r>
            <a:r>
              <a:rPr lang="da-DK" dirty="0" err="1"/>
              <a:t>burden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1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" grpId="0" animBg="1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nmarkskort | Pynt væggen med kort her | Galleri Roholt">
            <a:extLst>
              <a:ext uri="{FF2B5EF4-FFF2-40B4-BE49-F238E27FC236}">
                <a16:creationId xmlns:a16="http://schemas.microsoft.com/office/drawing/2014/main" id="{D8B840FA-F901-C27B-C7EB-EB794042D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12" b="20138"/>
          <a:stretch/>
        </p:blipFill>
        <p:spPr bwMode="auto">
          <a:xfrm>
            <a:off x="508183" y="2029260"/>
            <a:ext cx="6500101" cy="36563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  <a:alpha val="3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7326B7-3326-5890-5C7A-82D25E3F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TAD </a:t>
            </a:r>
            <a:r>
              <a:rPr lang="da-DK" dirty="0" err="1"/>
              <a:t>identification</a:t>
            </a:r>
            <a:r>
              <a:rPr lang="da-DK" dirty="0"/>
              <a:t> rates in 685 patients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D7F3AA-F1AE-A3F5-DA75-868B53FDE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graphicFrame>
        <p:nvGraphicFramePr>
          <p:cNvPr id="5" name="Tabel 14">
            <a:extLst>
              <a:ext uri="{FF2B5EF4-FFF2-40B4-BE49-F238E27FC236}">
                <a16:creationId xmlns:a16="http://schemas.microsoft.com/office/drawing/2014/main" id="{88093479-5BC1-979C-2223-CB96C1204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0772"/>
              </p:ext>
            </p:extLst>
          </p:nvPr>
        </p:nvGraphicFramePr>
        <p:xfrm>
          <a:off x="4715030" y="2029260"/>
          <a:ext cx="7029747" cy="227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995">
                  <a:extLst>
                    <a:ext uri="{9D8B030D-6E8A-4147-A177-3AD203B41FA5}">
                      <a16:colId xmlns:a16="http://schemas.microsoft.com/office/drawing/2014/main" val="3828007482"/>
                    </a:ext>
                  </a:extLst>
                </a:gridCol>
                <a:gridCol w="878916">
                  <a:extLst>
                    <a:ext uri="{9D8B030D-6E8A-4147-A177-3AD203B41FA5}">
                      <a16:colId xmlns:a16="http://schemas.microsoft.com/office/drawing/2014/main" val="3018889327"/>
                    </a:ext>
                  </a:extLst>
                </a:gridCol>
                <a:gridCol w="1470612">
                  <a:extLst>
                    <a:ext uri="{9D8B030D-6E8A-4147-A177-3AD203B41FA5}">
                      <a16:colId xmlns:a16="http://schemas.microsoft.com/office/drawing/2014/main" val="2772665765"/>
                    </a:ext>
                  </a:extLst>
                </a:gridCol>
                <a:gridCol w="1470612">
                  <a:extLst>
                    <a:ext uri="{9D8B030D-6E8A-4147-A177-3AD203B41FA5}">
                      <a16:colId xmlns:a16="http://schemas.microsoft.com/office/drawing/2014/main" val="502711071"/>
                    </a:ext>
                  </a:extLst>
                </a:gridCol>
                <a:gridCol w="1470612">
                  <a:extLst>
                    <a:ext uri="{9D8B030D-6E8A-4147-A177-3AD203B41FA5}">
                      <a16:colId xmlns:a16="http://schemas.microsoft.com/office/drawing/2014/main" val="3750222464"/>
                    </a:ext>
                  </a:extLst>
                </a:gridCol>
              </a:tblGrid>
              <a:tr h="299628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Marking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method</a:t>
                      </a:r>
                      <a:endParaRPr lang="da-DK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/>
                        <a:t>n =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0" dirty="0"/>
                        <a:t>Surgical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OR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OR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20810"/>
                  </a:ext>
                </a:extLst>
              </a:tr>
              <a:tr h="416195">
                <a:tc>
                  <a:txBody>
                    <a:bodyPr/>
                    <a:lstStyle/>
                    <a:p>
                      <a:r>
                        <a:rPr lang="da-DK" sz="1200" dirty="0"/>
                        <a:t>Clip + Wire-</a:t>
                      </a:r>
                      <a:r>
                        <a:rPr lang="da-DK" sz="1200" dirty="0" err="1"/>
                        <a:t>guided</a:t>
                      </a:r>
                      <a:r>
                        <a:rPr lang="da-DK" sz="1200" dirty="0"/>
                        <a:t> </a:t>
                      </a:r>
                      <a:r>
                        <a:rPr lang="da-DK" sz="1200" dirty="0" err="1"/>
                        <a:t>localization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2.5 (0.8-7.4)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da-DK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Ref.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443457"/>
                  </a:ext>
                </a:extLst>
              </a:tr>
              <a:tr h="416195">
                <a:tc>
                  <a:txBody>
                    <a:bodyPr/>
                    <a:lstStyle/>
                    <a:p>
                      <a:r>
                        <a:rPr lang="da-DK" sz="1200" dirty="0"/>
                        <a:t>Clip with </a:t>
                      </a:r>
                      <a:r>
                        <a:rPr lang="da-DK" sz="1200" dirty="0" err="1"/>
                        <a:t>ink</a:t>
                      </a:r>
                      <a:r>
                        <a:rPr lang="da-DK" sz="1200" dirty="0"/>
                        <a:t> marking on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5.3 (1.6-17.6)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da-DK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68184"/>
                  </a:ext>
                </a:extLst>
              </a:tr>
              <a:tr h="299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Clip + </a:t>
                      </a:r>
                      <a:r>
                        <a:rPr lang="da-DK" sz="1200" dirty="0" err="1"/>
                        <a:t>iodine</a:t>
                      </a:r>
                      <a:r>
                        <a:rPr lang="da-DK" sz="1200" dirty="0"/>
                        <a:t> 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Ref.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51841"/>
                  </a:ext>
                </a:extLst>
              </a:tr>
              <a:tr h="299628">
                <a:tc>
                  <a:txBody>
                    <a:bodyPr/>
                    <a:lstStyle/>
                    <a:p>
                      <a:r>
                        <a:rPr lang="da-DK" sz="1200" dirty="0"/>
                        <a:t>Clip + </a:t>
                      </a:r>
                      <a:r>
                        <a:rPr lang="da-DK" sz="1200" dirty="0" err="1"/>
                        <a:t>Magnetic</a:t>
                      </a:r>
                      <a:r>
                        <a:rPr lang="da-DK" sz="1200" dirty="0"/>
                        <a:t> marker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100%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22639"/>
                  </a:ext>
                </a:extLst>
              </a:tr>
              <a:tr h="416195">
                <a:tc>
                  <a:txBody>
                    <a:bodyPr/>
                    <a:lstStyle/>
                    <a:p>
                      <a:r>
                        <a:rPr lang="da-DK" sz="1200" dirty="0" err="1"/>
                        <a:t>Iodine</a:t>
                      </a:r>
                      <a:r>
                        <a:rPr lang="da-DK" sz="1200" dirty="0"/>
                        <a:t> seed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142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/>
                        <a:t>99%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0.2 (&lt;0.1-1.6)</a:t>
                      </a: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da-DK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&lt;0.1 (&lt;0.1-0.3)</a:t>
                      </a:r>
                      <a:endParaRPr lang="da-DK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da-DK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131467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F9FB1BA4-1EF7-D708-178B-72FA10A5599F}"/>
              </a:ext>
            </a:extLst>
          </p:cNvPr>
          <p:cNvSpPr/>
          <p:nvPr/>
        </p:nvSpPr>
        <p:spPr>
          <a:xfrm>
            <a:off x="8778240" y="1953220"/>
            <a:ext cx="2905577" cy="242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409F202-E1DE-3212-EF7F-3FC38EC52882}"/>
              </a:ext>
            </a:extLst>
          </p:cNvPr>
          <p:cNvSpPr/>
          <p:nvPr/>
        </p:nvSpPr>
        <p:spPr>
          <a:xfrm>
            <a:off x="6451600" y="2029260"/>
            <a:ext cx="873760" cy="277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/>
              <a:t>n = 573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9E2425-F362-BD9F-AFF9-25A4A7684355}"/>
              </a:ext>
            </a:extLst>
          </p:cNvPr>
          <p:cNvSpPr/>
          <p:nvPr/>
        </p:nvSpPr>
        <p:spPr>
          <a:xfrm>
            <a:off x="10274314" y="1953221"/>
            <a:ext cx="1554480" cy="242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D1E8974-71EE-EC75-4B2B-AD09328EC8DA}"/>
              </a:ext>
            </a:extLst>
          </p:cNvPr>
          <p:cNvSpPr txBox="1"/>
          <p:nvPr/>
        </p:nvSpPr>
        <p:spPr>
          <a:xfrm>
            <a:off x="7325360" y="4601803"/>
            <a:ext cx="447040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112 pts with </a:t>
            </a:r>
            <a:r>
              <a:rPr lang="da-DK" sz="1400" dirty="0" err="1"/>
              <a:t>clip</a:t>
            </a:r>
            <a:r>
              <a:rPr lang="da-DK" sz="1400" dirty="0"/>
              <a:t> </a:t>
            </a:r>
            <a:r>
              <a:rPr lang="da-DK" sz="1400" dirty="0" err="1"/>
              <a:t>marking</a:t>
            </a:r>
            <a:r>
              <a:rPr lang="da-DK" sz="1400" dirty="0"/>
              <a:t> at diagnosis </a:t>
            </a:r>
          </a:p>
          <a:p>
            <a:pPr algn="ctr"/>
            <a:r>
              <a:rPr lang="da-DK" sz="1400" dirty="0"/>
              <a:t>and no marking </a:t>
            </a:r>
            <a:r>
              <a:rPr lang="da-DK" sz="1400" dirty="0" err="1"/>
              <a:t>before</a:t>
            </a:r>
            <a:r>
              <a:rPr lang="da-DK" sz="1400" dirty="0"/>
              <a:t> surgery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7CFA9E3-DC77-1C1C-EF62-0688613EB07E}"/>
              </a:ext>
            </a:extLst>
          </p:cNvPr>
          <p:cNvSpPr txBox="1"/>
          <p:nvPr/>
        </p:nvSpPr>
        <p:spPr>
          <a:xfrm>
            <a:off x="7325361" y="5125023"/>
            <a:ext cx="223520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87 </a:t>
            </a:r>
            <a:r>
              <a:rPr lang="da-DK" sz="1400" dirty="0" err="1"/>
              <a:t>pts</a:t>
            </a:r>
            <a:r>
              <a:rPr lang="da-DK" sz="1400" dirty="0"/>
              <a:t> w/ non-</a:t>
            </a:r>
            <a:r>
              <a:rPr lang="da-DK" sz="1400" dirty="0" err="1"/>
              <a:t>visualization</a:t>
            </a:r>
            <a:endParaRPr lang="da-DK" sz="14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B484625-A40D-B074-838B-A15754466667}"/>
              </a:ext>
            </a:extLst>
          </p:cNvPr>
          <p:cNvSpPr txBox="1"/>
          <p:nvPr/>
        </p:nvSpPr>
        <p:spPr>
          <a:xfrm>
            <a:off x="9560561" y="5125023"/>
            <a:ext cx="223520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25 w/ </a:t>
            </a:r>
            <a:r>
              <a:rPr lang="da-DK" sz="1400" dirty="0" err="1"/>
              <a:t>other</a:t>
            </a:r>
            <a:r>
              <a:rPr lang="da-DK" sz="1400" dirty="0"/>
              <a:t> </a:t>
            </a:r>
            <a:r>
              <a:rPr lang="da-DK" sz="1400" dirty="0" err="1"/>
              <a:t>reasons</a:t>
            </a:r>
            <a:endParaRPr lang="da-DK" sz="14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4B825B5-0AD2-CCB2-13F9-053FD4C3C4DA}"/>
              </a:ext>
            </a:extLst>
          </p:cNvPr>
          <p:cNvSpPr txBox="1"/>
          <p:nvPr/>
        </p:nvSpPr>
        <p:spPr>
          <a:xfrm>
            <a:off x="7325360" y="5421913"/>
            <a:ext cx="447040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140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non-visualization </a:t>
            </a:r>
            <a:r>
              <a:rPr lang="en-US" sz="14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(95% CI 1.3 – 3.4) with</a:t>
            </a:r>
          </a:p>
          <a:p>
            <a:pPr algn="ctr"/>
            <a:r>
              <a:rPr lang="en-US" sz="14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axillary pathological complete response</a:t>
            </a:r>
          </a:p>
        </p:txBody>
      </p:sp>
    </p:spTree>
    <p:extLst>
      <p:ext uri="{BB962C8B-B14F-4D97-AF65-F5344CB8AC3E}">
        <p14:creationId xmlns:p14="http://schemas.microsoft.com/office/powerpoint/2010/main" val="266064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326B7-3326-5890-5C7A-82D25E3F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TAD residual nodal </a:t>
            </a:r>
            <a:r>
              <a:rPr lang="da-DK" dirty="0" err="1"/>
              <a:t>burden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D7F3AA-F1AE-A3F5-DA75-868B53FDE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9FB1BA4-1EF7-D708-178B-72FA10A5599F}"/>
              </a:ext>
            </a:extLst>
          </p:cNvPr>
          <p:cNvSpPr/>
          <p:nvPr/>
        </p:nvSpPr>
        <p:spPr>
          <a:xfrm>
            <a:off x="8778240" y="1953220"/>
            <a:ext cx="2905577" cy="242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9E2425-F362-BD9F-AFF9-25A4A7684355}"/>
              </a:ext>
            </a:extLst>
          </p:cNvPr>
          <p:cNvSpPr/>
          <p:nvPr/>
        </p:nvSpPr>
        <p:spPr>
          <a:xfrm>
            <a:off x="10274314" y="1953221"/>
            <a:ext cx="1554480" cy="242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B3D37F9-E3B0-5E71-01AD-F00F47ED0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1705"/>
              </p:ext>
            </p:extLst>
          </p:nvPr>
        </p:nvGraphicFramePr>
        <p:xfrm>
          <a:off x="5029200" y="1751430"/>
          <a:ext cx="5648777" cy="449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Billedforklaring: nedadgående pil 16">
            <a:extLst>
              <a:ext uri="{FF2B5EF4-FFF2-40B4-BE49-F238E27FC236}">
                <a16:creationId xmlns:a16="http://schemas.microsoft.com/office/drawing/2014/main" id="{A41247F2-3E42-8307-400B-C81BDF7C40E7}"/>
              </a:ext>
            </a:extLst>
          </p:cNvPr>
          <p:cNvSpPr/>
          <p:nvPr/>
        </p:nvSpPr>
        <p:spPr>
          <a:xfrm>
            <a:off x="2327477" y="3247774"/>
            <a:ext cx="1120034" cy="417541"/>
          </a:xfrm>
          <a:prstGeom prst="downArrowCallout">
            <a:avLst>
              <a:gd name="adj1" fmla="val 25000"/>
              <a:gd name="adj2" fmla="val 23068"/>
              <a:gd name="adj3" fmla="val 25000"/>
              <a:gd name="adj4" fmla="val 64977"/>
            </a:avLst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 err="1">
                <a:solidFill>
                  <a:schemeClr val="tx1"/>
                </a:solidFill>
              </a:rPr>
              <a:t>Exclusion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8" name="Billedforklaring: nedadgående pil 17">
            <a:extLst>
              <a:ext uri="{FF2B5EF4-FFF2-40B4-BE49-F238E27FC236}">
                <a16:creationId xmlns:a16="http://schemas.microsoft.com/office/drawing/2014/main" id="{BBEDA5A7-18F5-0E3A-A7F8-5698145E18F7}"/>
              </a:ext>
            </a:extLst>
          </p:cNvPr>
          <p:cNvSpPr/>
          <p:nvPr/>
        </p:nvSpPr>
        <p:spPr>
          <a:xfrm>
            <a:off x="2325930" y="3694489"/>
            <a:ext cx="1120035" cy="417541"/>
          </a:xfrm>
          <a:prstGeom prst="downArrowCallou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200" dirty="0" err="1">
                <a:solidFill>
                  <a:schemeClr val="tx1"/>
                </a:solidFill>
              </a:rPr>
              <a:t>ypN</a:t>
            </a:r>
            <a:r>
              <a:rPr lang="da-DK" sz="1200" dirty="0">
                <a:solidFill>
                  <a:schemeClr val="tx1"/>
                </a:solidFill>
              </a:rPr>
              <a:t>+ </a:t>
            </a:r>
            <a:r>
              <a:rPr lang="da-DK" sz="1200" dirty="0" err="1">
                <a:solidFill>
                  <a:schemeClr val="tx1"/>
                </a:solidFill>
              </a:rPr>
              <a:t>only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1" name="Rektangel: afrundede hjørner 1">
            <a:extLst>
              <a:ext uri="{FF2B5EF4-FFF2-40B4-BE49-F238E27FC236}">
                <a16:creationId xmlns:a16="http://schemas.microsoft.com/office/drawing/2014/main" id="{3DEC87CE-2023-8B1B-997A-5A379B4DB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429" y="4141204"/>
            <a:ext cx="1592131" cy="5115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a-DK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383 patients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a-DK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risk factor analysis</a:t>
            </a:r>
          </a:p>
        </p:txBody>
      </p:sp>
      <p:sp>
        <p:nvSpPr>
          <p:cNvPr id="22" name="Billedforklaring: nedadgående pil 21">
            <a:extLst>
              <a:ext uri="{FF2B5EF4-FFF2-40B4-BE49-F238E27FC236}">
                <a16:creationId xmlns:a16="http://schemas.microsoft.com/office/drawing/2014/main" id="{A90C2CE7-E8CE-E6E6-53BE-73E97E54C079}"/>
              </a:ext>
            </a:extLst>
          </p:cNvPr>
          <p:cNvSpPr/>
          <p:nvPr/>
        </p:nvSpPr>
        <p:spPr>
          <a:xfrm>
            <a:off x="2091429" y="2482950"/>
            <a:ext cx="1592131" cy="73565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1626 patients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a-DK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DBCG data </a:t>
            </a:r>
            <a:endParaRPr kumimoji="0" lang="en-US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1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7" grpId="0" animBg="1"/>
      <p:bldP spid="1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0DDF622-81C8-AFDB-4D76-53D97F3D2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46307"/>
              </p:ext>
            </p:extLst>
          </p:nvPr>
        </p:nvGraphicFramePr>
        <p:xfrm>
          <a:off x="718604" y="1063566"/>
          <a:ext cx="6912220" cy="4491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646">
                  <a:extLst>
                    <a:ext uri="{9D8B030D-6E8A-4147-A177-3AD203B41FA5}">
                      <a16:colId xmlns:a16="http://schemas.microsoft.com/office/drawing/2014/main" val="1893703784"/>
                    </a:ext>
                  </a:extLst>
                </a:gridCol>
                <a:gridCol w="685869">
                  <a:extLst>
                    <a:ext uri="{9D8B030D-6E8A-4147-A177-3AD203B41FA5}">
                      <a16:colId xmlns:a16="http://schemas.microsoft.com/office/drawing/2014/main" val="76476872"/>
                    </a:ext>
                  </a:extLst>
                </a:gridCol>
                <a:gridCol w="1094280">
                  <a:extLst>
                    <a:ext uri="{9D8B030D-6E8A-4147-A177-3AD203B41FA5}">
                      <a16:colId xmlns:a16="http://schemas.microsoft.com/office/drawing/2014/main" val="2180754478"/>
                    </a:ext>
                  </a:extLst>
                </a:gridCol>
                <a:gridCol w="1094280">
                  <a:extLst>
                    <a:ext uri="{9D8B030D-6E8A-4147-A177-3AD203B41FA5}">
                      <a16:colId xmlns:a16="http://schemas.microsoft.com/office/drawing/2014/main" val="512509066"/>
                    </a:ext>
                  </a:extLst>
                </a:gridCol>
                <a:gridCol w="873599">
                  <a:extLst>
                    <a:ext uri="{9D8B030D-6E8A-4147-A177-3AD203B41FA5}">
                      <a16:colId xmlns:a16="http://schemas.microsoft.com/office/drawing/2014/main" val="431540493"/>
                    </a:ext>
                  </a:extLst>
                </a:gridCol>
                <a:gridCol w="375287">
                  <a:extLst>
                    <a:ext uri="{9D8B030D-6E8A-4147-A177-3AD203B41FA5}">
                      <a16:colId xmlns:a16="http://schemas.microsoft.com/office/drawing/2014/main" val="4037928441"/>
                    </a:ext>
                  </a:extLst>
                </a:gridCol>
                <a:gridCol w="947159">
                  <a:extLst>
                    <a:ext uri="{9D8B030D-6E8A-4147-A177-3AD203B41FA5}">
                      <a16:colId xmlns:a16="http://schemas.microsoft.com/office/drawing/2014/main" val="3373833185"/>
                    </a:ext>
                  </a:extLst>
                </a:gridCol>
                <a:gridCol w="374100">
                  <a:extLst>
                    <a:ext uri="{9D8B030D-6E8A-4147-A177-3AD203B41FA5}">
                      <a16:colId xmlns:a16="http://schemas.microsoft.com/office/drawing/2014/main" val="3781651932"/>
                    </a:ext>
                  </a:extLst>
                </a:gridCol>
              </a:tblGrid>
              <a:tr h="141236">
                <a:tc gridSpan="8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Factors associated with &gt;3 non-TAD metastases in breast cancer patients with positive TAD LNs</a:t>
                      </a:r>
                    </a:p>
                    <a:p>
                      <a:pPr algn="just"/>
                      <a:endParaRPr lang="da-DK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43922"/>
                  </a:ext>
                </a:extLst>
              </a:tr>
              <a:tr h="255136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Total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≤3 positive non-TAD LNs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&gt;3 positive non-TAD LNs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Univariate analysis</a:t>
                      </a:r>
                      <a:endParaRPr lang="da-DK" sz="900">
                        <a:effectLst/>
                      </a:endParaRPr>
                    </a:p>
                    <a:p>
                      <a:pPr algn="ctr"/>
                      <a:r>
                        <a:rPr lang="en-US" sz="900">
                          <a:effectLst/>
                        </a:rPr>
                        <a:t>OR (95% CI)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i="1" dirty="0">
                          <a:effectLst/>
                        </a:rPr>
                        <a:t>P</a:t>
                      </a:r>
                      <a:r>
                        <a:rPr lang="en-US" sz="900" baseline="30000" dirty="0">
                          <a:effectLst/>
                        </a:rPr>
                        <a:t>b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Multivariate analysis</a:t>
                      </a:r>
                      <a:endParaRPr lang="da-DK" sz="900" dirty="0">
                        <a:effectLst/>
                      </a:endParaRPr>
                    </a:p>
                    <a:p>
                      <a:pPr algn="ctr"/>
                      <a:r>
                        <a:rPr lang="en-US" sz="900" dirty="0">
                          <a:effectLst/>
                        </a:rPr>
                        <a:t>OR (95% CI)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i="1" dirty="0">
                          <a:effectLst/>
                        </a:rPr>
                        <a:t>P</a:t>
                      </a:r>
                      <a:r>
                        <a:rPr lang="en-US" sz="900" baseline="30000" dirty="0">
                          <a:effectLst/>
                        </a:rPr>
                        <a:t>c</a:t>
                      </a:r>
                      <a:endParaRPr lang="da-DK" sz="9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extLst>
                  <a:ext uri="{0D108BD9-81ED-4DB2-BD59-A6C34878D82A}">
                    <a16:rowId xmlns:a16="http://schemas.microsoft.com/office/drawing/2014/main" val="4068875419"/>
                  </a:ext>
                </a:extLst>
              </a:tr>
              <a:tr h="14123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 (%)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 (%)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74759"/>
                  </a:ext>
                </a:extLst>
              </a:tr>
              <a:tr h="141236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383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315 (82)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68 (18)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95166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0.17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082043969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≤49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158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135 (85)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 (15)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0.69 (0.39-1.18)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726700424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≥50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225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180 (80)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45 (20)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1.00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207929822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Tumor size (diagnosis)</a:t>
                      </a:r>
                      <a:r>
                        <a:rPr lang="en-US" sz="900" b="1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0.054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088421119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&lt;20 mm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57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52 (91)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 (9)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0.44 (0.16-1.01)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135206395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≥20 mm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322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260 (81)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62 (19)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1.00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967286700"/>
                  </a:ext>
                </a:extLst>
              </a:tr>
              <a:tr h="125277">
                <a:tc>
                  <a:txBody>
                    <a:bodyPr/>
                    <a:lstStyle/>
                    <a:p>
                      <a:pPr algn="jus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Malignancy grade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0.49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571575771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Grade 1+2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291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237 (81)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54 (19)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1.00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886408903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Grade 3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92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78 (85)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14 (15)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0.80 (0.41-1.48)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104009790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Receptor subtype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0.02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868749283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n-US" sz="900" b="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/HER2</a:t>
                      </a:r>
                      <a:r>
                        <a:rPr lang="en-US" sz="900" b="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229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182 (79)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47 (21)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1.00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892984191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/HER2</a:t>
                      </a:r>
                      <a:r>
                        <a:rPr lang="en-US" sz="900" b="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55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43 (78)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 (22)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1.10 (0.53-2.19)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190197880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n-US" sz="900" b="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/HER2</a:t>
                      </a:r>
                      <a:r>
                        <a:rPr lang="en-US" sz="900" b="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18 (82)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 (18)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0.93 (0.28-2.55)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294669492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en-US" sz="900" b="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/HER2</a:t>
                      </a:r>
                      <a:r>
                        <a:rPr lang="en-US" sz="900" b="0" baseline="300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77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72 (94)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 (6)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0.29 (0.10-0.68)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424809535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Positive TAD LN proportion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&lt;.001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&lt;.001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extLst>
                  <a:ext uri="{0D108BD9-81ED-4DB2-BD59-A6C34878D82A}">
                    <a16:rowId xmlns:a16="http://schemas.microsoft.com/office/drawing/2014/main" val="719208091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&lt;66.6%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156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142 (91)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 (9)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0.32 (0.17-0.59)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0.34 (0.17-0.62)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44813176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</a:rPr>
                        <a:t>66.6-100%</a:t>
                      </a:r>
                      <a:endParaRPr lang="da-DK" sz="9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227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173 (76)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54 (24)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1.00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1.00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91073905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TAD metastasis size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0.005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0.02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816024498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Isolated tumor cells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 (100)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 (0)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0.07 (&lt;.01-0.52)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0.11 (&lt;.01-0.82)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4292565014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Micrometastasis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41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37 (90)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 (10)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0.47 (0.15-1.17)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0.68 (0.21-1.80)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961622434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Macrometastasis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315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251(80)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64 (20)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1.00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1.00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241742346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In breast at surgery</a:t>
                      </a:r>
                      <a:endParaRPr lang="da-DK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&lt;.001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&lt;.01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631592432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Breast pCR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35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35 (100)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 (0)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0.06 (&lt;.01-0.42)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0.07 (&lt;.01-0.56)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77889805"/>
                  </a:ext>
                </a:extLst>
              </a:tr>
              <a:tr h="141236">
                <a:tc>
                  <a:txBody>
                    <a:bodyPr/>
                    <a:lstStyle/>
                    <a:p>
                      <a:pPr algn="jus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Breast non-pCR</a:t>
                      </a:r>
                      <a:endParaRPr lang="da-DK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348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280 (80)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68 (20)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1.00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</a:t>
                      </a:r>
                      <a:endParaRPr lang="da-DK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1.00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</a:t>
                      </a:r>
                      <a:endParaRPr lang="da-DK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505392926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238250B2-950C-6232-7AD3-FBF84AE78DD1}"/>
              </a:ext>
            </a:extLst>
          </p:cNvPr>
          <p:cNvSpPr/>
          <p:nvPr/>
        </p:nvSpPr>
        <p:spPr>
          <a:xfrm>
            <a:off x="6291571" y="4138192"/>
            <a:ext cx="1339253" cy="1416394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707A920-45B0-4299-5F8A-0AB5B5AD925C}"/>
              </a:ext>
            </a:extLst>
          </p:cNvPr>
          <p:cNvSpPr/>
          <p:nvPr/>
        </p:nvSpPr>
        <p:spPr>
          <a:xfrm>
            <a:off x="639894" y="930956"/>
            <a:ext cx="7961052" cy="4756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3969E02-4B5F-BA4A-7D7A-DB41793E9989}"/>
              </a:ext>
            </a:extLst>
          </p:cNvPr>
          <p:cNvCxnSpPr/>
          <p:nvPr/>
        </p:nvCxnSpPr>
        <p:spPr>
          <a:xfrm>
            <a:off x="2530764" y="1406361"/>
            <a:ext cx="86075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7" name="Tabel 36">
            <a:extLst>
              <a:ext uri="{FF2B5EF4-FFF2-40B4-BE49-F238E27FC236}">
                <a16:creationId xmlns:a16="http://schemas.microsoft.com/office/drawing/2014/main" id="{E958C2FA-9DFE-4D7B-628D-3DAF4C4BE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75815"/>
              </p:ext>
            </p:extLst>
          </p:nvPr>
        </p:nvGraphicFramePr>
        <p:xfrm>
          <a:off x="2381251" y="1044069"/>
          <a:ext cx="7038358" cy="38474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3897">
                  <a:extLst>
                    <a:ext uri="{9D8B030D-6E8A-4147-A177-3AD203B41FA5}">
                      <a16:colId xmlns:a16="http://schemas.microsoft.com/office/drawing/2014/main" val="1893703784"/>
                    </a:ext>
                  </a:extLst>
                </a:gridCol>
                <a:gridCol w="2390344">
                  <a:extLst>
                    <a:ext uri="{9D8B030D-6E8A-4147-A177-3AD203B41FA5}">
                      <a16:colId xmlns:a16="http://schemas.microsoft.com/office/drawing/2014/main" val="3373833185"/>
                    </a:ext>
                  </a:extLst>
                </a:gridCol>
                <a:gridCol w="944117">
                  <a:extLst>
                    <a:ext uri="{9D8B030D-6E8A-4147-A177-3AD203B41FA5}">
                      <a16:colId xmlns:a16="http://schemas.microsoft.com/office/drawing/2014/main" val="3781651932"/>
                    </a:ext>
                  </a:extLst>
                </a:gridCol>
              </a:tblGrid>
              <a:tr h="38474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Positive TAD LN proportion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&lt;.001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 anchor="ctr"/>
                </a:tc>
                <a:extLst>
                  <a:ext uri="{0D108BD9-81ED-4DB2-BD59-A6C34878D82A}">
                    <a16:rowId xmlns:a16="http://schemas.microsoft.com/office/drawing/2014/main" val="719208091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&lt;66.6%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0.34 (0.17-0.62)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44813176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66.6-100%</a:t>
                      </a:r>
                      <a:endParaRPr lang="da-DK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1.00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91073905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TAD metastasis size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0.02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816024498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Isolated tumor cells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0.11 (&lt;.01-0.82)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 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4292565014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Micrometastasis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0.68 (0.21-1.80)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 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961622434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Macrometastasis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1.00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 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241742346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In breast at surgery</a:t>
                      </a:r>
                      <a:endParaRPr lang="da-DK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&lt;.01</a:t>
                      </a:r>
                      <a:endParaRPr lang="da-DK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1631592432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Breast pCR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0.07 (&lt;.01-0.56)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377889805"/>
                  </a:ext>
                </a:extLst>
              </a:tr>
              <a:tr h="384749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Breast non-pCR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>
                    <a:solidFill>
                      <a:srgbClr val="C5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1.00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da-D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997" marR="40997" marT="0" marB="0"/>
                </a:tc>
                <a:extLst>
                  <a:ext uri="{0D108BD9-81ED-4DB2-BD59-A6C34878D82A}">
                    <a16:rowId xmlns:a16="http://schemas.microsoft.com/office/drawing/2014/main" val="2505392926"/>
                  </a:ext>
                </a:extLst>
              </a:tr>
            </a:tbl>
          </a:graphicData>
        </a:graphic>
      </p:graphicFrame>
      <p:sp>
        <p:nvSpPr>
          <p:cNvPr id="39" name="Rektangel 38">
            <a:extLst>
              <a:ext uri="{FF2B5EF4-FFF2-40B4-BE49-F238E27FC236}">
                <a16:creationId xmlns:a16="http://schemas.microsoft.com/office/drawing/2014/main" id="{3C457A21-0E7C-9F04-3CC0-23E5CA57123B}"/>
              </a:ext>
            </a:extLst>
          </p:cNvPr>
          <p:cNvSpPr/>
          <p:nvPr/>
        </p:nvSpPr>
        <p:spPr>
          <a:xfrm>
            <a:off x="6084064" y="1063566"/>
            <a:ext cx="3349639" cy="3827993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2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Retrospektiv">
  <a:themeElements>
    <a:clrScheme name="Udviklingshospital Bornholm">
      <a:dk1>
        <a:srgbClr val="333333"/>
      </a:dk1>
      <a:lt1>
        <a:srgbClr val="FFFFFF"/>
      </a:lt1>
      <a:dk2>
        <a:srgbClr val="575757"/>
      </a:dk2>
      <a:lt2>
        <a:srgbClr val="DDE4E7"/>
      </a:lt2>
      <a:accent1>
        <a:srgbClr val="C5D0D5"/>
      </a:accent1>
      <a:accent2>
        <a:srgbClr val="6E8C98"/>
      </a:accent2>
      <a:accent3>
        <a:srgbClr val="E74318"/>
      </a:accent3>
      <a:accent4>
        <a:srgbClr val="666666"/>
      </a:accent4>
      <a:accent5>
        <a:srgbClr val="587A84"/>
      </a:accent5>
      <a:accent6>
        <a:srgbClr val="999999"/>
      </a:accent6>
      <a:hlink>
        <a:srgbClr val="6E8C98"/>
      </a:hlink>
      <a:folHlink>
        <a:srgbClr val="808080"/>
      </a:folHlink>
    </a:clrScheme>
    <a:fontScheme name="Retrospekti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95218</TotalTime>
  <Words>1108</Words>
  <Application>Microsoft Office PowerPoint</Application>
  <PresentationFormat>Widescreen</PresentationFormat>
  <Paragraphs>433</Paragraphs>
  <Slides>15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Retrospektiv</vt:lpstr>
      <vt:lpstr>Targeted axillary dissection  in Denmark </vt:lpstr>
      <vt:lpstr>TAD outcomes</vt:lpstr>
      <vt:lpstr>TAD outcomes</vt:lpstr>
      <vt:lpstr>TAD outcomes</vt:lpstr>
      <vt:lpstr>TAD outcomes</vt:lpstr>
      <vt:lpstr>Gaps and challenges</vt:lpstr>
      <vt:lpstr>TAD identification rates in 685 patients</vt:lpstr>
      <vt:lpstr>TAD residual nodal burden</vt:lpstr>
      <vt:lpstr>PowerPoint-præsentation</vt:lpstr>
      <vt:lpstr>PowerPoint-præsentation</vt:lpstr>
      <vt:lpstr>Is TAD safe?</vt:lpstr>
      <vt:lpstr>Oncological outcomes</vt:lpstr>
      <vt:lpstr>Regional nodal recurrence</vt:lpstr>
      <vt:lpstr>Overall survival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Frederikke Munck</dc:creator>
  <cp:lastModifiedBy>Bente Bergheim Rodt</cp:lastModifiedBy>
  <cp:revision>149</cp:revision>
  <cp:lastPrinted>2024-12-10T12:10:11Z</cp:lastPrinted>
  <dcterms:created xsi:type="dcterms:W3CDTF">2024-03-15T09:25:25Z</dcterms:created>
  <dcterms:modified xsi:type="dcterms:W3CDTF">2025-05-05T06:11:07Z</dcterms:modified>
</cp:coreProperties>
</file>