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9" r:id="rId2"/>
    <p:sldId id="263" r:id="rId3"/>
    <p:sldId id="264" r:id="rId4"/>
    <p:sldId id="265" r:id="rId5"/>
    <p:sldId id="266" r:id="rId6"/>
    <p:sldId id="267" r:id="rId7"/>
    <p:sldId id="292" r:id="rId8"/>
    <p:sldId id="293" r:id="rId9"/>
    <p:sldId id="272" r:id="rId10"/>
    <p:sldId id="294" r:id="rId11"/>
    <p:sldId id="274" r:id="rId12"/>
    <p:sldId id="275" r:id="rId13"/>
    <p:sldId id="276" r:id="rId14"/>
    <p:sldId id="277" r:id="rId15"/>
    <p:sldId id="278" r:id="rId16"/>
    <p:sldId id="279" r:id="rId17"/>
    <p:sldId id="307" r:id="rId18"/>
    <p:sldId id="295" r:id="rId19"/>
    <p:sldId id="305" r:id="rId20"/>
    <p:sldId id="301" r:id="rId21"/>
    <p:sldId id="299" r:id="rId22"/>
    <p:sldId id="296" r:id="rId23"/>
    <p:sldId id="297" r:id="rId24"/>
    <p:sldId id="298" r:id="rId25"/>
    <p:sldId id="302" r:id="rId26"/>
    <p:sldId id="261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303" r:id="rId38"/>
    <p:sldId id="304" r:id="rId39"/>
    <p:sldId id="291" r:id="rId40"/>
    <p:sldId id="306" r:id="rId41"/>
    <p:sldId id="308" r:id="rId42"/>
    <p:sldId id="309" r:id="rId43"/>
    <p:sldId id="310" r:id="rId4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404" autoAdjust="0"/>
  </p:normalViewPr>
  <p:slideViewPr>
    <p:cSldViewPr snapToGrid="0">
      <p:cViewPr varScale="1">
        <p:scale>
          <a:sx n="108" d="100"/>
          <a:sy n="108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regneark4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9258325208959309E-2"/>
          <c:y val="3.3726044397306969E-2"/>
          <c:w val="0.82961533312576408"/>
          <c:h val="0.87236334611694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'Uddstilling og spec'!$B$114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tint val="54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'Uddstilling og spec'!$A$115:$A$120</c:f>
              <c:strCache>
                <c:ptCount val="6"/>
                <c:pt idx="0">
                  <c:v>Klinisk basislæge</c:v>
                </c:pt>
                <c:pt idx="1">
                  <c:v>Introduktion</c:v>
                </c:pt>
                <c:pt idx="2">
                  <c:v>HU eget spec</c:v>
                </c:pt>
                <c:pt idx="3">
                  <c:v>HU almen med</c:v>
                </c:pt>
                <c:pt idx="4">
                  <c:v>HU side udd</c:v>
                </c:pt>
                <c:pt idx="5">
                  <c:v>Samlet AUH </c:v>
                </c:pt>
              </c:strCache>
            </c:strRef>
          </c:cat>
          <c:val>
            <c:numRef>
              <c:f>'Uddstilling og spec'!$B$115:$B$120</c:f>
              <c:numCache>
                <c:formatCode>0.0</c:formatCode>
                <c:ptCount val="6"/>
                <c:pt idx="0">
                  <c:v>4.8461538461538458</c:v>
                </c:pt>
                <c:pt idx="1">
                  <c:v>5.1401869158878508</c:v>
                </c:pt>
                <c:pt idx="2">
                  <c:v>4.75</c:v>
                </c:pt>
                <c:pt idx="3">
                  <c:v>5.1428571428571432</c:v>
                </c:pt>
                <c:pt idx="4">
                  <c:v>4.903225806451613</c:v>
                </c:pt>
                <c:pt idx="5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C4-4D42-A530-151EE18FA4C6}"/>
            </c:ext>
          </c:extLst>
        </c:ser>
        <c:ser>
          <c:idx val="1"/>
          <c:order val="1"/>
          <c:tx>
            <c:strRef>
              <c:f>'Uddstilling og spec'!$C$114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'Uddstilling og spec'!$A$115:$A$120</c:f>
              <c:strCache>
                <c:ptCount val="6"/>
                <c:pt idx="0">
                  <c:v>Klinisk basislæge</c:v>
                </c:pt>
                <c:pt idx="1">
                  <c:v>Introduktion</c:v>
                </c:pt>
                <c:pt idx="2">
                  <c:v>HU eget spec</c:v>
                </c:pt>
                <c:pt idx="3">
                  <c:v>HU almen med</c:v>
                </c:pt>
                <c:pt idx="4">
                  <c:v>HU side udd</c:v>
                </c:pt>
                <c:pt idx="5">
                  <c:v>Samlet AUH </c:v>
                </c:pt>
              </c:strCache>
            </c:strRef>
          </c:cat>
          <c:val>
            <c:numRef>
              <c:f>'Uddstilling og spec'!$C$115:$C$120</c:f>
              <c:numCache>
                <c:formatCode>0.0</c:formatCode>
                <c:ptCount val="6"/>
                <c:pt idx="0">
                  <c:v>4.975903614457831</c:v>
                </c:pt>
                <c:pt idx="1">
                  <c:v>5.2966101694915251</c:v>
                </c:pt>
                <c:pt idx="2">
                  <c:v>4.9473684210526319</c:v>
                </c:pt>
                <c:pt idx="3">
                  <c:v>5.0384615384615383</c:v>
                </c:pt>
                <c:pt idx="4">
                  <c:v>4.9285714285714288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C4-4D42-A530-151EE18FA4C6}"/>
            </c:ext>
          </c:extLst>
        </c:ser>
        <c:ser>
          <c:idx val="2"/>
          <c:order val="2"/>
          <c:tx>
            <c:strRef>
              <c:f>'Uddstilling og spec'!$D$114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'Uddstilling og spec'!$A$115:$A$120</c:f>
              <c:strCache>
                <c:ptCount val="6"/>
                <c:pt idx="0">
                  <c:v>Klinisk basislæge</c:v>
                </c:pt>
                <c:pt idx="1">
                  <c:v>Introduktion</c:v>
                </c:pt>
                <c:pt idx="2">
                  <c:v>HU eget spec</c:v>
                </c:pt>
                <c:pt idx="3">
                  <c:v>HU almen med</c:v>
                </c:pt>
                <c:pt idx="4">
                  <c:v>HU side udd</c:v>
                </c:pt>
                <c:pt idx="5">
                  <c:v>Samlet AUH </c:v>
                </c:pt>
              </c:strCache>
            </c:strRef>
          </c:cat>
          <c:val>
            <c:numRef>
              <c:f>'Uddstilling og spec'!$D$115:$D$120</c:f>
              <c:numCache>
                <c:formatCode>0.0</c:formatCode>
                <c:ptCount val="6"/>
                <c:pt idx="0">
                  <c:v>5.0694444444444446</c:v>
                </c:pt>
                <c:pt idx="1">
                  <c:v>5.0353982300884956</c:v>
                </c:pt>
                <c:pt idx="2">
                  <c:v>5.0510204081632653</c:v>
                </c:pt>
                <c:pt idx="3">
                  <c:v>5.2758620689655169</c:v>
                </c:pt>
                <c:pt idx="4">
                  <c:v>5.0357142857142856</c:v>
                </c:pt>
                <c:pt idx="5">
                  <c:v>5.0701357466063346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C4-4D42-A530-151EE18FA4C6}"/>
            </c:ext>
          </c:extLst>
        </c:ser>
        <c:ser>
          <c:idx val="3"/>
          <c:order val="3"/>
          <c:tx>
            <c:strRef>
              <c:f>'Uddstilling og spec'!$E$114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'Uddstilling og spec'!$A$115:$A$120</c:f>
              <c:strCache>
                <c:ptCount val="6"/>
                <c:pt idx="0">
                  <c:v>Klinisk basislæge</c:v>
                </c:pt>
                <c:pt idx="1">
                  <c:v>Introduktion</c:v>
                </c:pt>
                <c:pt idx="2">
                  <c:v>HU eget spec</c:v>
                </c:pt>
                <c:pt idx="3">
                  <c:v>HU almen med</c:v>
                </c:pt>
                <c:pt idx="4">
                  <c:v>HU side udd</c:v>
                </c:pt>
                <c:pt idx="5">
                  <c:v>Samlet AUH </c:v>
                </c:pt>
              </c:strCache>
            </c:strRef>
          </c:cat>
          <c:val>
            <c:numRef>
              <c:f>'Uddstilling og spec'!$E$115:$E$120</c:f>
              <c:numCache>
                <c:formatCode>0.0</c:formatCode>
                <c:ptCount val="6"/>
                <c:pt idx="0">
                  <c:v>5.04</c:v>
                </c:pt>
                <c:pt idx="1">
                  <c:v>5.221311475409836</c:v>
                </c:pt>
                <c:pt idx="2">
                  <c:v>5.0497512437810945</c:v>
                </c:pt>
                <c:pt idx="3">
                  <c:v>5.15</c:v>
                </c:pt>
                <c:pt idx="4">
                  <c:v>4.833333333333333</c:v>
                </c:pt>
                <c:pt idx="5">
                  <c:v>5.0975056689342404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C4-4D42-A530-151EE18FA4C6}"/>
            </c:ext>
          </c:extLst>
        </c:ser>
        <c:ser>
          <c:idx val="4"/>
          <c:order val="4"/>
          <c:tx>
            <c:strRef>
              <c:f>'Uddstilling og spec'!$F$114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shade val="53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'Uddstilling og spec'!$A$115:$A$120</c:f>
              <c:strCache>
                <c:ptCount val="6"/>
                <c:pt idx="0">
                  <c:v>Klinisk basislæge</c:v>
                </c:pt>
                <c:pt idx="1">
                  <c:v>Introduktion</c:v>
                </c:pt>
                <c:pt idx="2">
                  <c:v>HU eget spec</c:v>
                </c:pt>
                <c:pt idx="3">
                  <c:v>HU almen med</c:v>
                </c:pt>
                <c:pt idx="4">
                  <c:v>HU side udd</c:v>
                </c:pt>
                <c:pt idx="5">
                  <c:v>Samlet AUH </c:v>
                </c:pt>
              </c:strCache>
            </c:strRef>
          </c:cat>
          <c:val>
            <c:numRef>
              <c:f>'Uddstilling og spec'!$F$115:$F$120</c:f>
              <c:numCache>
                <c:formatCode>0.0</c:formatCode>
                <c:ptCount val="6"/>
                <c:pt idx="0">
                  <c:v>4.7966101694915251</c:v>
                </c:pt>
                <c:pt idx="1">
                  <c:v>5.3098591549295771</c:v>
                </c:pt>
                <c:pt idx="2">
                  <c:v>5.04</c:v>
                </c:pt>
                <c:pt idx="3">
                  <c:v>5.125</c:v>
                </c:pt>
                <c:pt idx="4">
                  <c:v>5.2962962962962967</c:v>
                </c:pt>
                <c:pt idx="5">
                  <c:v>5.1147902869757171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C4-4D42-A530-151EE18FA4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5275727"/>
        <c:axId val="1"/>
      </c:barChart>
      <c:catAx>
        <c:axId val="835275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da-DK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6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da-DK"/>
          </a:p>
        </c:txPr>
        <c:crossAx val="835275727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8639113088512855"/>
          <c:y val="0.32175023021662918"/>
          <c:w val="0.10038190157459789"/>
          <c:h val="0.5565409387530883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da-DK"/>
        </a:p>
      </c:txPr>
    </c:legend>
    <c:plotVisOnly val="1"/>
    <c:dispBlanksAs val="gap"/>
    <c:showDLblsOverMax val="0"/>
  </c:chart>
  <c:spPr>
    <a:noFill/>
    <a:ln w="6350">
      <a:solidFill>
        <a:srgbClr val="70AD47">
          <a:lumMod val="50000"/>
        </a:srgbClr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da-DK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BBCA1-2611-48CB-9D17-FCDEB1038579}" type="datetimeFigureOut">
              <a:rPr lang="da-DK" smtClean="0"/>
              <a:t>16-09-2022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8384E-05E7-44D9-9EE9-7B952ED17B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17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dsholder til slidebille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Pladsholder til not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altLang="da-DK" smtClean="0"/>
          </a:p>
        </p:txBody>
      </p:sp>
      <p:sp>
        <p:nvSpPr>
          <p:cNvPr id="14340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540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540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540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540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E7D2EB8-3876-493E-B0DD-652F6F32FE53}" type="slidenum">
              <a:rPr lang="da-DK" altLang="da-DK" sz="1300" smtClean="0">
                <a:latin typeface="Times" panose="02020603050405020304" pitchFamily="18" charset="0"/>
              </a:rPr>
              <a:pPr/>
              <a:t>3</a:t>
            </a:fld>
            <a:endParaRPr lang="da-DK" altLang="da-DK" sz="13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139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ladsholder til slidebilled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Pladsholder til not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da-DK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5FBF95-1564-4605-A9CA-666BE335B047}" type="slidenum">
              <a:rPr lang="da-DK" smtClean="0"/>
              <a:pPr>
                <a:defRPr/>
              </a:pPr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7170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dsholder til slidebilled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Pladsholder til not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da-DK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2DA7DF-B26D-4689-9BFC-0A29914AF422}" type="slidenum">
              <a:rPr lang="da-DK" smtClean="0"/>
              <a:pPr>
                <a:defRPr/>
              </a:pPr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8246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dsholder til slidebilled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Pladsholder til not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da-DK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9972DB-844A-4E52-BC7C-98487A8D9488}" type="slidenum">
              <a:rPr lang="da-DK" smtClean="0"/>
              <a:pPr>
                <a:defRPr/>
              </a:pPr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951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ladsholder til slidebilled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Pladsholder til not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da-DK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32E3F7-506F-4786-A515-628483D6D176}" type="slidenum">
              <a:rPr lang="da-DK" smtClean="0"/>
              <a:pPr>
                <a:defRPr/>
              </a:pPr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6283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dsholder til slidebilled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Pladsholder til not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da-DK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A56CF0-DC16-4A2E-8C4F-EF2E4D284E8F}" type="slidenum">
              <a:rPr lang="da-DK" smtClean="0"/>
              <a:pPr>
                <a:defRPr/>
              </a:pPr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8850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dsholder til slidebilled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Pladsholder til not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da-DK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000512-FFE2-4FF1-955C-55C021154D86}" type="slidenum">
              <a:rPr lang="da-DK" smtClean="0"/>
              <a:pPr>
                <a:defRPr/>
              </a:pPr>
              <a:t>34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5381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dsholder til slidebilled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Pladsholder til not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da-DK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5D1958-8449-4BC6-A439-C56C687819C7}" type="slidenum">
              <a:rPr lang="da-DK" smtClean="0"/>
              <a:pPr>
                <a:defRPr/>
              </a:pPr>
              <a:t>35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387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slidebilled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da-DK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AA80BA-AE13-45A8-9218-361409C22156}" type="slidenum">
              <a:rPr lang="da-DK" smtClean="0"/>
              <a:pPr>
                <a:defRPr/>
              </a:pPr>
              <a:t>36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7787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slidebilled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da-DK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AA80BA-AE13-45A8-9218-361409C22156}" type="slidenum">
              <a:rPr lang="da-DK" smtClean="0"/>
              <a:pPr>
                <a:defRPr/>
              </a:pPr>
              <a:t>37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30709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Pladsholder til slidebilled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Pladsholder til not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da-DK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D9ED97-EA95-4447-99DC-31172BCDF834}" type="slidenum">
              <a:rPr lang="da-DK" smtClean="0"/>
              <a:pPr>
                <a:defRPr/>
              </a:pPr>
              <a:t>39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2516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/>
          </a:p>
        </p:txBody>
      </p:sp>
      <p:sp>
        <p:nvSpPr>
          <p:cNvPr id="16388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540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540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540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540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291E232-AB2E-4264-8CFF-666C5EA06C09}" type="slidenum">
              <a:rPr lang="da-DK" altLang="da-DK" sz="1300" smtClean="0">
                <a:latin typeface="Times" panose="02020603050405020304" pitchFamily="18" charset="0"/>
              </a:rPr>
              <a:pPr/>
              <a:t>4</a:t>
            </a:fld>
            <a:endParaRPr lang="da-DK" altLang="da-DK" sz="13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0344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034E759-0CCA-454F-8C3B-2AE9130AFBE2}" type="slidenum">
              <a:rPr lang="da-DK" altLang="da-DK" sz="1200" smtClean="0"/>
              <a:pPr/>
              <a:t>41</a:t>
            </a:fld>
            <a:endParaRPr lang="da-DK" altLang="da-DK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3838" y="808038"/>
            <a:ext cx="7185026" cy="404177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25858228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For de udvidende er det så meget desto mere vigtigt at de/vi tager Bill Law alvorligt. Vi skal mærke efter og reflektere over, hvad der driver og hvad der dræner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9E287-E673-F84D-BC38-9A00DB7CBC5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05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6700" cy="3722687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GB" altLang="da-DK" smtClean="0"/>
          </a:p>
        </p:txBody>
      </p:sp>
    </p:spTree>
    <p:extLst>
      <p:ext uri="{BB962C8B-B14F-4D97-AF65-F5344CB8AC3E}">
        <p14:creationId xmlns:p14="http://schemas.microsoft.com/office/powerpoint/2010/main" val="355533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dsholder til diasbille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Pladsholder til not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a-DK" altLang="da-DK" smtClean="0"/>
              <a:t>Overvej at anvende store postit – hvor grupperne skriver overskrift på deres forslag til Initaitiv</a:t>
            </a:r>
          </a:p>
        </p:txBody>
      </p:sp>
      <p:sp>
        <p:nvSpPr>
          <p:cNvPr id="28676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540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540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540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540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4501F8E-89DE-4C6B-8AF0-E829DC8A73D3}" type="slidenum">
              <a:rPr lang="da-DK" altLang="da-DK" sz="1300" smtClean="0">
                <a:latin typeface="Times" panose="02020603050405020304" pitchFamily="18" charset="0"/>
              </a:rPr>
              <a:pPr/>
              <a:t>11</a:t>
            </a:fld>
            <a:endParaRPr lang="da-DK" altLang="da-DK" sz="13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45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da-DK" altLang="da-DK" smtClean="0"/>
          </a:p>
        </p:txBody>
      </p:sp>
    </p:spTree>
    <p:extLst>
      <p:ext uri="{BB962C8B-B14F-4D97-AF65-F5344CB8AC3E}">
        <p14:creationId xmlns:p14="http://schemas.microsoft.com/office/powerpoint/2010/main" val="4114607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dsholder til slidebilled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Pladsholder til not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da-DK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920FB2-9045-47AD-8C0B-4C7B0F54D313}" type="slidenum">
              <a:rPr lang="da-DK" smtClean="0"/>
              <a:pPr>
                <a:defRPr/>
              </a:pPr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2597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En spørgeskemaundersøgelse blandt alle uddannelsesansvarlige overlæger og almen medicinske uddannelseskoordinatorer i Danmark januar/februar 2022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Spørgeskemaet er af projektgruppen i samarbejdet med SST. Undersøgelsen har haft som mål at indhente aktuel viden om, hvordan der i klinisk praksis arbejdes med den lægelige videreuddannelse. Hvilke styrker og svagheder er der i uddannelse og hvad er der brug for at forbedre i fremtiden set ud fra de uddannelsesansvarliges perspektiv? Undersøgelsen satte bl.a. fokus på, hvordan målbeskrivelser og uddannelsesprogrammer omsættes til læring i praksis, kompetenceudvikling af vejledergruppen/tutorlæger, funktionen som uddannelsesansvarlig inkl. rammer, medicinsk pædagogiske kompetencer, samarbejdet om og ledelsen af uddannelsen. </a:t>
            </a:r>
          </a:p>
          <a:p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udviklingen og valideringen er inddraget eksperter i medicinsk uddannelse inkl. almen medicinske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PKLér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LMPér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uddannelsesansvarlige overlæger samt de 3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VUSér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tillige har udsendt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survey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Epinion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har varetaget validering og leveret dataudtræk. Dataanalyse er gennemført af arbejdsgruppen i samarbejde med SST og repræsentanter for de almen medicinske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PKL’er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på tværs af de 3 regioner.</a:t>
            </a:r>
          </a:p>
          <a:p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overordnede svarprocent blandt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UAO’erne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 54,6 % (357 ud af 654) og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AMUérne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81% (29 ud af 36) og for begge er besvarelserne repræsentative på tværs af 3 Videreuddannelsesregioner og 5 politiske regioner (se beskrivelse af spørgeskemaundersøgelsen). </a:t>
            </a:r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Bilag;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Survey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spørgeskema til uddannelsesansvarlige overlæger - LVU revisionsproces, SST 2022</a:t>
            </a:r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Bilag;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Survey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spørgeskema sendt til almen medicinske uddannelseskoordinatorer LVU revisionsproces, SST 2022</a:t>
            </a:r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Bilag; Kort beskrivelse af spørgeskemaundersøgelse til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UAOér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AMUér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LVU revisionsproces SST 2022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8384E-05E7-44D9-9EE9-7B952ED17B14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6084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dsholder til slidebilled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Pladsholder til not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da-DK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37E258-A430-477A-94D8-44DB0A7F7809}" type="slidenum">
              <a:rPr lang="da-DK" smtClean="0"/>
              <a:pPr>
                <a:defRPr/>
              </a:pPr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4674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dsholder til slidebilled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Pladsholder til not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da-DK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42B409-4AEF-456F-BCFB-86ED436D88A0}" type="slidenum">
              <a:rPr lang="da-DK" smtClean="0"/>
              <a:pPr>
                <a:defRPr/>
              </a:pPr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7112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332D-9E1B-4C90-8648-392FDCC2AB99}" type="datetimeFigureOut">
              <a:rPr lang="da-DK" smtClean="0"/>
              <a:t>16-09-2022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A5C9-3E86-4D67-A0C0-5D82B7D8AA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880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332D-9E1B-4C90-8648-392FDCC2AB99}" type="datetimeFigureOut">
              <a:rPr lang="da-DK" smtClean="0"/>
              <a:t>16-09-2022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A5C9-3E86-4D67-A0C0-5D82B7D8AA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22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332D-9E1B-4C90-8648-392FDCC2AB99}" type="datetimeFigureOut">
              <a:rPr lang="da-DK" smtClean="0"/>
              <a:t>16-09-2022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A5C9-3E86-4D67-A0C0-5D82B7D8AA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849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332D-9E1B-4C90-8648-392FDCC2AB99}" type="datetimeFigureOut">
              <a:rPr lang="da-DK" smtClean="0"/>
              <a:t>16-09-2022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A5C9-3E86-4D67-A0C0-5D82B7D8AA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029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332D-9E1B-4C90-8648-392FDCC2AB99}" type="datetimeFigureOut">
              <a:rPr lang="da-DK" smtClean="0"/>
              <a:t>16-09-2022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A5C9-3E86-4D67-A0C0-5D82B7D8AA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3473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332D-9E1B-4C90-8648-392FDCC2AB99}" type="datetimeFigureOut">
              <a:rPr lang="da-DK" smtClean="0"/>
              <a:t>16-09-2022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A5C9-3E86-4D67-A0C0-5D82B7D8AA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082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332D-9E1B-4C90-8648-392FDCC2AB99}" type="datetimeFigureOut">
              <a:rPr lang="da-DK" smtClean="0"/>
              <a:t>16-09-2022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A5C9-3E86-4D67-A0C0-5D82B7D8AA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823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332D-9E1B-4C90-8648-392FDCC2AB99}" type="datetimeFigureOut">
              <a:rPr lang="da-DK" smtClean="0"/>
              <a:t>16-09-2022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A5C9-3E86-4D67-A0C0-5D82B7D8AA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463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332D-9E1B-4C90-8648-392FDCC2AB99}" type="datetimeFigureOut">
              <a:rPr lang="da-DK" smtClean="0"/>
              <a:t>16-09-2022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A5C9-3E86-4D67-A0C0-5D82B7D8AA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677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332D-9E1B-4C90-8648-392FDCC2AB99}" type="datetimeFigureOut">
              <a:rPr lang="da-DK" smtClean="0"/>
              <a:t>16-09-2022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A5C9-3E86-4D67-A0C0-5D82B7D8AA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4821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332D-9E1B-4C90-8648-392FDCC2AB99}" type="datetimeFigureOut">
              <a:rPr lang="da-DK" smtClean="0"/>
              <a:t>16-09-2022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A5C9-3E86-4D67-A0C0-5D82B7D8AA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643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0332D-9E1B-4C90-8648-392FDCC2AB99}" type="datetimeFigureOut">
              <a:rPr lang="da-DK" smtClean="0"/>
              <a:t>16-09-2022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1A5C9-3E86-4D67-A0C0-5D82B7D8AA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693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dereuddannelsen-nord.dk/siteassets/postgraduat-klinisk-lektor/statistik/181220_indberetning-i-og-h-nord-2018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eger.dk/sites/default/files/karrierevaerket_1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videreuddannelsen-nord.dk/" TargetMode="External"/><Relationship Id="rId4" Type="http://schemas.openxmlformats.org/officeDocument/2006/relationships/hyperlink" Target="mailto:vus@stab.rm.dk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aeger.dk/faa-en-karrieresamtale" TargetMode="External"/><Relationship Id="rId3" Type="http://schemas.openxmlformats.org/officeDocument/2006/relationships/hyperlink" Target="https://www.laeger.dk/ny-laege-i-kbu" TargetMode="External"/><Relationship Id="rId7" Type="http://schemas.openxmlformats.org/officeDocument/2006/relationships/hyperlink" Target="https://www.laeger.dk/mentorordninger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aeger.dk/karriere-og-uddannelse-yngre-laeger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s://www.laeger.dk/laege-i-hoveduddannelsesforloeb-yngre-laeger" TargetMode="External"/><Relationship Id="rId10" Type="http://schemas.openxmlformats.org/officeDocument/2006/relationships/image" Target="../media/image29.png"/><Relationship Id="rId4" Type="http://schemas.openxmlformats.org/officeDocument/2006/relationships/hyperlink" Target="https://www.laeger.dk/laege-i-introduktionsstilling-yngre-laeger" TargetMode="External"/><Relationship Id="rId9" Type="http://schemas.openxmlformats.org/officeDocument/2006/relationships/hyperlink" Target="https://www.laeger.dk/coachingforloeb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file:///\\client\D$\3-timersm&#195;&#184;de%202022\mus-samtaler%20m&#195;&#165;lrettet%20HU%20Yngre%20L&#195;&#166;ger%20hjemmeside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sst.dk/da/udgivelser/2008/vejledning-om-karrierevejledning-i-den-laegelige-videreuddannelse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3"/>
          <p:cNvSpPr>
            <a:spLocks noGrp="1" noChangeArrowheads="1"/>
          </p:cNvSpPr>
          <p:nvPr>
            <p:ph type="title"/>
          </p:nvPr>
        </p:nvSpPr>
        <p:spPr>
          <a:xfrm>
            <a:off x="2063750" y="5256459"/>
            <a:ext cx="7772400" cy="1362075"/>
          </a:xfrm>
        </p:spPr>
        <p:txBody>
          <a:bodyPr/>
          <a:lstStyle/>
          <a:p>
            <a:pPr algn="ctr"/>
            <a:r>
              <a:rPr lang="da-DK" altLang="da-DK" sz="3600" dirty="0">
                <a:latin typeface="Calibri" panose="020F0502020204030204" pitchFamily="34" charset="0"/>
              </a:rPr>
              <a:t>Velkommen til 3-timers møde 2022</a:t>
            </a:r>
            <a:br>
              <a:rPr lang="da-DK" altLang="da-DK" sz="3600" dirty="0">
                <a:latin typeface="Calibri" panose="020F0502020204030204" pitchFamily="34" charset="0"/>
              </a:rPr>
            </a:br>
            <a:r>
              <a:rPr lang="da-DK" altLang="da-DK" sz="3600" dirty="0">
                <a:latin typeface="Calibri" panose="020F0502020204030204" pitchFamily="34" charset="0"/>
              </a:rPr>
              <a:t>XX afdeling</a:t>
            </a:r>
          </a:p>
        </p:txBody>
      </p:sp>
      <p:sp>
        <p:nvSpPr>
          <p:cNvPr id="11267" name="Tekstfelt 1"/>
          <p:cNvSpPr txBox="1">
            <a:spLocks noChangeArrowheads="1"/>
          </p:cNvSpPr>
          <p:nvPr/>
        </p:nvSpPr>
        <p:spPr bwMode="auto">
          <a:xfrm>
            <a:off x="4367213" y="1916114"/>
            <a:ext cx="3960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da-DK" altLang="da-DK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1268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107" y="401274"/>
            <a:ext cx="2768080" cy="238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540" y="609745"/>
            <a:ext cx="4279763" cy="2103302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513427" y="2965239"/>
            <a:ext cx="54365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/>
              <a:t>Tema </a:t>
            </a:r>
            <a:r>
              <a:rPr lang="da-DK" sz="2400" b="1" dirty="0" smtClean="0"/>
              <a:t>2022</a:t>
            </a:r>
          </a:p>
          <a:p>
            <a:r>
              <a:rPr lang="da-DK" sz="2400" b="1" dirty="0" smtClean="0"/>
              <a:t>Karrierevejledning </a:t>
            </a:r>
            <a:r>
              <a:rPr lang="da-DK" sz="2400" b="1" dirty="0"/>
              <a:t>til uddannelseslæger </a:t>
            </a:r>
            <a:endParaRPr lang="da-DK" sz="2400" dirty="0"/>
          </a:p>
          <a:p>
            <a:r>
              <a:rPr lang="da-DK" sz="2400" dirty="0" smtClean="0"/>
              <a:t>- hvilke </a:t>
            </a:r>
            <a:r>
              <a:rPr lang="da-DK" sz="2400" dirty="0"/>
              <a:t>behov har </a:t>
            </a:r>
            <a:r>
              <a:rPr lang="da-DK" sz="2400" dirty="0" smtClean="0"/>
              <a:t>uddannelseslægerne?</a:t>
            </a:r>
          </a:p>
          <a:p>
            <a:r>
              <a:rPr lang="da-DK" sz="2400" dirty="0" smtClean="0"/>
              <a:t>- hvordan </a:t>
            </a:r>
            <a:r>
              <a:rPr lang="da-DK" sz="2400" dirty="0"/>
              <a:t>kan udbyttet </a:t>
            </a:r>
            <a:r>
              <a:rPr lang="da-DK" sz="2400" dirty="0" smtClean="0"/>
              <a:t>øges?</a:t>
            </a:r>
          </a:p>
          <a:p>
            <a:r>
              <a:rPr lang="da-DK" sz="2400" dirty="0" smtClean="0"/>
              <a:t>- hvad </a:t>
            </a:r>
            <a:r>
              <a:rPr lang="da-DK" sz="2400" dirty="0"/>
              <a:t>kan uddannelseslægerne selv </a:t>
            </a:r>
            <a:r>
              <a:rPr lang="da-DK" sz="2400" dirty="0" smtClean="0"/>
              <a:t>gøre?</a:t>
            </a:r>
          </a:p>
          <a:p>
            <a:r>
              <a:rPr lang="da-DK" sz="2400" dirty="0" smtClean="0"/>
              <a:t>- hvad </a:t>
            </a:r>
            <a:r>
              <a:rPr lang="da-DK" sz="2400" dirty="0"/>
              <a:t>er der brug for hjælp til? 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6619005" y="3236797"/>
            <a:ext cx="534607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/>
              <a:t>Tiltag, der kan forbedre og udvikle den lægelige videreuddannelsen i afdelingen og/eller på tværs af AUH</a:t>
            </a:r>
            <a:endParaRPr lang="da-DK" sz="2400" dirty="0"/>
          </a:p>
          <a:p>
            <a:r>
              <a:rPr lang="da-DK" sz="2000" dirty="0"/>
              <a:t> </a:t>
            </a:r>
            <a:endParaRPr lang="da-DK" sz="2000" dirty="0" smtClean="0"/>
          </a:p>
          <a:p>
            <a:r>
              <a:rPr lang="da-DK" sz="2400" dirty="0" smtClean="0"/>
              <a:t>- </a:t>
            </a:r>
            <a:r>
              <a:rPr lang="da-DK" sz="2400" dirty="0"/>
              <a:t>tænk frit og helt ud af boksen!</a:t>
            </a: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5897" y="133003"/>
            <a:ext cx="914801" cy="126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7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282026" y="2625726"/>
            <a:ext cx="4794250" cy="2659063"/>
          </a:xfrm>
        </p:spPr>
        <p:txBody>
          <a:bodyPr/>
          <a:lstStyle/>
          <a:p>
            <a:pPr>
              <a:defRPr/>
            </a:pPr>
            <a:r>
              <a:rPr lang="da-DK" dirty="0">
                <a:latin typeface="Calibri" panose="020F0502020204030204" pitchFamily="34" charset="0"/>
              </a:rPr>
              <a:t>Pause </a:t>
            </a:r>
          </a:p>
        </p:txBody>
      </p:sp>
      <p:pic>
        <p:nvPicPr>
          <p:cNvPr id="26627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2" y="1048819"/>
            <a:ext cx="3097213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53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2015" y="928835"/>
            <a:ext cx="11438312" cy="5813279"/>
          </a:xfrm>
        </p:spPr>
        <p:txBody>
          <a:bodyPr>
            <a:normAutofit fontScale="62500" lnSpcReduction="20000"/>
          </a:bodyPr>
          <a:lstStyle/>
          <a:p>
            <a:pPr marL="609600" indent="-609600">
              <a:lnSpc>
                <a:spcPct val="120000"/>
              </a:lnSpc>
              <a:buNone/>
              <a:defRPr/>
            </a:pPr>
            <a:r>
              <a:rPr lang="da-DK" altLang="da-DK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 grupper går sammen – diskussion </a:t>
            </a:r>
            <a:r>
              <a:rPr lang="da-DK" altLang="da-DK" sz="3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se Instruktion DEL 2</a:t>
            </a:r>
          </a:p>
          <a:p>
            <a:pPr marL="609600" indent="-609600">
              <a:lnSpc>
                <a:spcPct val="120000"/>
              </a:lnSpc>
              <a:buNone/>
              <a:defRPr/>
            </a:pPr>
            <a:endParaRPr lang="da-DK" altLang="da-DK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20000"/>
              </a:lnSpc>
              <a:buClr>
                <a:schemeClr val="tx1"/>
              </a:buClr>
              <a:defRPr/>
            </a:pPr>
            <a:r>
              <a:rPr lang="da-DK" altLang="da-DK" sz="3200" dirty="0">
                <a:latin typeface="Calibri" panose="020F0502020204030204" pitchFamily="34" charset="0"/>
                <a:cs typeface="Calibri" panose="020F0502020204030204" pitchFamily="34" charset="0"/>
              </a:rPr>
              <a:t>Fortæl ganske kort fra Jeres første gruppediskussion </a:t>
            </a:r>
            <a:r>
              <a:rPr lang="da-DK" altLang="da-DK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- husk både </a:t>
            </a:r>
            <a:r>
              <a:rPr lang="da-DK" altLang="da-DK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karrierevejledning </a:t>
            </a:r>
            <a:r>
              <a:rPr lang="da-DK" altLang="da-DK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og ”uddannelsen i øvrigt” – </a:t>
            </a:r>
            <a:r>
              <a:rPr lang="da-DK" altLang="da-DK" sz="3200" dirty="0">
                <a:latin typeface="Calibri" panose="020F0502020204030204" pitchFamily="34" charset="0"/>
                <a:cs typeface="Calibri" panose="020F0502020204030204" pitchFamily="34" charset="0"/>
              </a:rPr>
              <a:t>brug max 10 min </a:t>
            </a:r>
          </a:p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r>
              <a:rPr lang="da-DK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Formuler </a:t>
            </a:r>
            <a:r>
              <a:rPr lang="da-DK" sz="3200" dirty="0">
                <a:latin typeface="Calibri" panose="020F0502020204030204" pitchFamily="34" charset="0"/>
                <a:cs typeface="Calibri" panose="020F0502020204030204" pitchFamily="34" charset="0"/>
              </a:rPr>
              <a:t>gruppens fælles oplevelser - gode og mindre gode - omkring </a:t>
            </a:r>
            <a:r>
              <a:rPr lang="da-DK" altLang="da-DK" sz="3200" b="1" dirty="0">
                <a:latin typeface="Calibri" panose="020F0502020204030204" pitchFamily="34" charset="0"/>
                <a:cs typeface="Calibri" panose="020F0502020204030204" pitchFamily="34" charset="0"/>
              </a:rPr>
              <a:t>karrierevejledning </a:t>
            </a:r>
            <a:r>
              <a:rPr lang="da-DK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og ”uddannelse”</a:t>
            </a:r>
            <a:r>
              <a:rPr lang="da-DK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a-DK" sz="3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20000"/>
              </a:lnSpc>
              <a:buClr>
                <a:schemeClr val="tx1"/>
              </a:buClr>
              <a:defRPr/>
            </a:pPr>
            <a:r>
              <a:rPr lang="da-DK" altLang="da-DK" sz="2900" dirty="0">
                <a:latin typeface="Calibri" panose="020F0502020204030204" pitchFamily="34" charset="0"/>
                <a:cs typeface="Calibri" panose="020F0502020204030204" pitchFamily="34" charset="0"/>
              </a:rPr>
              <a:t>Skriv ned på </a:t>
            </a:r>
            <a:r>
              <a:rPr lang="da-DK" altLang="da-DK" sz="2900" b="1" dirty="0">
                <a:latin typeface="Calibri" panose="020F0502020204030204" pitchFamily="34" charset="0"/>
                <a:cs typeface="Calibri" panose="020F0502020204030204" pitchFamily="34" charset="0"/>
              </a:rPr>
              <a:t>Gruppeark – del 2</a:t>
            </a:r>
          </a:p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r>
              <a:rPr lang="da-DK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Formuler </a:t>
            </a:r>
            <a:r>
              <a:rPr lang="da-DK" sz="3200" dirty="0">
                <a:latin typeface="Calibri" panose="020F0502020204030204" pitchFamily="34" charset="0"/>
                <a:cs typeface="Calibri" panose="020F0502020204030204" pitchFamily="34" charset="0"/>
              </a:rPr>
              <a:t>gruppens forslag til initiativer og tiltag, der vil gøre en forskel for </a:t>
            </a:r>
            <a:r>
              <a:rPr lang="da-DK" altLang="da-DK" sz="3200" b="1" dirty="0">
                <a:latin typeface="Calibri" panose="020F0502020204030204" pitchFamily="34" charset="0"/>
                <a:cs typeface="Calibri" panose="020F0502020204030204" pitchFamily="34" charset="0"/>
              </a:rPr>
              <a:t>karrierevejledning </a:t>
            </a:r>
            <a:r>
              <a:rPr lang="da-DK" altLang="da-DK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og</a:t>
            </a:r>
            <a:r>
              <a:rPr lang="da-DK" altLang="da-DK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altLang="da-DK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da-DK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uddannelsen i øvrigt” – </a:t>
            </a:r>
            <a:r>
              <a:rPr lang="da-DK" sz="3200" b="1" dirty="0">
                <a:latin typeface="Calibri" panose="020F0502020204030204" pitchFamily="34" charset="0"/>
                <a:cs typeface="Calibri" panose="020F0502020204030204" pitchFamily="34" charset="0"/>
              </a:rPr>
              <a:t>tænk </a:t>
            </a:r>
            <a:r>
              <a:rPr lang="da-DK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meget gerne </a:t>
            </a:r>
            <a:r>
              <a:rPr lang="da-DK" sz="3200" b="1" dirty="0">
                <a:latin typeface="Calibri" panose="020F0502020204030204" pitchFamily="34" charset="0"/>
                <a:cs typeface="Calibri" panose="020F0502020204030204" pitchFamily="34" charset="0"/>
              </a:rPr>
              <a:t>helt ud af boksen! </a:t>
            </a:r>
            <a:endParaRPr lang="da-DK" sz="3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buClr>
                <a:schemeClr val="tx1"/>
              </a:buClr>
              <a:defRPr/>
            </a:pPr>
            <a:r>
              <a:rPr lang="da-DK" altLang="da-DK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Hvad </a:t>
            </a:r>
            <a:r>
              <a:rPr lang="da-DK" altLang="da-DK" sz="2500" dirty="0">
                <a:latin typeface="Calibri" panose="020F0502020204030204" pitchFamily="34" charset="0"/>
                <a:cs typeface="Calibri" panose="020F0502020204030204" pitchFamily="34" charset="0"/>
              </a:rPr>
              <a:t>vil udbyttet </a:t>
            </a:r>
            <a:r>
              <a:rPr lang="da-DK" altLang="da-DK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af initiativet være </a:t>
            </a:r>
            <a:r>
              <a:rPr lang="da-DK" altLang="da-DK" sz="2500" dirty="0">
                <a:latin typeface="Calibri" panose="020F0502020204030204" pitchFamily="34" charset="0"/>
                <a:cs typeface="Calibri" panose="020F0502020204030204" pitchFamily="34" charset="0"/>
              </a:rPr>
              <a:t>og hvad kan vi selv gøre</a:t>
            </a:r>
            <a:r>
              <a:rPr lang="da-DK" altLang="da-DK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0" indent="0">
              <a:lnSpc>
                <a:spcPct val="120000"/>
              </a:lnSpc>
              <a:buClr>
                <a:schemeClr val="tx1"/>
              </a:buClr>
              <a:buNone/>
              <a:defRPr/>
            </a:pPr>
            <a:endParaRPr lang="da-DK" sz="2500" dirty="0"/>
          </a:p>
          <a:p>
            <a:pPr marL="0" indent="0">
              <a:lnSpc>
                <a:spcPct val="120000"/>
              </a:lnSpc>
              <a:buClr>
                <a:schemeClr val="tx1"/>
              </a:buClr>
              <a:buNone/>
              <a:defRPr/>
            </a:pPr>
            <a:r>
              <a:rPr lang="da-DK" sz="3200" dirty="0" smtClean="0"/>
              <a:t>OBS</a:t>
            </a:r>
            <a:r>
              <a:rPr lang="da-DK" sz="3200" i="1" dirty="0" smtClean="0"/>
              <a:t> </a:t>
            </a:r>
            <a:r>
              <a:rPr lang="da-DK" sz="3200" dirty="0"/>
              <a:t>der </a:t>
            </a:r>
            <a:r>
              <a:rPr lang="da-DK" sz="3200" b="1" u="sng" dirty="0"/>
              <a:t>skal</a:t>
            </a:r>
            <a:r>
              <a:rPr lang="da-DK" sz="3200" dirty="0"/>
              <a:t> være 2 tiltag, der kan være med til at forbedre </a:t>
            </a:r>
            <a:r>
              <a:rPr lang="da-DK" sz="3200" b="1" dirty="0" smtClean="0"/>
              <a:t>karrierevejledningen</a:t>
            </a:r>
          </a:p>
          <a:p>
            <a:pPr lvl="1" eaLnBrk="1" hangingPunct="1">
              <a:lnSpc>
                <a:spcPct val="120000"/>
              </a:lnSpc>
              <a:buClr>
                <a:schemeClr val="tx1"/>
              </a:buClr>
              <a:defRPr/>
            </a:pPr>
            <a:r>
              <a:rPr lang="da-DK" altLang="da-DK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Vær konkret og prioriter - skriv </a:t>
            </a:r>
            <a:r>
              <a:rPr lang="da-DK" altLang="da-DK" sz="2900" dirty="0">
                <a:latin typeface="Calibri" panose="020F0502020204030204" pitchFamily="34" charset="0"/>
                <a:cs typeface="Calibri" panose="020F0502020204030204" pitchFamily="34" charset="0"/>
              </a:rPr>
              <a:t>ned på </a:t>
            </a:r>
            <a:r>
              <a:rPr lang="da-DK" altLang="da-DK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da-DK" altLang="da-DK" sz="29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Gruppeark”</a:t>
            </a:r>
            <a:endParaRPr lang="da-DK" altLang="da-DK" sz="29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20000"/>
              </a:lnSpc>
              <a:buClr>
                <a:schemeClr val="tx1"/>
              </a:buClr>
              <a:defRPr/>
            </a:pPr>
            <a:r>
              <a:rPr lang="da-DK" altLang="da-DK" sz="2900" dirty="0">
                <a:latin typeface="Calibri" panose="020F0502020204030204" pitchFamily="34" charset="0"/>
                <a:cs typeface="Calibri" panose="020F0502020204030204" pitchFamily="34" charset="0"/>
              </a:rPr>
              <a:t>Skriv </a:t>
            </a:r>
            <a:r>
              <a:rPr lang="da-DK" altLang="da-DK" sz="2900" b="1" dirty="0">
                <a:latin typeface="Calibri" panose="020F0502020204030204" pitchFamily="34" charset="0"/>
                <a:cs typeface="Calibri" panose="020F0502020204030204" pitchFamily="34" charset="0"/>
              </a:rPr>
              <a:t>overskriften for initiativet på stor ”post- it” – et initiativ på hver! </a:t>
            </a:r>
          </a:p>
          <a:p>
            <a:pPr eaLnBrk="1" hangingPunct="1">
              <a:lnSpc>
                <a:spcPct val="120000"/>
              </a:lnSpc>
              <a:buClr>
                <a:schemeClr val="tx1"/>
              </a:buClr>
              <a:defRPr/>
            </a:pPr>
            <a:r>
              <a:rPr lang="da-DK" altLang="da-DK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Forbered </a:t>
            </a:r>
            <a:r>
              <a:rPr lang="da-DK" altLang="da-DK" sz="2900" dirty="0">
                <a:latin typeface="Calibri" panose="020F0502020204030204" pitchFamily="34" charset="0"/>
                <a:cs typeface="Calibri" panose="020F0502020204030204" pitchFamily="34" charset="0"/>
              </a:rPr>
              <a:t>en kort præsentation af gruppens forslag til initiativer og tiltag i plenum – prioriter de 5-6 vigtigste forslag  </a:t>
            </a:r>
          </a:p>
          <a:p>
            <a:pPr marL="609600" indent="-609600" algn="ctr">
              <a:lnSpc>
                <a:spcPct val="120000"/>
              </a:lnSpc>
              <a:buClr>
                <a:schemeClr val="tx1"/>
              </a:buClr>
              <a:buNone/>
              <a:defRPr/>
            </a:pPr>
            <a:r>
              <a:rPr lang="da-DK" altLang="da-DK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max </a:t>
            </a:r>
            <a:r>
              <a:rPr lang="da-DK" altLang="da-DK" sz="3200" b="1" dirty="0">
                <a:latin typeface="Calibri" panose="020F0502020204030204" pitchFamily="34" charset="0"/>
                <a:cs typeface="Calibri" panose="020F0502020204030204" pitchFamily="34" charset="0"/>
              </a:rPr>
              <a:t>40 minutter 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5159376" y="6527801"/>
            <a:ext cx="2016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a-DK" altLang="da-DK" sz="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7652" name="Rectangle 2"/>
          <p:cNvSpPr txBox="1">
            <a:spLocks noChangeArrowheads="1"/>
          </p:cNvSpPr>
          <p:nvPr/>
        </p:nvSpPr>
        <p:spPr bwMode="auto">
          <a:xfrm>
            <a:off x="532015" y="333375"/>
            <a:ext cx="952321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da-DK" altLang="da-DK" sz="36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Del 2 – diskussion af mulige initiativer</a:t>
            </a:r>
          </a:p>
          <a:p>
            <a:pPr eaLnBrk="1" hangingPunct="1"/>
            <a:r>
              <a:rPr lang="da-DK" altLang="da-DK" sz="36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  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5897" y="133003"/>
            <a:ext cx="914801" cy="126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6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9091" y="116681"/>
            <a:ext cx="10262022" cy="1800226"/>
          </a:xfrm>
        </p:spPr>
        <p:txBody>
          <a:bodyPr/>
          <a:lstStyle/>
          <a:p>
            <a:pPr eaLnBrk="1" hangingPunct="1"/>
            <a:r>
              <a:rPr lang="da-DK" altLang="da-DK" sz="3600" dirty="0">
                <a:latin typeface="Calibri" panose="020F0502020204030204" pitchFamily="34" charset="0"/>
              </a:rPr>
              <a:t>Opgaven i plenum er; </a:t>
            </a:r>
            <a:br>
              <a:rPr lang="da-DK" altLang="da-DK" sz="3600" dirty="0">
                <a:latin typeface="Calibri" panose="020F0502020204030204" pitchFamily="34" charset="0"/>
              </a:rPr>
            </a:br>
            <a:r>
              <a:rPr lang="da-DK" altLang="da-DK" sz="2800" dirty="0">
                <a:latin typeface="Calibri" panose="020F0502020204030204" pitchFamily="34" charset="0"/>
              </a:rPr>
              <a:t>en prioritering af initiativerne og forslag til handleplan </a:t>
            </a:r>
            <a:r>
              <a:rPr lang="da-DK" altLang="da-DK" sz="3600" dirty="0">
                <a:latin typeface="Calibri" panose="020F0502020204030204" pitchFamily="34" charset="0"/>
              </a:rPr>
              <a:t/>
            </a:r>
            <a:br>
              <a:rPr lang="da-DK" altLang="da-DK" sz="3600" dirty="0">
                <a:latin typeface="Calibri" panose="020F0502020204030204" pitchFamily="34" charset="0"/>
              </a:rPr>
            </a:br>
            <a:endParaRPr lang="da-DK" altLang="da-DK" sz="2400" dirty="0">
              <a:latin typeface="Calibri" panose="020F0502020204030204" pitchFamily="34" charset="0"/>
            </a:endParaRP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19091" y="1466129"/>
            <a:ext cx="9106552" cy="5040312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ct val="30000"/>
              </a:spcBef>
              <a:buNone/>
            </a:pPr>
            <a:r>
              <a:rPr lang="da-DK" altLang="da-DK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Prioriter initiativerne ud fra</a:t>
            </a:r>
            <a:r>
              <a:rPr lang="da-DK" altLang="da-DK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</a:pPr>
            <a:r>
              <a:rPr lang="da-DK" altLang="da-DK" sz="1800" dirty="0">
                <a:latin typeface="Calibri" panose="020F0502020204030204" pitchFamily="34" charset="0"/>
              </a:rPr>
              <a:t>vigtighed, effekt, gennemførlighed, ressourcer mm</a:t>
            </a:r>
          </a:p>
          <a:p>
            <a:pPr marL="0" indent="0">
              <a:lnSpc>
                <a:spcPct val="110000"/>
              </a:lnSpc>
              <a:spcBef>
                <a:spcPct val="30000"/>
              </a:spcBef>
              <a:buNone/>
            </a:pPr>
            <a:endParaRPr lang="da-DK" altLang="da-DK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ct val="30000"/>
              </a:spcBef>
              <a:buNone/>
            </a:pPr>
            <a:r>
              <a:rPr lang="da-DK" altLang="da-DK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For </a:t>
            </a:r>
            <a:r>
              <a:rPr lang="da-DK" altLang="da-DK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hver initiativ angiv </a:t>
            </a:r>
            <a:r>
              <a:rPr lang="da-DK" altLang="da-DK" sz="2000" b="1" dirty="0">
                <a:solidFill>
                  <a:srgbClr val="006699"/>
                </a:solidFill>
                <a:latin typeface="Calibri" panose="020F0502020204030204" pitchFamily="34" charset="0"/>
              </a:rPr>
              <a:t> 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</a:pPr>
            <a:r>
              <a:rPr lang="da-DK" altLang="da-DK" sz="1800" dirty="0">
                <a:latin typeface="Calibri" panose="020F0502020204030204" pitchFamily="34" charset="0"/>
              </a:rPr>
              <a:t>En beskrivende overskrift  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</a:pPr>
            <a:r>
              <a:rPr lang="da-DK" altLang="da-DK" sz="1800" dirty="0">
                <a:latin typeface="Calibri" panose="020F0502020204030204" pitchFamily="34" charset="0"/>
              </a:rPr>
              <a:t>Mål/delmål – hvad ønsker vi at opnå?  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</a:pPr>
            <a:r>
              <a:rPr lang="da-DK" altLang="da-DK" sz="1800" dirty="0">
                <a:latin typeface="Calibri" panose="020F0502020204030204" pitchFamily="34" charset="0"/>
              </a:rPr>
              <a:t>Forslag til konkrete tiltag, der kan sættes i værk?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</a:pPr>
            <a:r>
              <a:rPr lang="da-DK" altLang="da-DK" sz="1800" dirty="0">
                <a:latin typeface="Calibri" panose="020F0502020204030204" pitchFamily="34" charset="0"/>
              </a:rPr>
              <a:t>Tidsramme – start/opfølgning/slut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</a:pPr>
            <a:r>
              <a:rPr lang="da-DK" altLang="da-DK" sz="1800" dirty="0">
                <a:latin typeface="Calibri" panose="020F0502020204030204" pitchFamily="34" charset="0"/>
              </a:rPr>
              <a:t>Tovholdere og deltagere  gruppen dvs. navn på minimum </a:t>
            </a:r>
            <a:endParaRPr lang="da-DK" altLang="da-DK" sz="1800" dirty="0" smtClean="0">
              <a:latin typeface="Calibri" panose="020F0502020204030204" pitchFamily="34" charset="0"/>
            </a:endParaRPr>
          </a:p>
          <a:p>
            <a:pPr marL="457200" lvl="1" indent="0" eaLnBrk="1" hangingPunct="1">
              <a:lnSpc>
                <a:spcPct val="110000"/>
              </a:lnSpc>
              <a:spcBef>
                <a:spcPct val="30000"/>
              </a:spcBef>
              <a:buNone/>
            </a:pPr>
            <a:r>
              <a:rPr lang="da-DK" altLang="da-DK" sz="1800" dirty="0" smtClean="0">
                <a:latin typeface="Calibri" panose="020F0502020204030204" pitchFamily="34" charset="0"/>
              </a:rPr>
              <a:t>    en </a:t>
            </a:r>
            <a:r>
              <a:rPr lang="da-DK" altLang="da-DK" sz="1800" dirty="0">
                <a:latin typeface="Calibri" panose="020F0502020204030204" pitchFamily="34" charset="0"/>
              </a:rPr>
              <a:t>uddannelseslæge og forslag til speciallæge eller ledelse/UAO i gruppen </a:t>
            </a:r>
          </a:p>
        </p:txBody>
      </p:sp>
      <p:pic>
        <p:nvPicPr>
          <p:cNvPr id="29700" name="Pladsholder til indhold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8770" y="5256140"/>
            <a:ext cx="2344411" cy="1396827"/>
          </a:xfr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522" y="1466130"/>
            <a:ext cx="4683281" cy="3507436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5897" y="133003"/>
            <a:ext cx="914801" cy="126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3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0828" y="303183"/>
            <a:ext cx="10759295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da-DK" altLang="da-DK" sz="3200" dirty="0">
                <a:latin typeface="Calibri" panose="020F0502020204030204" pitchFamily="34" charset="0"/>
              </a:rPr>
              <a:t>Del 3; </a:t>
            </a:r>
            <a:r>
              <a:rPr lang="da-DK" altLang="da-DK" sz="3200" dirty="0" smtClean="0">
                <a:latin typeface="Calibri" panose="020F0502020204030204" pitchFamily="34" charset="0"/>
              </a:rPr>
              <a:t>Prioritering </a:t>
            </a:r>
            <a:r>
              <a:rPr lang="da-DK" altLang="da-DK" sz="3200" dirty="0">
                <a:latin typeface="Calibri" panose="020F0502020204030204" pitchFamily="34" charset="0"/>
              </a:rPr>
              <a:t>af nye initiativer og forslag til handleplan</a:t>
            </a:r>
            <a:r>
              <a:rPr lang="da-DK" altLang="da-DK" sz="2800" dirty="0">
                <a:latin typeface="Calibri" panose="020F0502020204030204" pitchFamily="34" charset="0"/>
              </a:rPr>
              <a:t/>
            </a:r>
            <a:br>
              <a:rPr lang="da-DK" altLang="da-DK" sz="2800" dirty="0">
                <a:latin typeface="Calibri" panose="020F0502020204030204" pitchFamily="34" charset="0"/>
              </a:rPr>
            </a:br>
            <a:endParaRPr lang="da-DK" altLang="da-DK" sz="2800" dirty="0">
              <a:latin typeface="Calibri" panose="020F0502020204030204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20829" y="1310885"/>
            <a:ext cx="8013700" cy="5216916"/>
          </a:xfrm>
        </p:spPr>
        <p:txBody>
          <a:bodyPr>
            <a:noAutofit/>
          </a:bodyPr>
          <a:lstStyle/>
          <a:p>
            <a:pPr marL="0" indent="0">
              <a:buClr>
                <a:schemeClr val="tx1"/>
              </a:buClr>
              <a:buNone/>
              <a:defRPr/>
            </a:pPr>
            <a:r>
              <a:rPr lang="da-DK" altLang="da-DK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Proces</a:t>
            </a:r>
            <a:r>
              <a:rPr lang="da-DK" altLang="da-DK" sz="2400" b="1" dirty="0">
                <a:solidFill>
                  <a:srgbClr val="006699"/>
                </a:solidFill>
                <a:latin typeface="Calibri" panose="020F0502020204030204" pitchFamily="34" charset="0"/>
              </a:rPr>
              <a:t> </a:t>
            </a:r>
            <a:endParaRPr lang="da-DK" altLang="da-DK" sz="2400" dirty="0">
              <a:solidFill>
                <a:srgbClr val="006699"/>
              </a:solidFill>
              <a:latin typeface="Calibri" panose="020F0502020204030204" pitchFamily="34" charset="0"/>
            </a:endParaRPr>
          </a:p>
          <a:p>
            <a:pPr eaLnBrk="1" hangingPunct="1">
              <a:buClr>
                <a:schemeClr val="tx1"/>
              </a:buClr>
              <a:defRPr/>
            </a:pPr>
            <a:r>
              <a:rPr lang="da-DK" altLang="da-DK" sz="2000" dirty="0">
                <a:latin typeface="Calibri" panose="020F0502020204030204" pitchFamily="34" charset="0"/>
              </a:rPr>
              <a:t>Ideerne til initiativer samles i temaer – </a:t>
            </a:r>
            <a:r>
              <a:rPr lang="da-DK" altLang="da-DK" sz="1800" i="1" dirty="0">
                <a:latin typeface="Calibri" panose="020F0502020204030204" pitchFamily="34" charset="0"/>
              </a:rPr>
              <a:t>(brug stor post-it)</a:t>
            </a:r>
          </a:p>
          <a:p>
            <a:pPr marL="0" indent="0">
              <a:buClr>
                <a:schemeClr val="tx1"/>
              </a:buClr>
              <a:buNone/>
              <a:defRPr/>
            </a:pPr>
            <a:endParaRPr lang="da-DK" altLang="da-DK" sz="800" dirty="0">
              <a:latin typeface="Calibri" panose="020F0502020204030204" pitchFamily="34" charset="0"/>
            </a:endParaRPr>
          </a:p>
          <a:p>
            <a:pPr eaLnBrk="1" hangingPunct="1">
              <a:buClr>
                <a:schemeClr val="tx1"/>
              </a:buClr>
              <a:defRPr/>
            </a:pPr>
            <a:r>
              <a:rPr lang="da-DK" altLang="da-DK" sz="2000" dirty="0">
                <a:latin typeface="Calibri" panose="020F0502020204030204" pitchFamily="34" charset="0"/>
              </a:rPr>
              <a:t>Max 6 initiativer udvælges </a:t>
            </a:r>
            <a:r>
              <a:rPr lang="da-DK" altLang="da-DK" sz="1800" dirty="0">
                <a:latin typeface="Calibri" panose="020F0502020204030204" pitchFamily="34" charset="0"/>
              </a:rPr>
              <a:t> </a:t>
            </a:r>
            <a:endParaRPr lang="da-DK" altLang="da-DK" sz="1800" dirty="0" smtClean="0">
              <a:latin typeface="Calibri" panose="020F0502020204030204" pitchFamily="34" charset="0"/>
            </a:endParaRPr>
          </a:p>
          <a:p>
            <a:pPr lvl="1">
              <a:buClr>
                <a:schemeClr val="tx1"/>
              </a:buClr>
              <a:defRPr/>
            </a:pPr>
            <a:r>
              <a:rPr lang="da-DK" altLang="da-DK" sz="1800" dirty="0" err="1" smtClean="0">
                <a:latin typeface="Calibri" panose="020F0502020204030204" pitchFamily="34" charset="0"/>
              </a:rPr>
              <a:t>obs</a:t>
            </a:r>
            <a:r>
              <a:rPr lang="da-DK" altLang="da-DK" sz="1800" dirty="0" smtClean="0">
                <a:latin typeface="Calibri" panose="020F0502020204030204" pitchFamily="34" charset="0"/>
              </a:rPr>
              <a:t> der skal være 2 tiltag indenfor </a:t>
            </a:r>
            <a:r>
              <a:rPr lang="da-DK" altLang="da-DK" sz="1800" b="1" dirty="0" smtClean="0">
                <a:latin typeface="Calibri" panose="020F0502020204030204" pitchFamily="34" charset="0"/>
              </a:rPr>
              <a:t>”Karrierevejledning” </a:t>
            </a:r>
            <a:endParaRPr lang="da-DK" altLang="da-DK" sz="1800" b="1" dirty="0">
              <a:latin typeface="Calibri" panose="020F0502020204030204" pitchFamily="34" charset="0"/>
            </a:endParaRPr>
          </a:p>
          <a:p>
            <a:pPr marL="0" indent="0">
              <a:buClr>
                <a:schemeClr val="tx1"/>
              </a:buClr>
              <a:buNone/>
              <a:defRPr/>
            </a:pPr>
            <a:endParaRPr lang="da-DK" altLang="da-DK" sz="900" dirty="0">
              <a:latin typeface="Calibri" panose="020F0502020204030204" pitchFamily="34" charset="0"/>
            </a:endParaRPr>
          </a:p>
          <a:p>
            <a:pPr eaLnBrk="1" hangingPunct="1">
              <a:buClr>
                <a:schemeClr val="tx1"/>
              </a:buClr>
              <a:defRPr/>
            </a:pPr>
            <a:r>
              <a:rPr lang="da-DK" altLang="da-DK" sz="2000" dirty="0">
                <a:latin typeface="Calibri" panose="020F0502020204030204" pitchFamily="34" charset="0"/>
              </a:rPr>
              <a:t>For hvert udvalgt initiativ stilles skarpt på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da-DK" altLang="da-DK" sz="1800" dirty="0">
                <a:latin typeface="Calibri" panose="020F0502020204030204" pitchFamily="34" charset="0"/>
              </a:rPr>
              <a:t>hvad I ønsker at opnå med initiativet  dvs. mål og delmål?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da-DK" altLang="da-DK" sz="1800" dirty="0">
                <a:latin typeface="Calibri" panose="020F0502020204030204" pitchFamily="34" charset="0"/>
              </a:rPr>
              <a:t>hvilke konkrete tiltag udløse et initiativ?</a:t>
            </a:r>
          </a:p>
          <a:p>
            <a:pPr marL="0" indent="0">
              <a:buClr>
                <a:schemeClr val="tx1"/>
              </a:buClr>
              <a:buNone/>
              <a:defRPr/>
            </a:pPr>
            <a:endParaRPr lang="da-DK" altLang="da-DK" sz="8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da-DK" altLang="da-DK" sz="2000" dirty="0">
                <a:latin typeface="Calibri" panose="020F0502020204030204" pitchFamily="34" charset="0"/>
              </a:rPr>
              <a:t>For hvert initiativ diskuter og vurder – husk tovholderne</a:t>
            </a:r>
          </a:p>
          <a:p>
            <a:pPr lvl="1">
              <a:defRPr/>
            </a:pPr>
            <a:r>
              <a:rPr lang="da-DK" altLang="da-DK" sz="1800" dirty="0">
                <a:latin typeface="Calibri" panose="020F0502020204030204" pitchFamily="34" charset="0"/>
              </a:rPr>
              <a:t>Hvad kan vi </a:t>
            </a:r>
            <a:r>
              <a:rPr lang="da-DK" altLang="da-DK" sz="1800" b="1" u="sng" dirty="0">
                <a:latin typeface="Calibri" panose="020F0502020204030204" pitchFamily="34" charset="0"/>
              </a:rPr>
              <a:t>selv</a:t>
            </a:r>
            <a:r>
              <a:rPr lang="da-DK" altLang="da-DK" sz="1800" b="1" dirty="0">
                <a:latin typeface="Calibri" panose="020F0502020204030204" pitchFamily="34" charset="0"/>
              </a:rPr>
              <a:t> </a:t>
            </a:r>
            <a:r>
              <a:rPr lang="da-DK" altLang="da-DK" sz="1800" dirty="0">
                <a:latin typeface="Calibri" panose="020F0502020204030204" pitchFamily="34" charset="0"/>
              </a:rPr>
              <a:t>gøre?</a:t>
            </a:r>
          </a:p>
          <a:p>
            <a:pPr lvl="1">
              <a:defRPr/>
            </a:pPr>
            <a:r>
              <a:rPr lang="da-DK" altLang="da-DK" sz="1800" dirty="0">
                <a:latin typeface="Calibri" panose="020F0502020204030204" pitchFamily="34" charset="0"/>
              </a:rPr>
              <a:t>Hvad håber vi </a:t>
            </a:r>
            <a:r>
              <a:rPr lang="da-DK" altLang="da-DK" sz="1800" b="1" u="sng" dirty="0">
                <a:latin typeface="Calibri" panose="020F0502020204030204" pitchFamily="34" charset="0"/>
              </a:rPr>
              <a:t>andre </a:t>
            </a:r>
            <a:r>
              <a:rPr lang="da-DK" altLang="da-DK" sz="1800" dirty="0">
                <a:latin typeface="Calibri" panose="020F0502020204030204" pitchFamily="34" charset="0"/>
              </a:rPr>
              <a:t>tager fat på/hjælper med? Hvem skal involveres?</a:t>
            </a:r>
          </a:p>
          <a:p>
            <a:pPr marL="457200" lvl="1" indent="0">
              <a:buNone/>
              <a:defRPr/>
            </a:pPr>
            <a:endParaRPr lang="da-DK" altLang="da-DK" sz="700" dirty="0">
              <a:latin typeface="Calibri" panose="020F0502020204030204" pitchFamily="34" charset="0"/>
            </a:endParaRPr>
          </a:p>
          <a:p>
            <a:pPr eaLnBrk="1" hangingPunct="1">
              <a:buClr>
                <a:schemeClr val="tx1"/>
              </a:buClr>
              <a:defRPr/>
            </a:pPr>
            <a:r>
              <a:rPr lang="da-DK" altLang="da-DK" sz="2000" dirty="0">
                <a:latin typeface="Calibri" panose="020F0502020204030204" pitchFamily="34" charset="0"/>
              </a:rPr>
              <a:t>Udfyldelse af ”Uddannelseslægernes forslag til handlingsplan”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da-DK" altLang="da-DK" sz="1800" dirty="0">
                <a:latin typeface="Calibri" panose="020F0502020204030204" pitchFamily="34" charset="0"/>
              </a:rPr>
              <a:t>udfyldes af mødeleder/referent under og efter mødet</a:t>
            </a:r>
            <a:endParaRPr lang="da-DK" altLang="da-DK" dirty="0">
              <a:latin typeface="Calibri" panose="020F0502020204030204" pitchFamily="34" charset="0"/>
            </a:endParaRPr>
          </a:p>
          <a:p>
            <a:pPr marL="0" indent="0">
              <a:buClr>
                <a:schemeClr val="tx1"/>
              </a:buClr>
              <a:buNone/>
              <a:defRPr/>
            </a:pPr>
            <a:endParaRPr lang="da-DK" altLang="da-DK" sz="1400" dirty="0">
              <a:latin typeface="Calibri" panose="020F0502020204030204" pitchFamily="34" charset="0"/>
            </a:endParaRPr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da-DK" altLang="da-DK" sz="1600" dirty="0">
                <a:latin typeface="Calibri" panose="020F0502020204030204" pitchFamily="34" charset="0"/>
              </a:rPr>
              <a:t>	</a:t>
            </a:r>
          </a:p>
          <a:p>
            <a:pPr marL="0" indent="0">
              <a:spcAft>
                <a:spcPct val="35000"/>
              </a:spcAft>
              <a:buClr>
                <a:schemeClr val="tx1"/>
              </a:buClr>
              <a:buNone/>
              <a:defRPr/>
            </a:pPr>
            <a:endParaRPr lang="da-DK" altLang="da-DK" sz="1600" dirty="0">
              <a:latin typeface="Calibri" panose="020F0502020204030204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159376" y="6527801"/>
            <a:ext cx="2016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a-DK" altLang="da-DK" sz="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230" y="1373031"/>
            <a:ext cx="4896274" cy="3661244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5897" y="79735"/>
            <a:ext cx="914801" cy="126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8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426" y="274638"/>
            <a:ext cx="9110749" cy="1143000"/>
          </a:xfrm>
        </p:spPr>
        <p:txBody>
          <a:bodyPr/>
          <a:lstStyle/>
          <a:p>
            <a:pPr eaLnBrk="1" hangingPunct="1"/>
            <a:r>
              <a:rPr lang="da-DK" altLang="da-DK" sz="3600" dirty="0">
                <a:latin typeface="Calibri" panose="020F0502020204030204" pitchFamily="34" charset="0"/>
              </a:rPr>
              <a:t>Efter 3-timers mødet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3426" y="1547812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a-DK" altLang="da-DK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Opsamlende lægemøde afholdes den X/X</a:t>
            </a:r>
          </a:p>
          <a:p>
            <a:pPr eaLnBrk="1" hangingPunct="1"/>
            <a:r>
              <a:rPr lang="da-DK" altLang="da-DK" sz="2000" dirty="0">
                <a:latin typeface="Calibri" panose="020F0502020204030204" pitchFamily="34" charset="0"/>
              </a:rPr>
              <a:t>status på handleplanen fra </a:t>
            </a:r>
            <a:r>
              <a:rPr lang="da-DK" altLang="da-DK" sz="2000" dirty="0" smtClean="0">
                <a:latin typeface="Calibri" panose="020F0502020204030204" pitchFamily="34" charset="0"/>
              </a:rPr>
              <a:t>2021</a:t>
            </a:r>
            <a:endParaRPr lang="da-DK" altLang="da-DK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da-DK" altLang="da-DK" sz="2000" dirty="0">
                <a:latin typeface="Calibri" panose="020F0502020204030204" pitchFamily="34" charset="0"/>
              </a:rPr>
              <a:t>diskussion af</a:t>
            </a:r>
          </a:p>
          <a:p>
            <a:pPr lvl="1" eaLnBrk="1" hangingPunct="1"/>
            <a:r>
              <a:rPr lang="da-DK" altLang="da-DK" sz="1800" dirty="0">
                <a:latin typeface="Calibri" panose="020F0502020204030204" pitchFamily="34" charset="0"/>
              </a:rPr>
              <a:t>forslag fra ” Uddannelseslægernes forslag til handleplan”</a:t>
            </a:r>
            <a:endParaRPr lang="da-DK" altLang="ja-JP" sz="18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da-DK" altLang="da-DK" sz="1800" dirty="0">
                <a:latin typeface="Calibri" panose="020F0502020204030204" pitchFamily="34" charset="0"/>
              </a:rPr>
              <a:t>prioritering af 5-6 punkter inkl. forslag til konkret handleplan </a:t>
            </a:r>
          </a:p>
          <a:p>
            <a:pPr lvl="1" eaLnBrk="1" hangingPunct="1">
              <a:buFontTx/>
              <a:buNone/>
            </a:pPr>
            <a:endParaRPr lang="da-DK" altLang="da-DK" sz="1800" dirty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da-DK" altLang="da-DK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Afsluttende møde afholdes den X/X</a:t>
            </a:r>
          </a:p>
          <a:p>
            <a:pPr eaLnBrk="1" hangingPunct="1"/>
            <a:r>
              <a:rPr lang="da-DK" altLang="da-DK" sz="2000" dirty="0">
                <a:latin typeface="Calibri" panose="020F0502020204030204" pitchFamily="34" charset="0"/>
              </a:rPr>
              <a:t>møde med UAO, ledende overlæge, UKYL, mødeleder</a:t>
            </a:r>
          </a:p>
          <a:p>
            <a:pPr eaLnBrk="1" hangingPunct="1"/>
            <a:r>
              <a:rPr lang="da-DK" altLang="da-DK" sz="2000" dirty="0">
                <a:latin typeface="Calibri" panose="020F0502020204030204" pitchFamily="34" charset="0"/>
              </a:rPr>
              <a:t>endelig handleplan aftales og udmeldes </a:t>
            </a:r>
          </a:p>
          <a:p>
            <a:pPr eaLnBrk="1" hangingPunct="1"/>
            <a:r>
              <a:rPr lang="da-DK" altLang="da-DK" sz="2000" dirty="0">
                <a:latin typeface="Calibri" panose="020F0502020204030204" pitchFamily="34" charset="0"/>
              </a:rPr>
              <a:t>plan for opfølgning aftales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5897" y="133003"/>
            <a:ext cx="914801" cy="126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1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86949" y="350796"/>
            <a:ext cx="8229600" cy="1143000"/>
          </a:xfrm>
        </p:spPr>
        <p:txBody>
          <a:bodyPr/>
          <a:lstStyle/>
          <a:p>
            <a:pPr eaLnBrk="1" hangingPunct="1"/>
            <a:r>
              <a:rPr lang="da-DK" altLang="da-DK" sz="3600" dirty="0">
                <a:latin typeface="Calibri" panose="020F0502020204030204" pitchFamily="34" charset="0"/>
              </a:rPr>
              <a:t>Fra idé til praksis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949" y="1735052"/>
            <a:ext cx="10649901" cy="401002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da-DK" altLang="da-DK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Afdelingens handleplan sættes i værk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da-DK" altLang="da-DK" sz="2400" dirty="0" smtClean="0">
                <a:latin typeface="Calibri" panose="020F0502020204030204" pitchFamily="34" charset="0"/>
              </a:rPr>
              <a:t>De ansvarlige tovholder – ideejere - sikrer, at alle i gruppen deltager i arbejdet og gør som aftalt!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da-DK" altLang="da-DK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Uddannelseskoordinerende overlæger anvender materialet til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da-DK" altLang="da-DK" sz="2400" dirty="0" smtClean="0">
                <a:latin typeface="Calibri" panose="020F0502020204030204" pitchFamily="34" charset="0"/>
              </a:rPr>
              <a:t>Det årlige uddannelsesstatusmøde i afdelingen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da-DK" altLang="da-DK" sz="1800" dirty="0" smtClean="0">
                <a:latin typeface="Calibri" panose="020F0502020204030204" pitchFamily="34" charset="0"/>
              </a:rPr>
              <a:t>Hvordan er det gået?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da-DK" altLang="da-DK" sz="2400" dirty="0" smtClean="0">
                <a:latin typeface="Calibri" panose="020F0502020204030204" pitchFamily="34" charset="0"/>
              </a:rPr>
              <a:t>Præsenterer de overordnede temaer fra handleplaner for hospitalsledelsen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da-DK" altLang="da-DK" sz="1800" dirty="0" smtClean="0">
                <a:latin typeface="Calibri" panose="020F0502020204030204" pitchFamily="34" charset="0"/>
              </a:rPr>
              <a:t>Er der noget hospitalet kan gøre for at hjælpe med at yngre lægers initiativer lykkes i praksis?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5897" y="133003"/>
            <a:ext cx="914801" cy="126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3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6826" y="1700904"/>
            <a:ext cx="8229600" cy="100073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a-DK" altLang="da-DK" sz="4000" b="1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 for i dag</a:t>
            </a:r>
          </a:p>
        </p:txBody>
      </p:sp>
      <p:pic>
        <p:nvPicPr>
          <p:cNvPr id="34819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385" y="2800785"/>
            <a:ext cx="3792538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612" y="3381877"/>
            <a:ext cx="4279763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4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 smtClean="0"/>
              <a:t>Ekstra materiale til mødelede og afdelinger </a:t>
            </a:r>
            <a:endParaRPr lang="da-DK" sz="4000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da-DK" b="1" dirty="0"/>
              <a:t>Årets tema 3-timers møder 2022; </a:t>
            </a:r>
            <a:r>
              <a:rPr lang="da-DK" b="1" dirty="0" smtClean="0"/>
              <a:t>Karrierevejledning </a:t>
            </a:r>
            <a:r>
              <a:rPr lang="da-DK" b="1" dirty="0"/>
              <a:t>til uddannelseslæger 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296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kstfelt 1"/>
          <p:cNvSpPr txBox="1">
            <a:spLocks noChangeArrowheads="1"/>
          </p:cNvSpPr>
          <p:nvPr/>
        </p:nvSpPr>
        <p:spPr bwMode="auto">
          <a:xfrm>
            <a:off x="4367213" y="1916114"/>
            <a:ext cx="3960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da-DK" altLang="da-DK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468" y="135928"/>
            <a:ext cx="4279763" cy="2103302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1158746" y="2449805"/>
            <a:ext cx="986720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 smtClean="0"/>
              <a:t>Årets tema 3-timers møder 2022; </a:t>
            </a:r>
          </a:p>
          <a:p>
            <a:pPr algn="ctr"/>
            <a:r>
              <a:rPr lang="da-DK" sz="2800" b="1" dirty="0" smtClean="0"/>
              <a:t>Karrierevejledning </a:t>
            </a:r>
            <a:r>
              <a:rPr lang="da-DK" sz="2800" b="1" dirty="0"/>
              <a:t>til uddannelseslæger </a:t>
            </a:r>
            <a:endParaRPr lang="da-DK" sz="2800" dirty="0"/>
          </a:p>
          <a:p>
            <a:pPr algn="ctr"/>
            <a:r>
              <a:rPr lang="da-DK" sz="2800" dirty="0" smtClean="0"/>
              <a:t>- </a:t>
            </a:r>
            <a:r>
              <a:rPr lang="da-DK" sz="2400" dirty="0" smtClean="0"/>
              <a:t>hvilke </a:t>
            </a:r>
            <a:r>
              <a:rPr lang="da-DK" sz="2400" dirty="0"/>
              <a:t>behov har </a:t>
            </a:r>
            <a:r>
              <a:rPr lang="da-DK" sz="2400" dirty="0" smtClean="0"/>
              <a:t>uddannelseslægerne?</a:t>
            </a:r>
          </a:p>
          <a:p>
            <a:pPr algn="ctr"/>
            <a:r>
              <a:rPr lang="da-DK" sz="2400" dirty="0" smtClean="0"/>
              <a:t>- hvordan </a:t>
            </a:r>
            <a:r>
              <a:rPr lang="da-DK" sz="2400" dirty="0"/>
              <a:t>kan udbyttet </a:t>
            </a:r>
            <a:r>
              <a:rPr lang="da-DK" sz="2400" dirty="0" smtClean="0"/>
              <a:t>øges?</a:t>
            </a:r>
          </a:p>
          <a:p>
            <a:pPr algn="ctr"/>
            <a:r>
              <a:rPr lang="da-DK" sz="2400" dirty="0" smtClean="0"/>
              <a:t>- hvad </a:t>
            </a:r>
            <a:r>
              <a:rPr lang="da-DK" sz="2400" dirty="0"/>
              <a:t>kan uddannelseslægerne selv </a:t>
            </a:r>
            <a:r>
              <a:rPr lang="da-DK" sz="2400" dirty="0" smtClean="0"/>
              <a:t>gøre?</a:t>
            </a:r>
          </a:p>
          <a:p>
            <a:pPr algn="ctr"/>
            <a:r>
              <a:rPr lang="da-DK" sz="2400" dirty="0" smtClean="0"/>
              <a:t>- hvad </a:t>
            </a:r>
            <a:r>
              <a:rPr lang="da-DK" sz="2400" dirty="0"/>
              <a:t>er der brug for hjælp til? 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2614" y="135928"/>
            <a:ext cx="1292464" cy="1780186"/>
          </a:xfrm>
          <a:prstGeom prst="rect">
            <a:avLst/>
          </a:prstGeom>
        </p:spPr>
      </p:pic>
      <p:sp>
        <p:nvSpPr>
          <p:cNvPr id="12" name="Tekstfelt 2"/>
          <p:cNvSpPr txBox="1">
            <a:spLocks noChangeArrowheads="1"/>
          </p:cNvSpPr>
          <p:nvPr/>
        </p:nvSpPr>
        <p:spPr bwMode="auto">
          <a:xfrm>
            <a:off x="177631" y="5153370"/>
            <a:ext cx="11787447" cy="135220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  <a:headEnd/>
            <a:tailEnd/>
          </a:ln>
          <a:effectLst/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da-DK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hvordan opsøger du karrierevejledning og hvilken karrierevejledning har du fået?</a:t>
            </a:r>
            <a:endParaRPr kumimoji="0" lang="da-DK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- hvad har du haft brug for tidligere i dit uddannelsesforløb og hvad har du brug for nu? </a:t>
            </a:r>
            <a:endParaRPr kumimoji="0" lang="da-DK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- hvordan kan du og andre uddannelseslæger i afdelingen selv gøre for at øge udbytte? </a:t>
            </a:r>
            <a:endParaRPr kumimoji="0" lang="da-DK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67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Årets </a:t>
            </a:r>
            <a:r>
              <a:rPr lang="da-DK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tema – spørgsmål til overvejelse  </a:t>
            </a:r>
            <a:endParaRPr lang="da-DK" dirty="0"/>
          </a:p>
        </p:txBody>
      </p:sp>
      <p:sp>
        <p:nvSpPr>
          <p:cNvPr id="5" name="Rektangel 4"/>
          <p:cNvSpPr/>
          <p:nvPr/>
        </p:nvSpPr>
        <p:spPr>
          <a:xfrm>
            <a:off x="-95794" y="2653363"/>
            <a:ext cx="118871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da-DK" sz="32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Karrierevejledning </a:t>
            </a:r>
            <a:r>
              <a:rPr lang="da-DK" sz="3200" b="1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– en vigtig del af </a:t>
            </a:r>
            <a:r>
              <a:rPr lang="da-DK" sz="32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uddannelsen</a:t>
            </a:r>
          </a:p>
          <a:p>
            <a:pPr lvl="0" algn="ctr">
              <a:defRPr/>
            </a:pPr>
            <a:endParaRPr lang="da-DK" sz="1200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ctr">
              <a:buFontTx/>
              <a:buChar char="-"/>
              <a:defRPr/>
            </a:pPr>
            <a:r>
              <a:rPr lang="da-DK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hvordan </a:t>
            </a:r>
            <a:r>
              <a:rPr lang="da-DK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opsøger du karrierevejledning og hvilken karrierevejledning har du fået</a:t>
            </a:r>
            <a:r>
              <a:rPr lang="da-DK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</a:p>
          <a:p>
            <a:pPr marL="457200" lvl="0" indent="-457200" algn="ctr">
              <a:buFontTx/>
              <a:buChar char="-"/>
              <a:defRPr/>
            </a:pPr>
            <a:endParaRPr lang="da-DK" sz="2800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ctr">
              <a:buFontTx/>
              <a:buChar char="-"/>
              <a:defRPr/>
            </a:pPr>
            <a:r>
              <a:rPr lang="da-DK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hvad </a:t>
            </a:r>
            <a:r>
              <a:rPr lang="da-DK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har du haft brug for tidligere i dit uddannelsesforløb og hvad har du brug for nu</a:t>
            </a:r>
            <a:r>
              <a:rPr lang="da-DK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</a:p>
          <a:p>
            <a:pPr marL="342900" lvl="0" indent="-342900" algn="ctr">
              <a:buFontTx/>
              <a:buChar char="-"/>
              <a:defRPr/>
            </a:pPr>
            <a:r>
              <a:rPr lang="da-DK" sz="2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da-DK" sz="2800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da-DK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 hvordan kan du og andre uddannelseslæger i afdelingen selv gøre for at øge udbytte? </a:t>
            </a:r>
            <a:endParaRPr lang="da-DK" sz="2800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5897" y="133003"/>
            <a:ext cx="914801" cy="126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6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284413" y="3500439"/>
            <a:ext cx="7772400" cy="2808287"/>
          </a:xfrm>
          <a:solidFill>
            <a:schemeClr val="bg1">
              <a:lumMod val="85000"/>
            </a:schemeClr>
          </a:solidFill>
          <a:ln w="38100">
            <a:solidFill>
              <a:srgbClr val="0070C0"/>
            </a:solidFill>
          </a:ln>
        </p:spPr>
        <p:txBody>
          <a:bodyPr/>
          <a:lstStyle/>
          <a:p>
            <a:pPr algn="ctr">
              <a:defRPr/>
            </a:pPr>
            <a:r>
              <a:rPr lang="da-DK" sz="2400" dirty="0"/>
              <a:t/>
            </a:r>
            <a:br>
              <a:rPr lang="da-DK" sz="2400" dirty="0"/>
            </a:br>
            <a:r>
              <a:rPr lang="da-DK" sz="2400" dirty="0"/>
              <a:t>Tøm hoved og telefon/kalder/Bipper</a:t>
            </a:r>
            <a:br>
              <a:rPr lang="da-DK" sz="2400" dirty="0"/>
            </a:br>
            <a:r>
              <a:rPr lang="da-DK" sz="2400" dirty="0"/>
              <a:t/>
            </a:r>
            <a:br>
              <a:rPr lang="da-DK" sz="2400" dirty="0"/>
            </a:br>
            <a:r>
              <a:rPr lang="da-DK" sz="2400" dirty="0"/>
              <a:t>Find papir – skriveredskab</a:t>
            </a:r>
            <a:br>
              <a:rPr lang="da-DK" sz="2400" dirty="0"/>
            </a:br>
            <a:r>
              <a:rPr lang="da-DK" sz="2400" dirty="0"/>
              <a:t/>
            </a:r>
            <a:br>
              <a:rPr lang="da-DK" sz="2400" dirty="0"/>
            </a:br>
            <a:r>
              <a:rPr lang="da-DK" sz="2400" dirty="0"/>
              <a:t>Find kaffe – vand – frokost</a:t>
            </a:r>
            <a:br>
              <a:rPr lang="da-DK" sz="2400" dirty="0"/>
            </a:br>
            <a:r>
              <a:rPr lang="da-DK" sz="2400" dirty="0"/>
              <a:t/>
            </a:r>
            <a:br>
              <a:rPr lang="da-DK" sz="2400" dirty="0"/>
            </a:br>
            <a:r>
              <a:rPr lang="da-DK" sz="2400" dirty="0"/>
              <a:t>Find sammen i grupper på 3</a:t>
            </a:r>
          </a:p>
        </p:txBody>
      </p:sp>
      <p:sp>
        <p:nvSpPr>
          <p:cNvPr id="12291" name="Pladsholder til tekst 4"/>
          <p:cNvSpPr>
            <a:spLocks noGrp="1" noChangeArrowheads="1"/>
          </p:cNvSpPr>
          <p:nvPr>
            <p:ph type="body" idx="1"/>
          </p:nvPr>
        </p:nvSpPr>
        <p:spPr>
          <a:xfrm>
            <a:off x="2284413" y="549275"/>
            <a:ext cx="7772400" cy="1500188"/>
          </a:xfrm>
        </p:spPr>
        <p:txBody>
          <a:bodyPr/>
          <a:lstStyle/>
          <a:p>
            <a:r>
              <a:rPr lang="da-DK" altLang="da-DK" sz="3600" b="1">
                <a:latin typeface="Calibri" panose="020F0502020204030204" pitchFamily="34" charset="0"/>
              </a:rPr>
              <a:t>3 minutter </a:t>
            </a:r>
          </a:p>
        </p:txBody>
      </p:sp>
      <p:pic>
        <p:nvPicPr>
          <p:cNvPr id="12292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" t="4546" r="5504" b="4546"/>
          <a:stretch>
            <a:fillRect/>
          </a:stretch>
        </p:blipFill>
        <p:spPr bwMode="auto">
          <a:xfrm>
            <a:off x="6715126" y="260351"/>
            <a:ext cx="3844925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80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1" y="209551"/>
            <a:ext cx="11625942" cy="11842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a-DK" sz="4000" b="1" dirty="0" smtClean="0">
                <a:latin typeface="+mn-lt"/>
              </a:rPr>
              <a:t>Karrierevejledning kom i 2007 – konsekvens af 4-årsreglen </a:t>
            </a:r>
            <a:endParaRPr lang="da-DK" sz="4000" b="1" dirty="0">
              <a:latin typeface="+mn-lt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7029" y="1756067"/>
            <a:ext cx="7056437" cy="5056187"/>
          </a:xfrm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da-DK" sz="3500" b="1" i="1" dirty="0" smtClean="0"/>
              <a:t>er fortsat </a:t>
            </a:r>
            <a:r>
              <a:rPr lang="da-DK" sz="3500" b="1" i="1" dirty="0"/>
              <a:t>lovpligtig! 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da-DK" sz="2800" b="1" dirty="0">
                <a:solidFill>
                  <a:srgbClr val="274E75"/>
                </a:solidFill>
              </a:rPr>
              <a:t>Bekendtgørelse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da-DK" sz="2800" b="1" dirty="0">
                <a:solidFill>
                  <a:srgbClr val="274E75"/>
                </a:solidFill>
              </a:rPr>
              <a:t>SST vejledning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da-DK" sz="2800" b="1" dirty="0">
                <a:solidFill>
                  <a:srgbClr val="274E75"/>
                </a:solidFill>
              </a:rPr>
              <a:t>DRRLV </a:t>
            </a:r>
            <a:r>
              <a:rPr lang="da-DK" sz="2800" b="1" dirty="0" smtClean="0">
                <a:solidFill>
                  <a:srgbClr val="274E75"/>
                </a:solidFill>
              </a:rPr>
              <a:t>notat</a:t>
            </a:r>
            <a:endParaRPr lang="da-DK" sz="3500" b="1" i="1" dirty="0">
              <a:latin typeface="Arial" charset="0"/>
            </a:endParaRPr>
          </a:p>
          <a:p>
            <a:pPr algn="l">
              <a:defRPr/>
            </a:pPr>
            <a:endParaRPr lang="da-DK" sz="3500" b="1" i="1" dirty="0">
              <a:latin typeface="Arial" charset="0"/>
            </a:endParaRPr>
          </a:p>
          <a:p>
            <a:pPr algn="l">
              <a:defRPr/>
            </a:pPr>
            <a:r>
              <a:rPr lang="da-DK" sz="3500" b="1" i="1" dirty="0" smtClean="0"/>
              <a:t>og er en </a:t>
            </a:r>
            <a:r>
              <a:rPr lang="da-DK" sz="3500" b="1" i="1" dirty="0"/>
              <a:t>fortløbende proces….</a:t>
            </a:r>
          </a:p>
          <a:p>
            <a:pPr algn="l">
              <a:defRPr/>
            </a:pPr>
            <a:endParaRPr lang="da-DK" sz="3500" b="1" i="1" dirty="0">
              <a:latin typeface="Arial" charset="0"/>
            </a:endParaRPr>
          </a:p>
          <a:p>
            <a:pPr algn="l">
              <a:defRPr/>
            </a:pPr>
            <a:endParaRPr lang="da-DK" sz="3500" b="1" i="1" dirty="0">
              <a:latin typeface="Arial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466" y="1651701"/>
            <a:ext cx="2908900" cy="335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dertitel 3"/>
          <p:cNvSpPr txBox="1">
            <a:spLocks/>
          </p:cNvSpPr>
          <p:nvPr/>
        </p:nvSpPr>
        <p:spPr bwMode="auto">
          <a:xfrm>
            <a:off x="7408727" y="5265377"/>
            <a:ext cx="3070225" cy="143192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>
              <a:spcBef>
                <a:spcPct val="20000"/>
              </a:spcBef>
              <a:defRPr/>
            </a:pPr>
            <a:r>
              <a:rPr lang="da-DK" sz="2400" b="1" dirty="0">
                <a:solidFill>
                  <a:schemeClr val="accent1">
                    <a:lumMod val="50000"/>
                  </a:schemeClr>
                </a:solidFill>
              </a:rPr>
              <a:t>4 års reglen 2008</a:t>
            </a:r>
          </a:p>
          <a:p>
            <a:pPr>
              <a:spcBef>
                <a:spcPct val="20000"/>
              </a:spcBef>
              <a:defRPr/>
            </a:pPr>
            <a:r>
              <a:rPr lang="da-DK" sz="2400" b="1" dirty="0">
                <a:solidFill>
                  <a:schemeClr val="accent1">
                    <a:lumMod val="50000"/>
                  </a:schemeClr>
                </a:solidFill>
              </a:rPr>
              <a:t>5 års fristen 2014</a:t>
            </a:r>
          </a:p>
          <a:p>
            <a:pPr>
              <a:spcBef>
                <a:spcPct val="20000"/>
              </a:spcBef>
              <a:defRPr/>
            </a:pPr>
            <a:r>
              <a:rPr lang="da-DK" sz="2400" b="1" dirty="0">
                <a:solidFill>
                  <a:schemeClr val="accent1">
                    <a:lumMod val="50000"/>
                  </a:schemeClr>
                </a:solidFill>
              </a:rPr>
              <a:t>6 års fristen 2017</a:t>
            </a:r>
          </a:p>
          <a:p>
            <a:pPr>
              <a:spcBef>
                <a:spcPct val="20000"/>
              </a:spcBef>
              <a:defRPr/>
            </a:pPr>
            <a:r>
              <a:rPr lang="da-DK" sz="2400" i="1" dirty="0" smtClean="0">
                <a:solidFill>
                  <a:schemeClr val="accent1">
                    <a:lumMod val="50000"/>
                  </a:schemeClr>
                </a:solidFill>
              </a:rPr>
              <a:t>Fristerne er fjerne </a:t>
            </a:r>
            <a:r>
              <a:rPr lang="da-DK" sz="2400" i="1" dirty="0">
                <a:solidFill>
                  <a:schemeClr val="accent1">
                    <a:lumMod val="50000"/>
                  </a:schemeClr>
                </a:solidFill>
              </a:rPr>
              <a:t>i </a:t>
            </a:r>
            <a:r>
              <a:rPr lang="da-DK" sz="2400" i="1" dirty="0" smtClean="0">
                <a:solidFill>
                  <a:schemeClr val="accent1">
                    <a:lumMod val="50000"/>
                  </a:schemeClr>
                </a:solidFill>
              </a:rPr>
              <a:t>2019</a:t>
            </a:r>
            <a:endParaRPr lang="da-DK" sz="2400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da-DK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da-DK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1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7497" y="640227"/>
            <a:ext cx="10515600" cy="1325563"/>
          </a:xfrm>
        </p:spPr>
        <p:txBody>
          <a:bodyPr>
            <a:normAutofit/>
          </a:bodyPr>
          <a:lstStyle/>
          <a:p>
            <a:r>
              <a:rPr lang="da-DK" sz="3600" b="1" dirty="0">
                <a:latin typeface="+mn-lt"/>
              </a:rPr>
              <a:t>Karrierevejledning i den lægelige </a:t>
            </a:r>
            <a:r>
              <a:rPr lang="da-DK" sz="3600" b="1" dirty="0" smtClean="0">
                <a:latin typeface="+mn-lt"/>
              </a:rPr>
              <a:t>videreuddannelse</a:t>
            </a:r>
            <a:br>
              <a:rPr lang="da-DK" sz="3600" b="1" dirty="0" smtClean="0">
                <a:latin typeface="+mn-lt"/>
              </a:rPr>
            </a:br>
            <a:r>
              <a:rPr lang="da-DK" sz="3600" dirty="0" smtClean="0">
                <a:latin typeface="+mn-lt"/>
              </a:rPr>
              <a:t>- </a:t>
            </a:r>
            <a:r>
              <a:rPr lang="da-DK" sz="3200" dirty="0" smtClean="0">
                <a:latin typeface="+mn-lt"/>
              </a:rPr>
              <a:t>formalia</a:t>
            </a:r>
            <a:endParaRPr lang="da-DK" sz="3200" dirty="0">
              <a:latin typeface="+mn-lt"/>
            </a:endParaRPr>
          </a:p>
        </p:txBody>
      </p:sp>
      <p:sp>
        <p:nvSpPr>
          <p:cNvPr id="3" name="Tekstfelt 2"/>
          <p:cNvSpPr txBox="1"/>
          <p:nvPr/>
        </p:nvSpPr>
        <p:spPr>
          <a:xfrm>
            <a:off x="657497" y="1846277"/>
            <a:ext cx="1120793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/>
              <a:t>Målet </a:t>
            </a:r>
            <a:r>
              <a:rPr lang="da-DK" sz="2400" b="1" dirty="0"/>
              <a:t>med karrierevejledning </a:t>
            </a:r>
            <a:r>
              <a:rPr lang="da-DK" sz="2400" b="1" dirty="0" smtClean="0"/>
              <a:t>er (1)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at </a:t>
            </a:r>
            <a:r>
              <a:rPr lang="da-DK" sz="2400" dirty="0"/>
              <a:t>der tilbydes en koordineret og målrettet indsats for at hjælpe den uddannelsessøgende læge til at træffe det mest hensigtsmæssige specialevalg ud fra egne interesser og kompetencer samt i forhold til egne styrker og svagheder samt sundhedsvæsenets behov i det pågældende </a:t>
            </a:r>
            <a:r>
              <a:rPr lang="da-DK" sz="2400" dirty="0" smtClean="0"/>
              <a:t>speciale</a:t>
            </a:r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at </a:t>
            </a:r>
            <a:r>
              <a:rPr lang="da-DK" sz="2400" dirty="0"/>
              <a:t>sikre optimalt specialevalg tidligt i karriereforløbet, for at mindske frafaldet under videreuddannelsen </a:t>
            </a:r>
            <a:endParaRPr lang="da-DK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at </a:t>
            </a:r>
            <a:r>
              <a:rPr lang="da-DK" sz="2400" dirty="0"/>
              <a:t>skabe gode betingelser for at den uddannelsessøgende gennemfører speciallægeuddannelsen efter gældende regler </a:t>
            </a:r>
            <a:endParaRPr lang="da-DK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548640" y="6393478"/>
            <a:ext cx="1142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 (1) VEJ </a:t>
            </a:r>
            <a:r>
              <a:rPr lang="da-DK" dirty="0" err="1"/>
              <a:t>nr</a:t>
            </a:r>
            <a:r>
              <a:rPr lang="da-DK" dirty="0"/>
              <a:t> 9588 af 14/07/2008, Vejledning om karrierevejledning i den lægelige videreuddannelse 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5897" y="133003"/>
            <a:ext cx="914801" cy="126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8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80009" y="365125"/>
            <a:ext cx="10973791" cy="1325563"/>
          </a:xfrm>
        </p:spPr>
        <p:txBody>
          <a:bodyPr>
            <a:normAutofit fontScale="90000"/>
          </a:bodyPr>
          <a:lstStyle/>
          <a:p>
            <a:r>
              <a:rPr lang="da-DK" sz="4000" b="1" dirty="0" smtClean="0">
                <a:latin typeface="+mn-lt"/>
              </a:rPr>
              <a:t>Karrierevejledning i den lægelige videreuddannelse</a:t>
            </a:r>
            <a:br>
              <a:rPr lang="da-DK" sz="4000" b="1" dirty="0" smtClean="0">
                <a:latin typeface="+mn-lt"/>
              </a:rPr>
            </a:br>
            <a:r>
              <a:rPr lang="da-DK" sz="3600" dirty="0" smtClean="0">
                <a:latin typeface="+mn-lt"/>
              </a:rPr>
              <a:t>- formalia</a:t>
            </a:r>
            <a:endParaRPr lang="da-DK" sz="3600" dirty="0">
              <a:latin typeface="+mn-lt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380009" y="1466616"/>
            <a:ext cx="1161169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/>
              <a:t>Ansvaret for </a:t>
            </a:r>
            <a:r>
              <a:rPr lang="da-DK" b="1" dirty="0" smtClean="0"/>
              <a:t>karrierevejledningen – regionalt</a:t>
            </a:r>
            <a:endParaRPr lang="da-DK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Regionerne skal etablere tilbud om individuel karrierevejledning og skal i samarbejde med DRRLV etablere regional vejledning på tværs af geografi og specialer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DRRLV skal sikre let tilgængelig information vedrørende de enkelte specialers hoveduddannelsesforløb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For </a:t>
            </a:r>
            <a:r>
              <a:rPr lang="da-DK" dirty="0"/>
              <a:t>at vejledere kan give uddannelseslægerne den nødvendige vejledning skal karriereplanlægning indgå i regionens kursus for vejledere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Regionerne skal sikre at karrierevejledning er en integreret del af uddannelsen på afdelinger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Regionerne er ansvarlig for, at der ved afslag på ansøgning om hoveduddannelsesforløb er en skriftlig karrierevejledende begrundelse samt tilbud om individuel vejledning til uddannelseslægen  </a:t>
            </a:r>
          </a:p>
          <a:p>
            <a:endParaRPr lang="da-DK" b="1" i="1" dirty="0" smtClean="0">
              <a:solidFill>
                <a:srgbClr val="333333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b="1" dirty="0"/>
              <a:t>Ansvaret for karrierevejledningen – </a:t>
            </a:r>
            <a:r>
              <a:rPr lang="da-DK" b="1" dirty="0" smtClean="0"/>
              <a:t>på hospitalet/afdelingen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Det påhviler hospitals-/sygehusledelsen samt de uddannelsesgivende afdelinger/praksis at sikre rammerne for kompetence- og </a:t>
            </a:r>
            <a:r>
              <a:rPr lang="da-DK" dirty="0" smtClean="0"/>
              <a:t>karriereudvikling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 smtClean="0"/>
              <a:t>UAO’erne</a:t>
            </a:r>
            <a:r>
              <a:rPr lang="da-DK" dirty="0" smtClean="0"/>
              <a:t> har </a:t>
            </a:r>
            <a:r>
              <a:rPr lang="da-DK" dirty="0"/>
              <a:t>det overordnede ansvar for, at tilbud om karrierevejledning gives, samt at </a:t>
            </a:r>
            <a:r>
              <a:rPr lang="da-DK" dirty="0" smtClean="0"/>
              <a:t>uddannelseslægens hovedvejledere </a:t>
            </a:r>
            <a:r>
              <a:rPr lang="da-DK" dirty="0"/>
              <a:t>har de nødvendige kompetencer til at kunne varetage relevant karrierevejledning på det aktuelle uddannelsesniveau </a:t>
            </a: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den </a:t>
            </a:r>
            <a:r>
              <a:rPr lang="da-DK" dirty="0"/>
              <a:t>konkrete individuelle karrierevejledning varetages af </a:t>
            </a:r>
            <a:r>
              <a:rPr lang="da-DK" dirty="0" smtClean="0"/>
              <a:t>UAO eller hovedvejleder </a:t>
            </a:r>
            <a:r>
              <a:rPr lang="da-DK" dirty="0"/>
              <a:t>der har </a:t>
            </a:r>
            <a:r>
              <a:rPr lang="da-DK" dirty="0" smtClean="0"/>
              <a:t>deltaget i vejlederkursus</a:t>
            </a:r>
            <a:endParaRPr lang="da-DK" b="1" i="1" dirty="0">
              <a:solidFill>
                <a:srgbClr val="333333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5897" y="133003"/>
            <a:ext cx="914801" cy="126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7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8343" y="365125"/>
            <a:ext cx="11005457" cy="1325563"/>
          </a:xfrm>
        </p:spPr>
        <p:txBody>
          <a:bodyPr>
            <a:noAutofit/>
          </a:bodyPr>
          <a:lstStyle/>
          <a:p>
            <a:r>
              <a:rPr lang="da-DK" sz="2800" b="1" dirty="0"/>
              <a:t>”I hvilken grad sikrer du </a:t>
            </a:r>
            <a:r>
              <a:rPr lang="da-DK" sz="2800" b="1" dirty="0" smtClean="0"/>
              <a:t>dig som UAO, </a:t>
            </a:r>
            <a:r>
              <a:rPr lang="da-DK" sz="2800" b="1" dirty="0"/>
              <a:t>at der i din afdeling tilbydes karrierevejledning blandt KBU/intro/hoveduddannelseslæge eget speciale/andet speciale/almen medicin</a:t>
            </a:r>
            <a:r>
              <a:rPr lang="da-DK" sz="2800" b="1" dirty="0" smtClean="0"/>
              <a:t>”? </a:t>
            </a:r>
            <a:endParaRPr lang="da-DK" sz="2800" b="1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3"/>
          <a:srcRect t="13914" b="19339"/>
          <a:stretch/>
        </p:blipFill>
        <p:spPr>
          <a:xfrm>
            <a:off x="765556" y="1873568"/>
            <a:ext cx="10171029" cy="4128220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487681" y="6001788"/>
            <a:ext cx="113821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i="1" dirty="0" smtClean="0">
                <a:solidFill>
                  <a:srgbClr val="000000"/>
                </a:solidFill>
              </a:rPr>
              <a:t>Spørgeskemaundersøgelse blandt alle </a:t>
            </a:r>
            <a:r>
              <a:rPr lang="da-DK" sz="1400" i="1" dirty="0" err="1" smtClean="0">
                <a:solidFill>
                  <a:srgbClr val="000000"/>
                </a:solidFill>
              </a:rPr>
              <a:t>UAOér</a:t>
            </a:r>
            <a:r>
              <a:rPr lang="da-DK" sz="1400" i="1" dirty="0" smtClean="0">
                <a:solidFill>
                  <a:srgbClr val="000000"/>
                </a:solidFill>
              </a:rPr>
              <a:t> i DK </a:t>
            </a:r>
            <a:r>
              <a:rPr lang="da-DK" sz="1400" i="1" dirty="0" err="1" smtClean="0">
                <a:solidFill>
                  <a:srgbClr val="000000"/>
                </a:solidFill>
              </a:rPr>
              <a:t>nov</a:t>
            </a:r>
            <a:r>
              <a:rPr lang="da-DK" sz="1400" i="1" dirty="0" smtClean="0">
                <a:solidFill>
                  <a:srgbClr val="000000"/>
                </a:solidFill>
              </a:rPr>
              <a:t>/</a:t>
            </a:r>
            <a:r>
              <a:rPr lang="da-DK" sz="1400" i="1" dirty="0" err="1" smtClean="0">
                <a:solidFill>
                  <a:srgbClr val="000000"/>
                </a:solidFill>
              </a:rPr>
              <a:t>dec</a:t>
            </a:r>
            <a:r>
              <a:rPr lang="da-DK" sz="1400" i="1" dirty="0" smtClean="0">
                <a:solidFill>
                  <a:srgbClr val="000000"/>
                </a:solidFill>
              </a:rPr>
              <a:t> 2021 (N= 654, svarprocent 54,6% ) som led i arbejdet med ”Revisionen af den lægelige videreuddannelse”. Gitte </a:t>
            </a:r>
            <a:r>
              <a:rPr lang="da-DK" sz="1400" i="1" dirty="0">
                <a:solidFill>
                  <a:srgbClr val="000000"/>
                </a:solidFill>
              </a:rPr>
              <a:t>Eriksen og Kristine Lundsgaard, for Sundhedsstyrelsen, 2021/2022 </a:t>
            </a:r>
            <a:endParaRPr lang="da-DK" sz="1400" i="1" dirty="0"/>
          </a:p>
        </p:txBody>
      </p:sp>
      <p:sp>
        <p:nvSpPr>
          <p:cNvPr id="7" name="Højre klammeparentes 6"/>
          <p:cNvSpPr/>
          <p:nvPr/>
        </p:nvSpPr>
        <p:spPr>
          <a:xfrm>
            <a:off x="2899954" y="2116183"/>
            <a:ext cx="252549" cy="1236617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Højre klammeparentes 7"/>
          <p:cNvSpPr/>
          <p:nvPr/>
        </p:nvSpPr>
        <p:spPr>
          <a:xfrm>
            <a:off x="6470468" y="2116183"/>
            <a:ext cx="252549" cy="1053737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Højre klammeparentes 8"/>
          <p:cNvSpPr/>
          <p:nvPr/>
        </p:nvSpPr>
        <p:spPr>
          <a:xfrm>
            <a:off x="4702628" y="2082754"/>
            <a:ext cx="252549" cy="88687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Højre klammeparentes 9"/>
          <p:cNvSpPr/>
          <p:nvPr/>
        </p:nvSpPr>
        <p:spPr>
          <a:xfrm>
            <a:off x="8273142" y="2082754"/>
            <a:ext cx="252549" cy="1992857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Højre klammeparentes 10"/>
          <p:cNvSpPr/>
          <p:nvPr/>
        </p:nvSpPr>
        <p:spPr>
          <a:xfrm>
            <a:off x="9914707" y="2082754"/>
            <a:ext cx="252549" cy="2287402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5897" y="133003"/>
            <a:ext cx="914801" cy="126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96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5760" y="0"/>
            <a:ext cx="11495313" cy="1325563"/>
          </a:xfrm>
        </p:spPr>
        <p:txBody>
          <a:bodyPr>
            <a:noAutofit/>
          </a:bodyPr>
          <a:lstStyle/>
          <a:p>
            <a:r>
              <a:rPr lang="da-DK" sz="2400" b="1" dirty="0"/>
              <a:t>I hvilken grad sikrer du dig </a:t>
            </a:r>
            <a:r>
              <a:rPr lang="da-DK" sz="2400" b="1" dirty="0" smtClean="0"/>
              <a:t>som UAO, at </a:t>
            </a:r>
            <a:r>
              <a:rPr lang="da-DK" sz="2400" b="1" dirty="0"/>
              <a:t>der i din afdeling tilbydes karrierevejledning blandt KBU/intro/hoveduddannelseslæge eget speciale/andet </a:t>
            </a:r>
            <a:r>
              <a:rPr lang="da-DK" sz="2400" b="1" dirty="0" smtClean="0"/>
              <a:t>speciale/almen </a:t>
            </a:r>
            <a:r>
              <a:rPr lang="da-DK" sz="2400" b="1" dirty="0"/>
              <a:t>medicin</a:t>
            </a:r>
            <a:r>
              <a:rPr lang="da-DK" sz="2400" b="1" dirty="0" smtClean="0"/>
              <a:t>”?</a:t>
            </a:r>
            <a:br>
              <a:rPr lang="da-DK" sz="2400" b="1" dirty="0" smtClean="0"/>
            </a:br>
            <a:r>
              <a:rPr lang="da-DK" sz="2000" dirty="0" smtClean="0"/>
              <a:t>- andel af svar i ”høj/meget høj grad” </a:t>
            </a:r>
            <a:endParaRPr lang="da-DK" sz="2000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58" y="1237910"/>
            <a:ext cx="7765726" cy="4127960"/>
          </a:xfrm>
          <a:prstGeom prst="rect">
            <a:avLst/>
          </a:prstGeom>
        </p:spPr>
      </p:pic>
      <p:sp>
        <p:nvSpPr>
          <p:cNvPr id="4" name="Tekstfelt 3"/>
          <p:cNvSpPr txBox="1"/>
          <p:nvPr/>
        </p:nvSpPr>
        <p:spPr>
          <a:xfrm>
            <a:off x="1349830" y="5779145"/>
            <a:ext cx="109272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6 punkts skala fra </a:t>
            </a:r>
            <a:r>
              <a:rPr lang="da-DK" sz="1600" dirty="0" smtClean="0"/>
              <a:t>”slet ikke” </a:t>
            </a:r>
            <a:r>
              <a:rPr lang="da-DK" sz="1600" dirty="0"/>
              <a:t>til </a:t>
            </a:r>
            <a:r>
              <a:rPr lang="da-DK" sz="1600" dirty="0" smtClean="0"/>
              <a:t>”i </a:t>
            </a:r>
            <a:r>
              <a:rPr lang="da-DK" sz="1600" dirty="0"/>
              <a:t>meget høj </a:t>
            </a:r>
            <a:r>
              <a:rPr lang="da-DK" sz="1600" dirty="0" smtClean="0"/>
              <a:t>grad” </a:t>
            </a:r>
            <a:r>
              <a:rPr lang="da-DK" sz="1600" dirty="0"/>
              <a:t>samt svarmuligheden ”ikke relevant</a:t>
            </a:r>
            <a:r>
              <a:rPr lang="da-DK" sz="1600" dirty="0" smtClean="0"/>
              <a:t>”. </a:t>
            </a:r>
          </a:p>
        </p:txBody>
      </p:sp>
      <p:sp>
        <p:nvSpPr>
          <p:cNvPr id="5" name="Rektangel 4"/>
          <p:cNvSpPr/>
          <p:nvPr/>
        </p:nvSpPr>
        <p:spPr>
          <a:xfrm>
            <a:off x="679269" y="6334780"/>
            <a:ext cx="11059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i="1" dirty="0">
                <a:solidFill>
                  <a:srgbClr val="000000"/>
                </a:solidFill>
              </a:rPr>
              <a:t>Spørgeskemaundersøgelse blandt alle </a:t>
            </a:r>
            <a:r>
              <a:rPr lang="da-DK" sz="1400" i="1" dirty="0" err="1">
                <a:solidFill>
                  <a:srgbClr val="000000"/>
                </a:solidFill>
              </a:rPr>
              <a:t>UAOér</a:t>
            </a:r>
            <a:r>
              <a:rPr lang="da-DK" sz="1400" i="1" dirty="0">
                <a:solidFill>
                  <a:srgbClr val="000000"/>
                </a:solidFill>
              </a:rPr>
              <a:t> i DK </a:t>
            </a:r>
            <a:r>
              <a:rPr lang="da-DK" sz="1400" i="1" dirty="0" err="1">
                <a:solidFill>
                  <a:srgbClr val="000000"/>
                </a:solidFill>
              </a:rPr>
              <a:t>nov</a:t>
            </a:r>
            <a:r>
              <a:rPr lang="da-DK" sz="1400" i="1" dirty="0">
                <a:solidFill>
                  <a:srgbClr val="000000"/>
                </a:solidFill>
              </a:rPr>
              <a:t>/</a:t>
            </a:r>
            <a:r>
              <a:rPr lang="da-DK" sz="1400" i="1" dirty="0" err="1">
                <a:solidFill>
                  <a:srgbClr val="000000"/>
                </a:solidFill>
              </a:rPr>
              <a:t>dec</a:t>
            </a:r>
            <a:r>
              <a:rPr lang="da-DK" sz="1400" i="1" dirty="0">
                <a:solidFill>
                  <a:srgbClr val="000000"/>
                </a:solidFill>
              </a:rPr>
              <a:t> 2021 (N= 654, svarprocent 54,6% ) som led i arbejdet med ”Revisionen af den lægelige videreuddannelse”. Gitte Eriksen og Kristine Lundsgaard, for Sundhedsstyrelsen, 2021/2022 </a:t>
            </a:r>
            <a:endParaRPr lang="da-DK" sz="1400" i="1" dirty="0"/>
          </a:p>
        </p:txBody>
      </p:sp>
      <p:sp>
        <p:nvSpPr>
          <p:cNvPr id="7" name="Tekstfelt 6"/>
          <p:cNvSpPr txBox="1"/>
          <p:nvPr/>
        </p:nvSpPr>
        <p:spPr>
          <a:xfrm>
            <a:off x="8090264" y="1732229"/>
            <a:ext cx="3770809" cy="289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a-DK" sz="2000" b="1" dirty="0" smtClean="0"/>
              <a:t>Der er sammenhæng mellem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afsat </a:t>
            </a:r>
            <a:r>
              <a:rPr lang="da-DK" dirty="0"/>
              <a:t>tid som </a:t>
            </a:r>
            <a:r>
              <a:rPr lang="da-DK" dirty="0" smtClean="0"/>
              <a:t>UAO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om UAO </a:t>
            </a:r>
            <a:r>
              <a:rPr lang="da-DK" dirty="0"/>
              <a:t>sikre sig vejledernes kompetenceudvikling og vejlederkursus </a:t>
            </a:r>
            <a:endParaRPr lang="da-DK" dirty="0" smtClean="0"/>
          </a:p>
          <a:p>
            <a:r>
              <a:rPr lang="da-DK" dirty="0" smtClean="0"/>
              <a:t>og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i hvilken grad UAO sikrer, </a:t>
            </a:r>
            <a:r>
              <a:rPr lang="da-DK" dirty="0"/>
              <a:t>at der tilbydes karrierevejledning til uddannelseslægerne </a:t>
            </a:r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1678" y="548102"/>
            <a:ext cx="839020" cy="11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50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1400" y="54795"/>
            <a:ext cx="11460931" cy="1325563"/>
          </a:xfrm>
        </p:spPr>
        <p:txBody>
          <a:bodyPr>
            <a:normAutofit fontScale="90000"/>
          </a:bodyPr>
          <a:lstStyle/>
          <a:p>
            <a:r>
              <a:rPr lang="da-DK" sz="3600" b="1" dirty="0" smtClean="0"/>
              <a:t>Hvilken feedback giver uddannelseslægerne på AUH via evaluer.dk?</a:t>
            </a:r>
            <a:r>
              <a:rPr lang="da-DK" b="1" dirty="0" smtClean="0"/>
              <a:t/>
            </a:r>
            <a:br>
              <a:rPr lang="da-DK" b="1" dirty="0" smtClean="0"/>
            </a:br>
            <a:r>
              <a:rPr lang="da-DK" sz="3100" dirty="0" smtClean="0"/>
              <a:t>”Jeg </a:t>
            </a:r>
            <a:r>
              <a:rPr lang="da-DK" sz="3100" dirty="0"/>
              <a:t>er blevet tilbudt karrierevejledning svarende til mit </a:t>
            </a:r>
            <a:r>
              <a:rPr lang="da-DK" sz="3100" dirty="0" smtClean="0"/>
              <a:t>behov”</a:t>
            </a:r>
            <a:endParaRPr lang="da-DK" sz="3600" dirty="0"/>
          </a:p>
        </p:txBody>
      </p:sp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1750127"/>
              </p:ext>
            </p:extLst>
          </p:nvPr>
        </p:nvGraphicFramePr>
        <p:xfrm>
          <a:off x="661401" y="1196614"/>
          <a:ext cx="6558454" cy="3658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ktangel 3"/>
          <p:cNvSpPr/>
          <p:nvPr/>
        </p:nvSpPr>
        <p:spPr>
          <a:xfrm>
            <a:off x="801189" y="5003701"/>
            <a:ext cx="108247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000000"/>
                </a:solidFill>
                <a:latin typeface="midtsans" panose="02000503040000020004" pitchFamily="50" charset="0"/>
                <a:ea typeface="Verdana" panose="020B0604030504040204" pitchFamily="34" charset="0"/>
                <a:cs typeface="midtsans" panose="02000503040000020004" pitchFamily="50" charset="0"/>
              </a:rPr>
              <a:t>I </a:t>
            </a:r>
            <a:r>
              <a:rPr lang="da-DK" dirty="0" smtClean="0">
                <a:solidFill>
                  <a:srgbClr val="000000"/>
                </a:solidFill>
                <a:latin typeface="midtsans" panose="02000503040000020004" pitchFamily="50" charset="0"/>
                <a:ea typeface="Verdana" panose="020B0604030504040204" pitchFamily="34" charset="0"/>
                <a:cs typeface="midtsans" panose="02000503040000020004" pitchFamily="50" charset="0"/>
              </a:rPr>
              <a:t>2021; på 31 </a:t>
            </a:r>
            <a:r>
              <a:rPr lang="da-DK" dirty="0">
                <a:solidFill>
                  <a:srgbClr val="000000"/>
                </a:solidFill>
                <a:latin typeface="midtsans" panose="02000503040000020004" pitchFamily="50" charset="0"/>
                <a:ea typeface="Verdana" panose="020B0604030504040204" pitchFamily="34" charset="0"/>
                <a:cs typeface="midtsans" panose="02000503040000020004" pitchFamily="50" charset="0"/>
              </a:rPr>
              <a:t>afdelinger </a:t>
            </a:r>
            <a:r>
              <a:rPr lang="da-DK" dirty="0" smtClean="0">
                <a:solidFill>
                  <a:srgbClr val="000000"/>
                </a:solidFill>
                <a:latin typeface="midtsans" panose="02000503040000020004" pitchFamily="50" charset="0"/>
                <a:ea typeface="Verdana" panose="020B0604030504040204" pitchFamily="34" charset="0"/>
                <a:cs typeface="midtsans" panose="02000503040000020004" pitchFamily="50" charset="0"/>
              </a:rPr>
              <a:t>vurderes at </a:t>
            </a:r>
            <a:r>
              <a:rPr lang="da-DK" dirty="0">
                <a:solidFill>
                  <a:srgbClr val="000000"/>
                </a:solidFill>
                <a:latin typeface="midtsans" panose="02000503040000020004" pitchFamily="50" charset="0"/>
                <a:ea typeface="Verdana" panose="020B0604030504040204" pitchFamily="34" charset="0"/>
                <a:cs typeface="midtsans" panose="02000503040000020004" pitchFamily="50" charset="0"/>
              </a:rPr>
              <a:t>karrierevejledningen er sufficient </a:t>
            </a:r>
            <a:r>
              <a:rPr lang="da-DK" dirty="0" smtClean="0">
                <a:solidFill>
                  <a:srgbClr val="000000"/>
                </a:solidFill>
                <a:latin typeface="midtsans" panose="02000503040000020004" pitchFamily="50" charset="0"/>
                <a:ea typeface="Verdana" panose="020B0604030504040204" pitchFamily="34" charset="0"/>
                <a:cs typeface="midtsans" panose="02000503040000020004" pitchFamily="50" charset="0"/>
              </a:rPr>
              <a:t>og på 5 </a:t>
            </a:r>
            <a:r>
              <a:rPr lang="da-DK" dirty="0">
                <a:solidFill>
                  <a:srgbClr val="000000"/>
                </a:solidFill>
                <a:latin typeface="midtsans" panose="02000503040000020004" pitchFamily="50" charset="0"/>
                <a:ea typeface="Verdana" panose="020B0604030504040204" pitchFamily="34" charset="0"/>
                <a:cs typeface="midtsans" panose="02000503040000020004" pitchFamily="50" charset="0"/>
              </a:rPr>
              <a:t>afdelinger er tilfredsheden »under niveau« (gennemsnit &lt;</a:t>
            </a:r>
            <a:r>
              <a:rPr lang="da-DK" dirty="0" smtClean="0">
                <a:solidFill>
                  <a:srgbClr val="000000"/>
                </a:solidFill>
                <a:latin typeface="midtsans" panose="02000503040000020004" pitchFamily="50" charset="0"/>
                <a:ea typeface="Verdana" panose="020B0604030504040204" pitchFamily="34" charset="0"/>
                <a:cs typeface="midtsans" panose="02000503040000020004" pitchFamily="50" charset="0"/>
              </a:rPr>
              <a:t>4,7)</a:t>
            </a:r>
          </a:p>
          <a:p>
            <a:r>
              <a:rPr lang="da-DK" dirty="0" smtClean="0">
                <a:solidFill>
                  <a:srgbClr val="000000"/>
                </a:solidFill>
                <a:latin typeface="midtsans" panose="02000503040000020004" pitchFamily="50" charset="0"/>
                <a:ea typeface="Verdana" panose="020B0604030504040204" pitchFamily="34" charset="0"/>
                <a:cs typeface="midtsans" panose="02000503040000020004" pitchFamily="50" charset="0"/>
              </a:rPr>
              <a:t>OBS; tydeligt </a:t>
            </a:r>
            <a:r>
              <a:rPr lang="da-DK" dirty="0">
                <a:solidFill>
                  <a:srgbClr val="000000"/>
                </a:solidFill>
                <a:latin typeface="midtsans" panose="02000503040000020004" pitchFamily="50" charset="0"/>
                <a:ea typeface="Verdana" panose="020B0604030504040204" pitchFamily="34" charset="0"/>
                <a:cs typeface="midtsans" panose="02000503040000020004" pitchFamily="50" charset="0"/>
              </a:rPr>
              <a:t>fald i forhold til at sikre karrierevejledning af KBU lægerne </a:t>
            </a:r>
            <a:endParaRPr lang="da-DK" dirty="0" smtClean="0">
              <a:solidFill>
                <a:srgbClr val="000000"/>
              </a:solidFill>
              <a:latin typeface="midtsans" panose="02000503040000020004" pitchFamily="50" charset="0"/>
              <a:ea typeface="Verdana" panose="020B0604030504040204" pitchFamily="34" charset="0"/>
              <a:cs typeface="midtsans" panose="02000503040000020004" pitchFamily="50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914401" y="6224545"/>
            <a:ext cx="499207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050" dirty="0">
                <a:solidFill>
                  <a:srgbClr val="000000"/>
                </a:solidFill>
                <a:latin typeface="midtsans" panose="02000503040000020004" pitchFamily="50" charset="0"/>
                <a:ea typeface="Verdana" panose="020B0604030504040204" pitchFamily="34" charset="0"/>
                <a:cs typeface="midtsans" panose="02000503040000020004" pitchFamily="50" charset="0"/>
              </a:rPr>
              <a:t>Evaluer.dk spm 7. </a:t>
            </a:r>
            <a:r>
              <a:rPr lang="da-DK" sz="1050" dirty="0">
                <a:solidFill>
                  <a:srgbClr val="000000"/>
                </a:solidFill>
                <a:latin typeface="midtsans" panose="02000503040000020004" pitchFamily="50" charset="0"/>
                <a:ea typeface="Verdana" panose="020B0604030504040204" pitchFamily="34" charset="0"/>
                <a:cs typeface="midtsans" panose="02000503040000020004" pitchFamily="50" charset="0"/>
              </a:rPr>
              <a:t>Svar skala; 1 »i meget ringe grad« – og 6 »i meget høj grad«</a:t>
            </a:r>
            <a:endParaRPr lang="da-DK" sz="2800" dirty="0"/>
          </a:p>
        </p:txBody>
      </p:sp>
      <p:sp>
        <p:nvSpPr>
          <p:cNvPr id="6" name="Tekstfelt 5"/>
          <p:cNvSpPr txBox="1"/>
          <p:nvPr/>
        </p:nvSpPr>
        <p:spPr>
          <a:xfrm>
            <a:off x="7528784" y="1686951"/>
            <a:ext cx="4284618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Hvordan er tilfredsheden med karrierevejledningen i afdelingen?</a:t>
            </a:r>
          </a:p>
          <a:p>
            <a:endParaRPr lang="da-DK" sz="2400" dirty="0"/>
          </a:p>
          <a:p>
            <a:r>
              <a:rPr lang="da-DK" sz="2400" dirty="0" smtClean="0"/>
              <a:t>Gør I det godt nok?</a:t>
            </a:r>
          </a:p>
          <a:p>
            <a:endParaRPr lang="da-DK" sz="2400" dirty="0"/>
          </a:p>
          <a:p>
            <a:r>
              <a:rPr lang="da-DK" sz="2400" dirty="0" smtClean="0"/>
              <a:t>Din UAO har Jeres data</a:t>
            </a:r>
            <a:endParaRPr lang="da-DK" sz="2400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0569" y="683581"/>
            <a:ext cx="695539" cy="95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195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5192" y="85844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192" y="85844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b="1" dirty="0" smtClean="0">
                <a:latin typeface="+mn-lt"/>
              </a:rPr>
              <a:t>Karrierevejledning – udfordringer</a:t>
            </a:r>
            <a:endParaRPr lang="da-DK" b="1" dirty="0">
              <a:latin typeface="+mn-lt"/>
            </a:endParaRP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838199" y="1825625"/>
            <a:ext cx="10918371" cy="4351338"/>
          </a:xfrm>
        </p:spPr>
        <p:txBody>
          <a:bodyPr>
            <a:noAutofit/>
          </a:bodyPr>
          <a:lstStyle/>
          <a:p>
            <a:pPr marL="257175" indent="-257175">
              <a:lnSpc>
                <a:spcPct val="120000"/>
              </a:lnSpc>
              <a:buFont typeface="+mj-lt"/>
              <a:buAutoNum type="arabicPeriod"/>
            </a:pPr>
            <a:r>
              <a:rPr lang="da-DK" sz="1800" dirty="0"/>
              <a:t>Har vejlederne den nødvendige viden om de mindre populære specialer til eksempelvis at kunne vejlede uddannelseslæger i retning af specialer med lave besættelsesgrader?</a:t>
            </a:r>
          </a:p>
          <a:p>
            <a:pPr marL="257175" indent="-257175">
              <a:lnSpc>
                <a:spcPct val="120000"/>
              </a:lnSpc>
              <a:buFont typeface="+mj-lt"/>
              <a:buAutoNum type="arabicPeriod"/>
            </a:pPr>
            <a:r>
              <a:rPr lang="da-DK" sz="1800" dirty="0" smtClean="0"/>
              <a:t>Tilbydes </a:t>
            </a:r>
            <a:r>
              <a:rPr lang="da-DK" sz="1800" dirty="0"/>
              <a:t>der systematiseret vejledning til de uddannelseslæger, der skifter speciale undervejs i uddannelsen?</a:t>
            </a:r>
          </a:p>
          <a:p>
            <a:pPr marL="257175" indent="-257175">
              <a:lnSpc>
                <a:spcPct val="120000"/>
              </a:lnSpc>
              <a:buFont typeface="+mj-lt"/>
              <a:buAutoNum type="arabicPeriod"/>
            </a:pPr>
            <a:r>
              <a:rPr lang="da-DK" sz="1800" dirty="0" smtClean="0"/>
              <a:t>Tilbydes </a:t>
            </a:r>
            <a:r>
              <a:rPr lang="da-DK" sz="1800" dirty="0"/>
              <a:t>der tilstrækkelig vejledning i forhold til muligheder inden for specialet</a:t>
            </a:r>
            <a:r>
              <a:rPr lang="da-DK" sz="1800" dirty="0" smtClean="0"/>
              <a:t>? </a:t>
            </a:r>
          </a:p>
          <a:p>
            <a:pPr marL="257175" indent="-257175">
              <a:lnSpc>
                <a:spcPct val="120000"/>
              </a:lnSpc>
              <a:buFont typeface="+mj-lt"/>
              <a:buAutoNum type="arabicPeriod"/>
            </a:pPr>
            <a:r>
              <a:rPr lang="da-DK" sz="1800" dirty="0" smtClean="0"/>
              <a:t>Hvordan sikres tilbud om uvildig karrierevejledning? Er der tilstrækkelige tilbud uden for egen afdeling?</a:t>
            </a:r>
          </a:p>
          <a:p>
            <a:pPr marL="257175" indent="-257175">
              <a:lnSpc>
                <a:spcPct val="120000"/>
              </a:lnSpc>
              <a:buFont typeface="+mj-lt"/>
              <a:buAutoNum type="arabicPeriod"/>
            </a:pPr>
            <a:r>
              <a:rPr lang="da-DK" sz="1800" dirty="0" smtClean="0"/>
              <a:t>Bruges karrierevejledning i tilstrækkelig grad til at spotte særlige talenter – gøres det tidligt og målrettet nok?</a:t>
            </a:r>
          </a:p>
          <a:p>
            <a:pPr marL="257175" indent="-257175">
              <a:lnSpc>
                <a:spcPct val="120000"/>
              </a:lnSpc>
              <a:buFont typeface="+mj-lt"/>
              <a:buAutoNum type="arabicPeriod"/>
            </a:pPr>
            <a:r>
              <a:rPr lang="da-DK" sz="1800" dirty="0" smtClean="0"/>
              <a:t>Har karrierevejledning et for stort fokus på de yngste uddannelseslægers valg af speciale/karriere?</a:t>
            </a:r>
          </a:p>
          <a:p>
            <a:pPr marL="257175" indent="-257175">
              <a:lnSpc>
                <a:spcPct val="120000"/>
              </a:lnSpc>
              <a:buFont typeface="+mj-lt"/>
              <a:buAutoNum type="arabicPeriod"/>
            </a:pPr>
            <a:r>
              <a:rPr lang="da-DK" sz="1800" dirty="0" smtClean="0"/>
              <a:t>Hvilken karrierevejledning gives og er der brug for til HU-læger i sidste del af uddannelsen?</a:t>
            </a:r>
            <a:br>
              <a:rPr lang="da-DK" sz="1800" dirty="0" smtClean="0"/>
            </a:br>
            <a:endParaRPr lang="da-DK" sz="1800" dirty="0" smtClean="0"/>
          </a:p>
          <a:p>
            <a:pPr>
              <a:lnSpc>
                <a:spcPct val="120000"/>
              </a:lnSpc>
            </a:pPr>
            <a:endParaRPr lang="da-DK" sz="1800" dirty="0" smtClean="0"/>
          </a:p>
          <a:p>
            <a:pPr>
              <a:lnSpc>
                <a:spcPct val="120000"/>
              </a:lnSpc>
            </a:pPr>
            <a:endParaRPr lang="da-DK" sz="1800" dirty="0" smtClean="0"/>
          </a:p>
          <a:p>
            <a:pPr>
              <a:lnSpc>
                <a:spcPct val="120000"/>
              </a:lnSpc>
            </a:pPr>
            <a:endParaRPr lang="da-DK" sz="1800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5897" y="133003"/>
            <a:ext cx="914801" cy="126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1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 noChangeArrowheads="1"/>
          </p:cNvSpPr>
          <p:nvPr>
            <p:ph type="title"/>
          </p:nvPr>
        </p:nvSpPr>
        <p:spPr>
          <a:xfrm>
            <a:off x="705394" y="286748"/>
            <a:ext cx="11118669" cy="1325563"/>
          </a:xfrm>
        </p:spPr>
        <p:txBody>
          <a:bodyPr/>
          <a:lstStyle/>
          <a:p>
            <a:r>
              <a:rPr lang="da-DK" altLang="da-DK" sz="3200" b="1" dirty="0" smtClean="0"/>
              <a:t>2021; 857 besatte </a:t>
            </a:r>
            <a:r>
              <a:rPr lang="da-DK" altLang="da-DK" sz="3200" b="1" dirty="0" smtClean="0"/>
              <a:t>hoveduddannelsesforløb </a:t>
            </a:r>
            <a:r>
              <a:rPr lang="da-DK" altLang="da-DK" sz="3200" b="1" dirty="0" smtClean="0"/>
              <a:t>– 132 ubesatte (15 </a:t>
            </a:r>
            <a:r>
              <a:rPr lang="da-DK" altLang="da-DK" sz="3200" b="1" dirty="0"/>
              <a:t>%)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98630" y="1531144"/>
            <a:ext cx="7958137" cy="5049837"/>
          </a:xfrm>
        </p:spPr>
        <p:txBody>
          <a:bodyPr>
            <a:normAutofit fontScale="77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da-DK" dirty="0"/>
              <a:t>74 Almen </a:t>
            </a:r>
            <a:r>
              <a:rPr lang="da-DK" dirty="0" smtClean="0"/>
              <a:t>medicin</a:t>
            </a:r>
          </a:p>
          <a:p>
            <a:pPr>
              <a:buFont typeface="Arial" charset="0"/>
              <a:buChar char="•"/>
              <a:defRPr/>
            </a:pPr>
            <a:r>
              <a:rPr lang="da-DK" dirty="0" smtClean="0"/>
              <a:t>22 Akutmedicin </a:t>
            </a:r>
          </a:p>
          <a:p>
            <a:pPr>
              <a:buFont typeface="Arial" charset="0"/>
              <a:buChar char="•"/>
              <a:defRPr/>
            </a:pPr>
            <a:r>
              <a:rPr lang="da-DK" dirty="0"/>
              <a:t>8 </a:t>
            </a:r>
            <a:r>
              <a:rPr lang="da-DK" dirty="0" smtClean="0"/>
              <a:t>Reumatologi</a:t>
            </a:r>
          </a:p>
          <a:p>
            <a:pPr>
              <a:buFont typeface="Arial" charset="0"/>
              <a:buChar char="•"/>
              <a:defRPr/>
            </a:pPr>
            <a:r>
              <a:rPr lang="da-DK" dirty="0" smtClean="0"/>
              <a:t>6 Radiologi </a:t>
            </a:r>
          </a:p>
          <a:p>
            <a:pPr>
              <a:buFont typeface="Arial" charset="0"/>
              <a:buChar char="•"/>
              <a:defRPr/>
            </a:pPr>
            <a:r>
              <a:rPr lang="da-DK" dirty="0" smtClean="0"/>
              <a:t>5 6 </a:t>
            </a:r>
            <a:r>
              <a:rPr lang="da-DK" dirty="0" err="1" smtClean="0"/>
              <a:t>Gastro-enterologi</a:t>
            </a:r>
            <a:r>
              <a:rPr lang="da-DK" dirty="0" smtClean="0"/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da-DK" dirty="0" smtClean="0"/>
              <a:t>5 Endokrinologi</a:t>
            </a:r>
          </a:p>
          <a:p>
            <a:pPr>
              <a:buFont typeface="Arial" charset="0"/>
              <a:buChar char="•"/>
              <a:defRPr/>
            </a:pPr>
            <a:r>
              <a:rPr lang="da-DK" dirty="0" smtClean="0"/>
              <a:t>4 Neurologi</a:t>
            </a:r>
          </a:p>
          <a:p>
            <a:pPr>
              <a:buFont typeface="Arial" charset="0"/>
              <a:buChar char="•"/>
              <a:defRPr/>
            </a:pPr>
            <a:r>
              <a:rPr lang="da-DK" dirty="0"/>
              <a:t>3 </a:t>
            </a:r>
            <a:r>
              <a:rPr lang="da-DK" dirty="0" smtClean="0"/>
              <a:t>Psykiatri</a:t>
            </a:r>
          </a:p>
          <a:p>
            <a:pPr>
              <a:buFont typeface="Arial" charset="0"/>
              <a:buChar char="•"/>
              <a:defRPr/>
            </a:pPr>
            <a:r>
              <a:rPr lang="da-DK" dirty="0" smtClean="0"/>
              <a:t>3 </a:t>
            </a:r>
            <a:r>
              <a:rPr lang="da-DK" dirty="0"/>
              <a:t>Klinisk onkologi</a:t>
            </a:r>
          </a:p>
          <a:p>
            <a:pPr>
              <a:buFont typeface="Arial" charset="0"/>
              <a:buChar char="•"/>
              <a:defRPr/>
            </a:pPr>
            <a:r>
              <a:rPr lang="da-DK" dirty="0" smtClean="0"/>
              <a:t>3 Hud og Kønssygdomme</a:t>
            </a:r>
          </a:p>
          <a:p>
            <a:pPr>
              <a:buFont typeface="Arial" charset="0"/>
              <a:buChar char="•"/>
              <a:defRPr/>
            </a:pPr>
            <a:r>
              <a:rPr lang="da-DK" dirty="0" smtClean="0"/>
              <a:t>2 </a:t>
            </a:r>
            <a:r>
              <a:rPr lang="da-DK" dirty="0"/>
              <a:t>Patologi</a:t>
            </a:r>
          </a:p>
          <a:p>
            <a:pPr>
              <a:buFont typeface="Arial" charset="0"/>
              <a:buChar char="•"/>
              <a:defRPr/>
            </a:pPr>
            <a:r>
              <a:rPr lang="da-DK" dirty="0" smtClean="0"/>
              <a:t>2 </a:t>
            </a:r>
            <a:r>
              <a:rPr lang="da-DK" dirty="0"/>
              <a:t>Børne- og ungdomspsykiatri</a:t>
            </a:r>
          </a:p>
          <a:p>
            <a:pPr>
              <a:buFont typeface="Arial" charset="0"/>
              <a:buChar char="•"/>
              <a:defRPr/>
            </a:pPr>
            <a:r>
              <a:rPr lang="da-DK" dirty="0"/>
              <a:t>2</a:t>
            </a:r>
            <a:r>
              <a:rPr lang="da-DK" dirty="0" smtClean="0"/>
              <a:t> </a:t>
            </a:r>
            <a:r>
              <a:rPr lang="da-DK" dirty="0"/>
              <a:t>Urologi</a:t>
            </a:r>
          </a:p>
          <a:p>
            <a:pPr>
              <a:buFont typeface="Arial" charset="0"/>
              <a:buChar char="•"/>
              <a:defRPr/>
            </a:pPr>
            <a:r>
              <a:rPr lang="da-DK" dirty="0"/>
              <a:t>2 Geriatri</a:t>
            </a:r>
          </a:p>
          <a:p>
            <a:pPr>
              <a:buFont typeface="Arial" charset="0"/>
              <a:buChar char="•"/>
              <a:defRPr/>
            </a:pPr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7699376" y="3702051"/>
            <a:ext cx="2187575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 cmpd="sng">
            <a:solidFill>
              <a:srgbClr val="4F81BD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a-DK" sz="4000" dirty="0">
                <a:solidFill>
                  <a:srgbClr val="C00000"/>
                </a:solidFill>
                <a:latin typeface="Arial" charset="0"/>
                <a:hlinkClick r:id="rId3"/>
              </a:rPr>
              <a:t>FAKTA</a:t>
            </a:r>
            <a:endParaRPr lang="da-DK" sz="4000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3450" y="5441849"/>
            <a:ext cx="914801" cy="126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1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35188" y="3500439"/>
            <a:ext cx="7772400" cy="13620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da-DK" sz="2800" dirty="0"/>
              <a:t> 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35428" y="1589361"/>
            <a:ext cx="10937966" cy="266065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da-DK" sz="4000" b="1" dirty="0">
                <a:solidFill>
                  <a:schemeClr val="tx1"/>
                </a:solidFill>
              </a:rPr>
              <a:t>Rollen som </a:t>
            </a:r>
            <a:r>
              <a:rPr lang="da-DK" sz="4000" b="1" dirty="0" smtClean="0">
                <a:solidFill>
                  <a:schemeClr val="tx1"/>
                </a:solidFill>
              </a:rPr>
              <a:t>karrierevejleder i afdelingen</a:t>
            </a:r>
          </a:p>
          <a:p>
            <a:pPr algn="ctr">
              <a:defRPr/>
            </a:pPr>
            <a:endParaRPr lang="da-DK" sz="4000" dirty="0" smtClean="0">
              <a:solidFill>
                <a:schemeClr val="tx1"/>
              </a:solidFill>
            </a:endParaRPr>
          </a:p>
          <a:p>
            <a:pPr marL="342900" indent="-342900" algn="ctr">
              <a:buFontTx/>
              <a:buChar char="-"/>
              <a:defRPr/>
            </a:pPr>
            <a:r>
              <a:rPr lang="da-DK" sz="3200" dirty="0" smtClean="0">
                <a:solidFill>
                  <a:schemeClr val="tx1"/>
                </a:solidFill>
              </a:rPr>
              <a:t>hvad er en god karrierevejleder?</a:t>
            </a:r>
          </a:p>
          <a:p>
            <a:pPr marL="342900" indent="-342900" algn="ctr">
              <a:buFontTx/>
              <a:buChar char="-"/>
              <a:defRPr/>
            </a:pPr>
            <a:r>
              <a:rPr lang="da-DK" sz="3200" dirty="0" smtClean="0">
                <a:solidFill>
                  <a:schemeClr val="tx1"/>
                </a:solidFill>
              </a:rPr>
              <a:t>hvad skal en karrierevejleder kunne?</a:t>
            </a:r>
          </a:p>
          <a:p>
            <a:pPr marL="342900" indent="-342900" algn="ctr">
              <a:buFontTx/>
              <a:buChar char="-"/>
              <a:defRPr/>
            </a:pPr>
            <a:r>
              <a:rPr lang="da-DK" sz="3200" dirty="0" smtClean="0">
                <a:solidFill>
                  <a:schemeClr val="tx1"/>
                </a:solidFill>
              </a:rPr>
              <a:t>hvem skal være karrierevejleder? 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5897" y="133003"/>
            <a:ext cx="914801" cy="126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02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274638"/>
            <a:ext cx="8291512" cy="1143000"/>
          </a:xfrm>
        </p:spPr>
        <p:txBody>
          <a:bodyPr/>
          <a:lstStyle/>
          <a:p>
            <a:pPr eaLnBrk="1" hangingPunct="1"/>
            <a:r>
              <a:rPr lang="da-DK" altLang="da-DK" sz="4000" b="1" dirty="0"/>
              <a:t>Overvej din rolle som karrierevejleder…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741489"/>
            <a:ext cx="8229600" cy="45243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a-DK" altLang="da-DK" smtClean="0"/>
              <a:t> 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V="1">
            <a:off x="3216275" y="2349500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3287713" y="5157788"/>
            <a:ext cx="5256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121449" y="2708275"/>
            <a:ext cx="46166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cs typeface="Arial" panose="020B0604020202020204" pitchFamily="34" charset="0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566988" y="1844676"/>
            <a:ext cx="18716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sz="1800" b="1">
                <a:cs typeface="Arial" panose="020B0604020202020204" pitchFamily="34" charset="0"/>
              </a:rPr>
              <a:t>Spørgsmål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8543926" y="4652963"/>
            <a:ext cx="158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sz="1800" b="1">
                <a:cs typeface="Arial" panose="020B0604020202020204" pitchFamily="34" charset="0"/>
              </a:rPr>
              <a:t>Relation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143251" y="5229226"/>
            <a:ext cx="13684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sz="1800">
                <a:cs typeface="Arial" panose="020B0604020202020204" pitchFamily="34" charset="0"/>
              </a:rPr>
              <a:t>Magt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sz="1800">
                <a:cs typeface="Arial" panose="020B0604020202020204" pitchFamily="34" charset="0"/>
              </a:rPr>
              <a:t>Autoritet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7751763" y="5229226"/>
            <a:ext cx="2233612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sz="1800">
                <a:cs typeface="Arial" panose="020B0604020202020204" pitchFamily="34" charset="0"/>
              </a:rPr>
              <a:t>Ingen magt’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sz="1800">
                <a:cs typeface="Arial" panose="020B0604020202020204" pitchFamily="34" charset="0"/>
              </a:rPr>
              <a:t>Ingen autoritet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351088" y="4941888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sz="1800">
                <a:cs typeface="Arial" panose="020B0604020202020204" pitchFamily="34" charset="0"/>
              </a:rPr>
              <a:t>Få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2208214" y="2349501"/>
            <a:ext cx="15128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a-DK" sz="1800">
                <a:cs typeface="Arial" panose="020B0604020202020204" pitchFamily="34" charset="0"/>
              </a:rPr>
              <a:t>Mange</a:t>
            </a:r>
          </a:p>
        </p:txBody>
      </p: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3359150" y="4581525"/>
            <a:ext cx="93503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cs typeface="Arial" panose="020B0604020202020204" pitchFamily="34" charset="0"/>
              </a:rPr>
              <a:t>Instruktør</a:t>
            </a:r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4008438" y="3860801"/>
            <a:ext cx="1441450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cs typeface="Arial" panose="020B0604020202020204" pitchFamily="34" charset="0"/>
              </a:rPr>
              <a:t>Vejleder</a:t>
            </a:r>
          </a:p>
        </p:txBody>
      </p:sp>
      <p:sp>
        <p:nvSpPr>
          <p:cNvPr id="18447" name="Oval 15"/>
          <p:cNvSpPr>
            <a:spLocks noChangeArrowheads="1"/>
          </p:cNvSpPr>
          <p:nvPr/>
        </p:nvSpPr>
        <p:spPr bwMode="auto">
          <a:xfrm>
            <a:off x="5735638" y="3500439"/>
            <a:ext cx="1223962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cs typeface="Arial" panose="020B0604020202020204" pitchFamily="34" charset="0"/>
              </a:rPr>
              <a:t>Mentor</a:t>
            </a:r>
          </a:p>
        </p:txBody>
      </p:sp>
      <p:sp>
        <p:nvSpPr>
          <p:cNvPr id="18448" name="Oval 16"/>
          <p:cNvSpPr>
            <a:spLocks noChangeArrowheads="1"/>
          </p:cNvSpPr>
          <p:nvPr/>
        </p:nvSpPr>
        <p:spPr bwMode="auto">
          <a:xfrm>
            <a:off x="6024563" y="2708276"/>
            <a:ext cx="1439862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cs typeface="Arial" panose="020B0604020202020204" pitchFamily="34" charset="0"/>
              </a:rPr>
              <a:t>Supervisor</a:t>
            </a:r>
          </a:p>
        </p:txBody>
      </p:sp>
      <p:sp>
        <p:nvSpPr>
          <p:cNvPr id="18449" name="Oval 17"/>
          <p:cNvSpPr>
            <a:spLocks noChangeArrowheads="1"/>
          </p:cNvSpPr>
          <p:nvPr/>
        </p:nvSpPr>
        <p:spPr bwMode="auto">
          <a:xfrm>
            <a:off x="7535863" y="2420938"/>
            <a:ext cx="1439862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cs typeface="Arial" panose="020B0604020202020204" pitchFamily="34" charset="0"/>
              </a:rPr>
              <a:t>Facilitator</a:t>
            </a:r>
          </a:p>
        </p:txBody>
      </p:sp>
      <p:sp>
        <p:nvSpPr>
          <p:cNvPr id="18450" name="Oval 18"/>
          <p:cNvSpPr>
            <a:spLocks noChangeArrowheads="1"/>
          </p:cNvSpPr>
          <p:nvPr/>
        </p:nvSpPr>
        <p:spPr bwMode="auto">
          <a:xfrm>
            <a:off x="8616951" y="1989139"/>
            <a:ext cx="1439863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cs typeface="Arial" panose="020B0604020202020204" pitchFamily="34" charset="0"/>
              </a:rPr>
              <a:t>Coach</a:t>
            </a:r>
          </a:p>
        </p:txBody>
      </p:sp>
      <p:sp>
        <p:nvSpPr>
          <p:cNvPr id="18451" name="Tekstboks 1"/>
          <p:cNvSpPr txBox="1">
            <a:spLocks noChangeArrowheads="1"/>
          </p:cNvSpPr>
          <p:nvPr/>
        </p:nvSpPr>
        <p:spPr bwMode="auto">
          <a:xfrm>
            <a:off x="8688388" y="3751263"/>
            <a:ext cx="16557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 b="1"/>
              <a:t>Obs fortrolighed</a:t>
            </a:r>
          </a:p>
        </p:txBody>
      </p:sp>
      <p:pic>
        <p:nvPicPr>
          <p:cNvPr id="20" name="Billed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5897" y="133003"/>
            <a:ext cx="914801" cy="126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99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7205" y="53975"/>
            <a:ext cx="9002308" cy="1143000"/>
          </a:xfrm>
        </p:spPr>
        <p:txBody>
          <a:bodyPr/>
          <a:lstStyle/>
          <a:p>
            <a:pPr eaLnBrk="1" hangingPunct="1"/>
            <a:r>
              <a:rPr lang="da-DK" altLang="da-DK" sz="3600" dirty="0">
                <a:latin typeface="Calibri" panose="020F0502020204030204" pitchFamily="34" charset="0"/>
              </a:rPr>
              <a:t>Rammen for de næste 3 timer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67205" y="642938"/>
            <a:ext cx="10753493" cy="3857625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  <a:defRPr/>
            </a:pPr>
            <a:endParaRPr lang="da-DK" altLang="da-DK" sz="1800" b="1" dirty="0">
              <a:solidFill>
                <a:srgbClr val="006699"/>
              </a:solidFill>
            </a:endParaRPr>
          </a:p>
          <a:p>
            <a:pPr eaLnBrk="1" hangingPunct="1">
              <a:buFontTx/>
              <a:buNone/>
              <a:defRPr/>
            </a:pPr>
            <a:endParaRPr lang="da-DK" altLang="da-DK" sz="1800" b="1" dirty="0">
              <a:solidFill>
                <a:srgbClr val="006699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da-DK" altLang="da-DK" sz="1800" b="1" dirty="0">
                <a:solidFill>
                  <a:srgbClr val="0070C0"/>
                </a:solidFill>
              </a:rPr>
              <a:t>Formål; </a:t>
            </a:r>
            <a:endParaRPr lang="da-DK" altLang="da-DK" sz="1400" dirty="0">
              <a:solidFill>
                <a:srgbClr val="0070C0"/>
              </a:solidFill>
            </a:endParaRPr>
          </a:p>
          <a:p>
            <a:pPr eaLnBrk="1" hangingPunct="1">
              <a:defRPr/>
            </a:pPr>
            <a:r>
              <a:rPr lang="da-DK" altLang="da-DK" sz="1800" dirty="0"/>
              <a:t>Status på uddannelsesinitiativer fra handleplanen </a:t>
            </a:r>
            <a:r>
              <a:rPr lang="da-DK" altLang="da-DK" sz="1800" dirty="0" smtClean="0"/>
              <a:t>2021</a:t>
            </a:r>
            <a:endParaRPr lang="da-DK" altLang="da-DK" sz="1800" dirty="0"/>
          </a:p>
          <a:p>
            <a:pPr eaLnBrk="1" hangingPunct="1">
              <a:defRPr/>
            </a:pPr>
            <a:r>
              <a:rPr lang="da-DK" altLang="da-DK" sz="1800" dirty="0"/>
              <a:t>Ideer til initiativer og tiltag, der kan medvirke til at </a:t>
            </a:r>
            <a:r>
              <a:rPr lang="da-DK" sz="1800" dirty="0"/>
              <a:t>styrke og udvikle uddannelses- og læringsmiljøet</a:t>
            </a:r>
            <a:r>
              <a:rPr lang="da-DK" altLang="da-DK" sz="1800" dirty="0"/>
              <a:t> på AUH.  </a:t>
            </a:r>
          </a:p>
          <a:p>
            <a:pPr eaLnBrk="1" hangingPunct="1">
              <a:buFontTx/>
              <a:buNone/>
              <a:defRPr/>
            </a:pPr>
            <a:r>
              <a:rPr lang="da-DK" altLang="da-DK" sz="1800" b="1" dirty="0">
                <a:solidFill>
                  <a:srgbClr val="0070C0"/>
                </a:solidFill>
              </a:rPr>
              <a:t>Udbytte:</a:t>
            </a:r>
          </a:p>
          <a:p>
            <a:pPr eaLnBrk="1" hangingPunct="1">
              <a:defRPr/>
            </a:pPr>
            <a:r>
              <a:rPr lang="da-DK" altLang="da-DK" sz="1800" dirty="0"/>
              <a:t>Vores bud på afdelingens handlingsplan med forslag til konkrete initiativer og tiltag</a:t>
            </a:r>
          </a:p>
          <a:p>
            <a:pPr marL="0" indent="0">
              <a:buNone/>
              <a:defRPr/>
            </a:pPr>
            <a:r>
              <a:rPr lang="da-DK" altLang="da-DK" sz="1800" b="1" dirty="0">
                <a:solidFill>
                  <a:srgbClr val="0070C0"/>
                </a:solidFill>
              </a:rPr>
              <a:t>Dagsorden/agenda</a:t>
            </a:r>
          </a:p>
          <a:p>
            <a:pPr eaLnBrk="1" hangingPunct="1">
              <a:defRPr/>
            </a:pPr>
            <a:r>
              <a:rPr lang="da-DK" altLang="da-DK" sz="1800" dirty="0"/>
              <a:t>Udveksling og kvalificering af ideer – prioritering i plenum – beskrivelse af initiativ og tiltag</a:t>
            </a:r>
          </a:p>
          <a:p>
            <a:pPr marL="0" indent="0">
              <a:buNone/>
              <a:defRPr/>
            </a:pPr>
            <a:r>
              <a:rPr lang="da-DK" altLang="da-DK" sz="1800" b="1" dirty="0">
                <a:solidFill>
                  <a:srgbClr val="0070C0"/>
                </a:solidFill>
              </a:rPr>
              <a:t>Regler/roller</a:t>
            </a:r>
          </a:p>
          <a:p>
            <a:pPr eaLnBrk="1" hangingPunct="1">
              <a:defRPr/>
            </a:pPr>
            <a:r>
              <a:rPr lang="da-DK" altLang="da-DK" sz="1800" dirty="0"/>
              <a:t>Mødeleder er XXXXX og referent er XXXX </a:t>
            </a:r>
          </a:p>
          <a:p>
            <a:pPr eaLnBrk="1" hangingPunct="1">
              <a:defRPr/>
            </a:pPr>
            <a:r>
              <a:rPr lang="da-DK" altLang="da-DK" sz="1800" dirty="0"/>
              <a:t>Refleksion (alene) – diskussion af oplevelser/ideer (3 og 3 – 6 og 6)</a:t>
            </a:r>
          </a:p>
          <a:p>
            <a:pPr marL="0" indent="0">
              <a:buNone/>
              <a:defRPr/>
            </a:pPr>
            <a:r>
              <a:rPr lang="da-DK" altLang="da-DK" sz="1800" b="1" dirty="0">
                <a:solidFill>
                  <a:srgbClr val="0070C0"/>
                </a:solidFill>
              </a:rPr>
              <a:t>Tidsramme</a:t>
            </a:r>
          </a:p>
          <a:p>
            <a:pPr eaLnBrk="1" hangingPunct="1">
              <a:defRPr/>
            </a:pPr>
            <a:r>
              <a:rPr lang="da-DK" altLang="da-DK" sz="1800" dirty="0"/>
              <a:t>3- timer – fremlæggelse på fælles lægemøde d x/x  - endelig aftale  </a:t>
            </a:r>
          </a:p>
          <a:p>
            <a:pPr marL="0" indent="0">
              <a:buNone/>
              <a:defRPr/>
            </a:pPr>
            <a:endParaRPr lang="da-DK" altLang="da-DK" sz="2000" dirty="0"/>
          </a:p>
          <a:p>
            <a:pPr marL="0" indent="0">
              <a:buNone/>
              <a:defRPr/>
            </a:pPr>
            <a:endParaRPr lang="da-DK" altLang="da-DK" sz="2000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5897" y="133003"/>
            <a:ext cx="914801" cy="126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4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3177" y="-31750"/>
            <a:ext cx="9207623" cy="1143000"/>
          </a:xfrm>
        </p:spPr>
        <p:txBody>
          <a:bodyPr vert="horz" lIns="0" tIns="0" rIns="0" bIns="0" rtlCol="0" anchor="b">
            <a:normAutofit/>
          </a:bodyPr>
          <a:lstStyle/>
          <a:p>
            <a:pPr eaLnBrk="1" hangingPunct="1">
              <a:defRPr/>
            </a:pPr>
            <a:r>
              <a:rPr lang="da-DK" sz="4000" b="1" dirty="0">
                <a:latin typeface="+mn-lt"/>
              </a:rPr>
              <a:t>Karrierevejlederens rolle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1154" y="1370013"/>
            <a:ext cx="11007635" cy="5084762"/>
          </a:xfrm>
        </p:spPr>
        <p:txBody>
          <a:bodyPr vert="horz" lIns="0" tIns="0" rIns="0" bIns="0" rtlCol="0">
            <a:normAutofit/>
          </a:bodyPr>
          <a:lstStyle/>
          <a:p>
            <a:pPr marL="182563" indent="-182563">
              <a:lnSpc>
                <a:spcPct val="75000"/>
              </a:lnSpc>
              <a:spcBef>
                <a:spcPct val="35000"/>
              </a:spcBef>
              <a:spcAft>
                <a:spcPct val="50000"/>
              </a:spcAft>
              <a:buFont typeface="Arial" charset="0"/>
              <a:buChar char="•"/>
              <a:defRPr/>
            </a:pPr>
            <a:r>
              <a:rPr lang="da-DK" sz="2000" b="1" dirty="0">
                <a:latin typeface="Arial" charset="0"/>
              </a:rPr>
              <a:t>Dialogpartner</a:t>
            </a:r>
          </a:p>
          <a:p>
            <a:pPr marL="582613" lvl="1" indent="-182563">
              <a:lnSpc>
                <a:spcPct val="75000"/>
              </a:lnSpc>
              <a:spcBef>
                <a:spcPct val="35000"/>
              </a:spcBef>
              <a:spcAft>
                <a:spcPct val="50000"/>
              </a:spcAft>
              <a:buFont typeface="Arial" charset="0"/>
              <a:buChar char="–"/>
              <a:defRPr/>
            </a:pPr>
            <a:r>
              <a:rPr lang="da-DK" sz="1800" dirty="0">
                <a:latin typeface="Arial" charset="0"/>
              </a:rPr>
              <a:t> understøtter ved at observere, tænke og komme med feedback</a:t>
            </a:r>
          </a:p>
          <a:p>
            <a:pPr marL="182563" indent="-182563">
              <a:lnSpc>
                <a:spcPct val="75000"/>
              </a:lnSpc>
              <a:spcBef>
                <a:spcPct val="35000"/>
              </a:spcBef>
              <a:spcAft>
                <a:spcPct val="50000"/>
              </a:spcAft>
              <a:buFont typeface="Arial" charset="0"/>
              <a:buChar char="•"/>
              <a:defRPr/>
            </a:pPr>
            <a:r>
              <a:rPr lang="da-DK" sz="2000" b="1" dirty="0">
                <a:latin typeface="Arial" charset="0"/>
              </a:rPr>
              <a:t>Lyt, lyt og lyt! </a:t>
            </a:r>
          </a:p>
          <a:p>
            <a:pPr marL="582613" lvl="1" indent="-182563">
              <a:lnSpc>
                <a:spcPct val="75000"/>
              </a:lnSpc>
              <a:spcBef>
                <a:spcPct val="35000"/>
              </a:spcBef>
              <a:spcAft>
                <a:spcPct val="50000"/>
              </a:spcAft>
              <a:buFont typeface="Arial" charset="0"/>
              <a:buChar char="–"/>
              <a:defRPr/>
            </a:pPr>
            <a:r>
              <a:rPr lang="da-DK" sz="1800" dirty="0">
                <a:latin typeface="Arial" charset="0"/>
              </a:rPr>
              <a:t>En fortællende proces giver mulighed for at standse op og tænke</a:t>
            </a:r>
          </a:p>
          <a:p>
            <a:pPr marL="182563" indent="-182563">
              <a:lnSpc>
                <a:spcPct val="75000"/>
              </a:lnSpc>
              <a:spcBef>
                <a:spcPct val="35000"/>
              </a:spcBef>
              <a:spcAft>
                <a:spcPct val="50000"/>
              </a:spcAft>
              <a:buFont typeface="Arial" charset="0"/>
              <a:buChar char="•"/>
              <a:defRPr/>
            </a:pPr>
            <a:r>
              <a:rPr lang="da-DK" sz="2000" b="1" dirty="0">
                <a:latin typeface="Arial" charset="0"/>
              </a:rPr>
              <a:t>Vær nysgerrig </a:t>
            </a:r>
          </a:p>
          <a:p>
            <a:pPr marL="582613" lvl="1" indent="-182563">
              <a:lnSpc>
                <a:spcPct val="75000"/>
              </a:lnSpc>
              <a:spcBef>
                <a:spcPct val="35000"/>
              </a:spcBef>
              <a:spcAft>
                <a:spcPct val="50000"/>
              </a:spcAft>
              <a:buFont typeface="Arial" charset="0"/>
              <a:buChar char="–"/>
              <a:defRPr/>
            </a:pPr>
            <a:r>
              <a:rPr lang="da-DK" sz="1800" dirty="0">
                <a:latin typeface="Arial" charset="0"/>
              </a:rPr>
              <a:t>Udforsk og afdæk - frem for konkluderende, fortolkende og evaluerende</a:t>
            </a:r>
          </a:p>
          <a:p>
            <a:pPr marL="182563" indent="-182563">
              <a:lnSpc>
                <a:spcPct val="75000"/>
              </a:lnSpc>
              <a:spcBef>
                <a:spcPct val="35000"/>
              </a:spcBef>
              <a:spcAft>
                <a:spcPct val="50000"/>
              </a:spcAft>
              <a:buFont typeface="Arial" charset="0"/>
              <a:buChar char="•"/>
              <a:defRPr/>
            </a:pPr>
            <a:r>
              <a:rPr lang="da-DK" sz="2000" b="1" dirty="0">
                <a:latin typeface="Arial" charset="0"/>
              </a:rPr>
              <a:t>Brug mange forskellige spørgsmål  </a:t>
            </a:r>
          </a:p>
          <a:p>
            <a:pPr marL="582613" lvl="1" indent="-182563">
              <a:lnSpc>
                <a:spcPct val="75000"/>
              </a:lnSpc>
              <a:spcBef>
                <a:spcPct val="35000"/>
              </a:spcBef>
              <a:spcAft>
                <a:spcPct val="50000"/>
              </a:spcAft>
              <a:buFont typeface="Arial" charset="0"/>
              <a:buChar char="–"/>
              <a:defRPr/>
            </a:pPr>
            <a:r>
              <a:rPr lang="da-DK" sz="1800" dirty="0">
                <a:latin typeface="Arial" charset="0"/>
              </a:rPr>
              <a:t>Husk en tilpas grad af forstyrrelse –  ud af komfortzonen!</a:t>
            </a:r>
          </a:p>
          <a:p>
            <a:pPr marL="182563" indent="-182563">
              <a:lnSpc>
                <a:spcPct val="75000"/>
              </a:lnSpc>
              <a:spcBef>
                <a:spcPct val="35000"/>
              </a:spcBef>
              <a:spcAft>
                <a:spcPct val="50000"/>
              </a:spcAft>
              <a:buFont typeface="Arial" charset="0"/>
              <a:buChar char="•"/>
              <a:defRPr/>
            </a:pPr>
            <a:r>
              <a:rPr lang="da-DK" sz="2000" b="1" dirty="0">
                <a:latin typeface="Arial" charset="0"/>
              </a:rPr>
              <a:t>Vær styrende </a:t>
            </a:r>
          </a:p>
          <a:p>
            <a:pPr marL="582613" lvl="1" indent="-182563">
              <a:lnSpc>
                <a:spcPct val="75000"/>
              </a:lnSpc>
              <a:spcBef>
                <a:spcPct val="35000"/>
              </a:spcBef>
              <a:spcAft>
                <a:spcPct val="50000"/>
              </a:spcAft>
              <a:buFont typeface="Arial" charset="0"/>
              <a:buChar char="–"/>
              <a:defRPr/>
            </a:pPr>
            <a:r>
              <a:rPr lang="da-DK" sz="1800" dirty="0">
                <a:latin typeface="Arial" charset="0"/>
              </a:rPr>
              <a:t>men spørg til processen – giver det her mening, eller skal vi en </a:t>
            </a:r>
          </a:p>
          <a:p>
            <a:pPr marL="400050" lvl="1" indent="0">
              <a:lnSpc>
                <a:spcPct val="75000"/>
              </a:lnSpc>
              <a:spcBef>
                <a:spcPct val="35000"/>
              </a:spcBef>
              <a:spcAft>
                <a:spcPct val="50000"/>
              </a:spcAft>
              <a:buNone/>
              <a:defRPr/>
            </a:pPr>
            <a:r>
              <a:rPr lang="da-DK" sz="1800" dirty="0">
                <a:latin typeface="Arial" charset="0"/>
              </a:rPr>
              <a:t>   anden vej?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5897" y="133003"/>
            <a:ext cx="914801" cy="126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5362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74826" y="223839"/>
            <a:ext cx="8569325" cy="1328737"/>
          </a:xfrm>
        </p:spPr>
        <p:txBody>
          <a:bodyPr vert="horz" lIns="0" tIns="0" rIns="0" bIns="0" rtlCol="0" anchor="b">
            <a:normAutofit/>
          </a:bodyPr>
          <a:lstStyle/>
          <a:p>
            <a:pPr eaLnBrk="1" hangingPunct="1">
              <a:defRPr/>
            </a:pPr>
            <a:r>
              <a:rPr lang="da-DK" sz="4000" b="1" dirty="0">
                <a:latin typeface="+mn-lt"/>
              </a:rPr>
              <a:t>Obs på forskellen </a:t>
            </a:r>
            <a:r>
              <a:rPr lang="da-DK" sz="4000" dirty="0">
                <a:latin typeface="+mn-lt"/>
              </a:rPr>
              <a:t/>
            </a:r>
            <a:br>
              <a:rPr lang="da-DK" sz="4000" dirty="0">
                <a:latin typeface="+mn-lt"/>
              </a:rPr>
            </a:br>
            <a:r>
              <a:rPr lang="da-DK" sz="4000" dirty="0">
                <a:latin typeface="+mn-lt"/>
              </a:rPr>
              <a:t>– husk hvad formålet med samtalen er 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74826" y="1839914"/>
            <a:ext cx="4233863" cy="3851275"/>
          </a:xfrm>
          <a:solidFill>
            <a:schemeClr val="accent1">
              <a:lumMod val="75000"/>
            </a:schemeClr>
          </a:solidFill>
        </p:spPr>
        <p:txBody>
          <a:bodyPr vert="horz" lIns="0" tIns="0" rIns="0" bIns="0" rtlCol="0">
            <a:normAutofit/>
          </a:bodyPr>
          <a:lstStyle/>
          <a:p>
            <a:pPr marL="0" indent="0">
              <a:buNone/>
              <a:defRPr/>
            </a:pPr>
            <a:endParaRPr lang="da-DK" dirty="0">
              <a:solidFill>
                <a:schemeClr val="bg1"/>
              </a:solidFill>
              <a:latin typeface="Arial" charset="0"/>
            </a:endParaRPr>
          </a:p>
          <a:p>
            <a:pPr marL="0" indent="0">
              <a:buNone/>
              <a:defRPr/>
            </a:pPr>
            <a:r>
              <a:rPr lang="da-DK" dirty="0">
                <a:solidFill>
                  <a:schemeClr val="bg1"/>
                </a:solidFill>
                <a:latin typeface="Arial" charset="0"/>
              </a:rPr>
              <a:t>   Faglig vejledning</a:t>
            </a:r>
          </a:p>
          <a:p>
            <a:pPr>
              <a:buFont typeface="Arial"/>
              <a:buChar char="•"/>
              <a:defRPr/>
            </a:pPr>
            <a:endParaRPr lang="da-DK" dirty="0">
              <a:solidFill>
                <a:schemeClr val="bg1"/>
              </a:solidFill>
              <a:latin typeface="Arial" charset="0"/>
            </a:endParaRPr>
          </a:p>
          <a:p>
            <a:pPr lvl="1">
              <a:buFont typeface="Arial"/>
              <a:buChar char="–"/>
              <a:defRPr/>
            </a:pPr>
            <a:r>
              <a:rPr lang="da-DK" dirty="0">
                <a:solidFill>
                  <a:schemeClr val="bg1"/>
                </a:solidFill>
                <a:latin typeface="Arial" charset="0"/>
              </a:rPr>
              <a:t>at skabe klarhed </a:t>
            </a:r>
          </a:p>
          <a:p>
            <a:pPr marL="1257300" lvl="3" indent="0">
              <a:buNone/>
              <a:defRPr/>
            </a:pPr>
            <a:r>
              <a:rPr lang="da-DK" sz="2800" dirty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marL="457200" lvl="1" indent="0">
              <a:buNone/>
              <a:defRPr/>
            </a:pPr>
            <a:endParaRPr lang="da-DK" dirty="0">
              <a:solidFill>
                <a:schemeClr val="bg1"/>
              </a:solidFill>
              <a:latin typeface="Arial" charset="0"/>
            </a:endParaRPr>
          </a:p>
          <a:p>
            <a:pPr marL="457200" lvl="1" indent="0">
              <a:buNone/>
              <a:defRPr/>
            </a:pPr>
            <a:r>
              <a:rPr lang="da-DK" dirty="0">
                <a:solidFill>
                  <a:schemeClr val="bg1"/>
                </a:solidFill>
                <a:latin typeface="Arial" charset="0"/>
              </a:rPr>
              <a:t>Vejlederen påvirker</a:t>
            </a:r>
          </a:p>
          <a:p>
            <a:pPr>
              <a:buFont typeface="Arial"/>
              <a:buChar char="•"/>
              <a:defRPr/>
            </a:pPr>
            <a:endParaRPr lang="da-DK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83313" y="1839914"/>
            <a:ext cx="4324350" cy="3851275"/>
          </a:xfrm>
          <a:solidFill>
            <a:srgbClr val="376092"/>
          </a:solidFill>
        </p:spPr>
        <p:txBody>
          <a:bodyPr vert="horz" lIns="0" tIns="0" rIns="0" bIns="0" rtlCol="0">
            <a:normAutofit/>
          </a:bodyPr>
          <a:lstStyle/>
          <a:p>
            <a:pPr marL="0" indent="0">
              <a:buNone/>
              <a:defRPr/>
            </a:pPr>
            <a:endParaRPr lang="da-DK" sz="3000" dirty="0">
              <a:solidFill>
                <a:srgbClr val="FFFFFF"/>
              </a:solidFill>
              <a:latin typeface="Arial" charset="0"/>
            </a:endParaRPr>
          </a:p>
          <a:p>
            <a:pPr marL="0" indent="0">
              <a:buNone/>
              <a:defRPr/>
            </a:pPr>
            <a:r>
              <a:rPr lang="da-DK" sz="3000" dirty="0">
                <a:solidFill>
                  <a:srgbClr val="FFFFFF"/>
                </a:solidFill>
                <a:latin typeface="Arial" charset="0"/>
              </a:rPr>
              <a:t>  </a:t>
            </a:r>
            <a:r>
              <a:rPr lang="da-DK" dirty="0">
                <a:solidFill>
                  <a:srgbClr val="FFFFFF"/>
                </a:solidFill>
                <a:latin typeface="Arial" charset="0"/>
              </a:rPr>
              <a:t>Karrierevejledning</a:t>
            </a:r>
          </a:p>
          <a:p>
            <a:pPr marL="0" indent="0">
              <a:buNone/>
              <a:defRPr/>
            </a:pPr>
            <a:endParaRPr lang="da-DK" dirty="0">
              <a:solidFill>
                <a:srgbClr val="FFFFFF"/>
              </a:solidFill>
              <a:latin typeface="Arial" charset="0"/>
            </a:endParaRPr>
          </a:p>
          <a:p>
            <a:pPr lvl="1">
              <a:buFont typeface="Arial"/>
              <a:buChar char="–"/>
              <a:defRPr/>
            </a:pPr>
            <a:r>
              <a:rPr lang="da-DK" dirty="0">
                <a:solidFill>
                  <a:srgbClr val="FFFFFF"/>
                </a:solidFill>
                <a:latin typeface="Arial" charset="0"/>
              </a:rPr>
              <a:t>at skabe refleksion</a:t>
            </a:r>
          </a:p>
          <a:p>
            <a:pPr marL="800100" lvl="2" indent="0">
              <a:buNone/>
              <a:defRPr/>
            </a:pPr>
            <a:endParaRPr lang="da-DK" sz="2800" dirty="0">
              <a:solidFill>
                <a:srgbClr val="FFFFFF"/>
              </a:solidFill>
              <a:latin typeface="Arial" charset="0"/>
            </a:endParaRPr>
          </a:p>
          <a:p>
            <a:pPr marL="0" indent="0">
              <a:buNone/>
              <a:defRPr/>
            </a:pPr>
            <a:r>
              <a:rPr lang="da-DK" dirty="0">
                <a:solidFill>
                  <a:srgbClr val="FFFFFF"/>
                </a:solidFill>
                <a:latin typeface="Arial" charset="0"/>
              </a:rPr>
              <a:t>  </a:t>
            </a:r>
          </a:p>
          <a:p>
            <a:pPr marL="0" indent="0">
              <a:buNone/>
              <a:defRPr/>
            </a:pPr>
            <a:r>
              <a:rPr lang="da-DK" dirty="0">
                <a:solidFill>
                  <a:srgbClr val="FFFFFF"/>
                </a:solidFill>
                <a:latin typeface="Arial" charset="0"/>
              </a:rPr>
              <a:t>    Vejlederen udforsker</a:t>
            </a:r>
          </a:p>
          <a:p>
            <a:pPr marL="182563" indent="-182563">
              <a:buFont typeface="Arial"/>
              <a:buChar char="•"/>
              <a:defRPr/>
            </a:pPr>
            <a:endParaRPr lang="da-DK" sz="2400" dirty="0">
              <a:solidFill>
                <a:srgbClr val="FFFFFF"/>
              </a:solidFill>
              <a:latin typeface="Arial" charset="0"/>
            </a:endParaRPr>
          </a:p>
          <a:p>
            <a:pPr marL="182563" indent="-182563">
              <a:buNone/>
              <a:defRPr/>
            </a:pPr>
            <a:endParaRPr lang="da-DK" sz="24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5897" y="133003"/>
            <a:ext cx="914801" cy="126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0292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46313" y="5313364"/>
            <a:ext cx="7772400" cy="13620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da-DK" sz="3200" dirty="0"/>
              <a:t> </a:t>
            </a:r>
          </a:p>
        </p:txBody>
      </p:sp>
      <p:sp>
        <p:nvSpPr>
          <p:cNvPr id="24579" name="Pladsholder til tekst 2"/>
          <p:cNvSpPr>
            <a:spLocks noGrp="1" noChangeArrowheads="1"/>
          </p:cNvSpPr>
          <p:nvPr>
            <p:ph type="body" idx="1"/>
          </p:nvPr>
        </p:nvSpPr>
        <p:spPr>
          <a:xfrm>
            <a:off x="1524000" y="4915626"/>
            <a:ext cx="7772400" cy="1225550"/>
          </a:xfrm>
        </p:spPr>
        <p:txBody>
          <a:bodyPr/>
          <a:lstStyle/>
          <a:p>
            <a:pPr eaLnBrk="1" hangingPunct="1"/>
            <a:r>
              <a:rPr lang="da-DK" altLang="da-DK" dirty="0" smtClean="0">
                <a:solidFill>
                  <a:schemeClr val="tx1"/>
                </a:solidFill>
              </a:rPr>
              <a:t>Lægen på den rette hylde</a:t>
            </a:r>
          </a:p>
          <a:p>
            <a:pPr eaLnBrk="1" hangingPunct="1"/>
            <a:r>
              <a:rPr lang="da-DK" altLang="da-DK" sz="4000" dirty="0">
                <a:solidFill>
                  <a:schemeClr val="tx1"/>
                </a:solidFill>
              </a:rPr>
              <a:t>Hjælpemidler og værktøjer</a:t>
            </a:r>
          </a:p>
        </p:txBody>
      </p:sp>
      <p:pic>
        <p:nvPicPr>
          <p:cNvPr id="24580" name="Billede 3" descr="20150618lho52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50579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5897" y="133003"/>
            <a:ext cx="914801" cy="126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509771" y="6211669"/>
            <a:ext cx="61416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hlinkClick r:id="rId3"/>
              </a:rPr>
              <a:t>https://</a:t>
            </a:r>
            <a:r>
              <a:rPr lang="da-DK" dirty="0" smtClean="0">
                <a:hlinkClick r:id="rId3"/>
              </a:rPr>
              <a:t>www.laeger.dk/sites/default/files/karrierevaerket_1.pdf</a:t>
            </a:r>
            <a:endParaRPr lang="da-DK" dirty="0" smtClean="0"/>
          </a:p>
          <a:p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66" y="240541"/>
            <a:ext cx="6736702" cy="4100873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3333" y="2108173"/>
            <a:ext cx="5039267" cy="167975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Tekstfelt 4"/>
          <p:cNvSpPr txBox="1"/>
          <p:nvPr/>
        </p:nvSpPr>
        <p:spPr>
          <a:xfrm>
            <a:off x="4030133" y="3968747"/>
            <a:ext cx="5181601" cy="206210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a-DK" sz="2400" b="1" dirty="0" smtClean="0"/>
              <a:t>Forberedelse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/>
              <a:t>tænk over karriereveje nu og i fremtiden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/>
              <a:t>tal med andre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/>
              <a:t>lav aftale med hovedvejleder – eller andre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/>
              <a:t>læs – reflekter og noter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/>
              <a:t>overvej om der er særlige emner</a:t>
            </a:r>
            <a:endParaRPr lang="da-DK" sz="20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5897" y="133003"/>
            <a:ext cx="914801" cy="126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8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Billed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29" y="1698631"/>
            <a:ext cx="2498725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Billed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900" y="3098272"/>
            <a:ext cx="2384425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Billed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842" y="1698631"/>
            <a:ext cx="225107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Billed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434" y="2695576"/>
            <a:ext cx="2303462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Billed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096" y="1162054"/>
            <a:ext cx="2082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8799" y="1905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a-DK" sz="4000" dirty="0" smtClean="0"/>
              <a:t>1) Refleksion og åben samtale </a:t>
            </a:r>
            <a:br>
              <a:rPr lang="da-DK" sz="4000" dirty="0" smtClean="0"/>
            </a:br>
            <a:r>
              <a:rPr lang="da-DK" sz="4000" dirty="0" smtClean="0"/>
              <a:t>– overvej, hvad der vil være anerledes om 10-15 år?</a:t>
            </a:r>
            <a:endParaRPr lang="da-DK" sz="4000" dirty="0"/>
          </a:p>
        </p:txBody>
      </p:sp>
      <p:sp>
        <p:nvSpPr>
          <p:cNvPr id="3" name="Tekstfelt 2"/>
          <p:cNvSpPr txBox="1"/>
          <p:nvPr/>
        </p:nvSpPr>
        <p:spPr>
          <a:xfrm>
            <a:off x="169333" y="5503333"/>
            <a:ext cx="3488267" cy="12003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2. Fokuser på det vigtigste</a:t>
            </a:r>
          </a:p>
          <a:p>
            <a:r>
              <a:rPr lang="da-DK" sz="2400" dirty="0" smtClean="0"/>
              <a:t>3. Læg planer</a:t>
            </a:r>
          </a:p>
          <a:p>
            <a:r>
              <a:rPr lang="da-DK" sz="2400" dirty="0" smtClean="0"/>
              <a:t>4. Tag næste skridt</a:t>
            </a:r>
            <a:endParaRPr lang="da-DK" sz="2400" dirty="0"/>
          </a:p>
        </p:txBody>
      </p:sp>
      <p:sp>
        <p:nvSpPr>
          <p:cNvPr id="4" name="Tekstfelt 3"/>
          <p:cNvSpPr txBox="1"/>
          <p:nvPr/>
        </p:nvSpPr>
        <p:spPr>
          <a:xfrm>
            <a:off x="558799" y="1344620"/>
            <a:ext cx="2119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Arbejdslivet</a:t>
            </a:r>
            <a:endParaRPr lang="da-DK" dirty="0"/>
          </a:p>
        </p:txBody>
      </p:sp>
      <p:sp>
        <p:nvSpPr>
          <p:cNvPr id="5" name="Tekstfelt 4"/>
          <p:cNvSpPr txBox="1"/>
          <p:nvPr/>
        </p:nvSpPr>
        <p:spPr>
          <a:xfrm>
            <a:off x="9097434" y="2052642"/>
            <a:ext cx="2382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Det der sker i dit liv og din private hverdag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28835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4" y="581289"/>
            <a:ext cx="8677275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kstfelt 1"/>
          <p:cNvSpPr txBox="1">
            <a:spLocks noChangeArrowheads="1"/>
          </p:cNvSpPr>
          <p:nvPr/>
        </p:nvSpPr>
        <p:spPr bwMode="auto">
          <a:xfrm>
            <a:off x="7694613" y="2027238"/>
            <a:ext cx="19478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Som helt ung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SPECIALEVALG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dernæst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HELE LÆGELIVET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5897" y="133003"/>
            <a:ext cx="914801" cy="126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486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 noChangeArrowheads="1"/>
          </p:cNvSpPr>
          <p:nvPr>
            <p:ph type="title"/>
          </p:nvPr>
        </p:nvSpPr>
        <p:spPr>
          <a:xfrm>
            <a:off x="681446" y="-88885"/>
            <a:ext cx="10515600" cy="1325563"/>
          </a:xfrm>
        </p:spPr>
        <p:txBody>
          <a:bodyPr/>
          <a:lstStyle/>
          <a:p>
            <a:pPr eaLnBrk="1" hangingPunct="1"/>
            <a:r>
              <a:rPr lang="da-DK" altLang="da-DK" sz="4000" b="1" dirty="0" smtClean="0">
                <a:latin typeface="+mn-lt"/>
              </a:rPr>
              <a:t>Karrierevejledning og rådgivning </a:t>
            </a:r>
            <a:endParaRPr lang="da-DK" altLang="da-DK" sz="4000" b="1" dirty="0">
              <a:latin typeface="+mn-lt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81446" y="844959"/>
            <a:ext cx="10824754" cy="4525962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endParaRPr lang="da-DK" b="1" dirty="0" smtClean="0"/>
          </a:p>
          <a:p>
            <a:pPr marL="0" indent="0">
              <a:buNone/>
              <a:defRPr/>
            </a:pPr>
            <a:endParaRPr lang="da-DK" b="1" dirty="0"/>
          </a:p>
          <a:p>
            <a:pPr marL="0" indent="0">
              <a:buNone/>
              <a:defRPr/>
            </a:pPr>
            <a:endParaRPr lang="da-DK" b="1" dirty="0" smtClean="0"/>
          </a:p>
          <a:p>
            <a:pPr marL="0" indent="0">
              <a:buNone/>
              <a:defRPr/>
            </a:pPr>
            <a:endParaRPr lang="da-DK" b="1" dirty="0"/>
          </a:p>
          <a:p>
            <a:pPr marL="0" indent="0">
              <a:buNone/>
              <a:defRPr/>
            </a:pPr>
            <a:r>
              <a:rPr lang="da-DK" b="1" dirty="0" smtClean="0"/>
              <a:t>Videreuddannelsessekretariatet</a:t>
            </a:r>
            <a:endParaRPr lang="da-DK" b="1" dirty="0"/>
          </a:p>
          <a:p>
            <a:pPr marL="0" indent="0">
              <a:buNone/>
              <a:defRPr/>
            </a:pPr>
            <a:r>
              <a:rPr lang="da-DK" sz="2400" dirty="0"/>
              <a:t>Gratis karrierevejledning – ved vurderet behov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da-DK" sz="1800" dirty="0"/>
              <a:t>En times fokuseret samtale ved coach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da-DK" sz="1800" dirty="0"/>
              <a:t>Foregår i </a:t>
            </a:r>
            <a:r>
              <a:rPr lang="da-DK" sz="1800" dirty="0" err="1"/>
              <a:t>Regionshuset</a:t>
            </a:r>
            <a:r>
              <a:rPr lang="da-DK" sz="1800" dirty="0"/>
              <a:t> i Viborg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da-DK" sz="1800" dirty="0"/>
              <a:t>Er uvildig og med fuld tavshedspligt. 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da-DK" sz="1800" dirty="0"/>
              <a:t>Inkluderer en handleplan for den videre proces</a:t>
            </a:r>
          </a:p>
          <a:p>
            <a:pPr marL="0" indent="0">
              <a:buNone/>
              <a:defRPr/>
            </a:pPr>
            <a:endParaRPr lang="da-DK" sz="900" b="1" i="1" dirty="0"/>
          </a:p>
          <a:p>
            <a:pPr marL="0" indent="0">
              <a:buNone/>
              <a:defRPr/>
            </a:pPr>
            <a:endParaRPr lang="da-DK" sz="2400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3967" y="1027906"/>
            <a:ext cx="2261812" cy="1079086"/>
          </a:xfrm>
          <a:prstGeom prst="rect">
            <a:avLst/>
          </a:prstGeom>
        </p:spPr>
      </p:pic>
      <p:sp>
        <p:nvSpPr>
          <p:cNvPr id="4" name="Tekstfelt 3"/>
          <p:cNvSpPr txBox="1"/>
          <p:nvPr/>
        </p:nvSpPr>
        <p:spPr>
          <a:xfrm>
            <a:off x="6696297" y="1708634"/>
            <a:ext cx="24106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altLang="da-DK" b="1" dirty="0"/>
              <a:t>Mail: </a:t>
            </a:r>
            <a:r>
              <a:rPr lang="da-DK" altLang="da-DK" b="1" dirty="0">
                <a:hlinkClick r:id="rId4"/>
              </a:rPr>
              <a:t>vus@stab.rm.dk</a:t>
            </a:r>
            <a:r>
              <a:rPr lang="da-DK" altLang="da-DK" b="1" dirty="0"/>
              <a:t> </a:t>
            </a:r>
          </a:p>
          <a:p>
            <a:r>
              <a:rPr lang="da-DK" altLang="da-DK" b="1" dirty="0"/>
              <a:t>Telefon: 78410800</a:t>
            </a:r>
          </a:p>
          <a:p>
            <a:r>
              <a:rPr lang="da-DK" altLang="da-DK" dirty="0">
                <a:hlinkClick r:id="rId5"/>
              </a:rPr>
              <a:t>www.videreuddannelsen-nord.dk</a:t>
            </a:r>
            <a:r>
              <a:rPr lang="da-DK" altLang="da-DK" dirty="0"/>
              <a:t> </a:t>
            </a:r>
            <a:endParaRPr lang="da-DK" altLang="da-DK" b="1" dirty="0"/>
          </a:p>
          <a:p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97046" y="5450727"/>
            <a:ext cx="914801" cy="126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7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 noChangeArrowheads="1"/>
          </p:cNvSpPr>
          <p:nvPr>
            <p:ph type="title"/>
          </p:nvPr>
        </p:nvSpPr>
        <p:spPr>
          <a:xfrm>
            <a:off x="681446" y="-88885"/>
            <a:ext cx="10515600" cy="1325563"/>
          </a:xfrm>
        </p:spPr>
        <p:txBody>
          <a:bodyPr/>
          <a:lstStyle/>
          <a:p>
            <a:pPr eaLnBrk="1" hangingPunct="1"/>
            <a:r>
              <a:rPr lang="da-DK" altLang="da-DK" sz="4000" b="1" dirty="0" smtClean="0">
                <a:latin typeface="+mn-lt"/>
              </a:rPr>
              <a:t>Karrierevejledning og rådgivning</a:t>
            </a:r>
            <a:r>
              <a:rPr lang="da-DK" altLang="da-DK" sz="4000" dirty="0" smtClean="0"/>
              <a:t> </a:t>
            </a:r>
            <a:endParaRPr lang="da-DK" altLang="da-DK" sz="4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81446" y="844959"/>
            <a:ext cx="10824754" cy="4525962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da-DK" sz="2400" b="1" dirty="0" smtClean="0"/>
              <a:t>Lægeforeningen og Yngre Læger – hjemmeside med masse af hjælp</a:t>
            </a:r>
          </a:p>
          <a:p>
            <a:pPr marL="0" indent="0">
              <a:buNone/>
              <a:defRPr/>
            </a:pPr>
            <a:r>
              <a:rPr lang="da-DK" sz="2000" dirty="0" smtClean="0">
                <a:hlinkClick r:id="rId3"/>
              </a:rPr>
              <a:t>Ny </a:t>
            </a:r>
            <a:r>
              <a:rPr lang="da-DK" sz="2000" dirty="0">
                <a:hlinkClick r:id="rId3"/>
              </a:rPr>
              <a:t>læge i </a:t>
            </a:r>
            <a:r>
              <a:rPr lang="da-DK" sz="2000" dirty="0" smtClean="0">
                <a:hlinkClick r:id="rId3"/>
              </a:rPr>
              <a:t>KBU</a:t>
            </a:r>
            <a:endParaRPr lang="da-DK" sz="2000" dirty="0" smtClean="0"/>
          </a:p>
          <a:p>
            <a:pPr lvl="1">
              <a:defRPr/>
            </a:pPr>
            <a:r>
              <a:rPr lang="da-DK" sz="1600" dirty="0" smtClean="0"/>
              <a:t>Læge i klinisk basisuddannelse, ”ny-læge mentor”, karrieresparring og vejledning, jobsøgning, andre karriereveje</a:t>
            </a:r>
            <a:endParaRPr lang="da-DK" sz="1600" dirty="0"/>
          </a:p>
          <a:p>
            <a:pPr marL="0" indent="0">
              <a:buNone/>
              <a:defRPr/>
            </a:pPr>
            <a:r>
              <a:rPr lang="da-DK" sz="2000" dirty="0" smtClean="0">
                <a:hlinkClick r:id="rId4"/>
              </a:rPr>
              <a:t>Introlæge</a:t>
            </a:r>
            <a:endParaRPr lang="da-DK" sz="2000" dirty="0" smtClean="0"/>
          </a:p>
          <a:p>
            <a:pPr lvl="1">
              <a:defRPr/>
            </a:pPr>
            <a:r>
              <a:rPr lang="da-DK" sz="1600" dirty="0" smtClean="0"/>
              <a:t>podcast om faglige profiler, ”yngre læge fraktioner under de lægevidenskabelige selskaber”, </a:t>
            </a:r>
            <a:r>
              <a:rPr lang="da-DK" sz="1600" dirty="0"/>
              <a:t>Uddybende spørgsmål til dit </a:t>
            </a:r>
            <a:r>
              <a:rPr lang="da-DK" sz="1600" dirty="0" smtClean="0"/>
              <a:t>specialevalg</a:t>
            </a:r>
            <a:endParaRPr lang="da-DK" sz="1600" dirty="0" smtClean="0">
              <a:hlinkClick r:id="rId5"/>
            </a:endParaRPr>
          </a:p>
          <a:p>
            <a:pPr marL="0" indent="0">
              <a:buNone/>
              <a:defRPr/>
            </a:pPr>
            <a:r>
              <a:rPr lang="da-DK" sz="2000" dirty="0" smtClean="0">
                <a:hlinkClick r:id="rId5"/>
              </a:rPr>
              <a:t>Hoveduddannelse</a:t>
            </a:r>
            <a:r>
              <a:rPr lang="da-DK" sz="2000" dirty="0" smtClean="0"/>
              <a:t>  </a:t>
            </a:r>
          </a:p>
          <a:p>
            <a:pPr lvl="1">
              <a:defRPr/>
            </a:pPr>
            <a:r>
              <a:rPr lang="da-DK" sz="1800" dirty="0" smtClean="0"/>
              <a:t>karrieresparring, karriereafklaring, få en mentor</a:t>
            </a:r>
            <a:endParaRPr lang="da-DK" sz="1800" dirty="0"/>
          </a:p>
          <a:p>
            <a:pPr marL="0" indent="0">
              <a:buNone/>
              <a:defRPr/>
            </a:pPr>
            <a:r>
              <a:rPr lang="da-DK" sz="2000" dirty="0" smtClean="0">
                <a:hlinkClick r:id="rId6"/>
              </a:rPr>
              <a:t>Karrier </a:t>
            </a:r>
            <a:r>
              <a:rPr lang="da-DK" sz="2000" dirty="0">
                <a:hlinkClick r:id="rId6"/>
              </a:rPr>
              <a:t>og uddannelse</a:t>
            </a:r>
            <a:endParaRPr lang="da-DK" sz="2000" dirty="0"/>
          </a:p>
          <a:p>
            <a:pPr lvl="1">
              <a:defRPr/>
            </a:pPr>
            <a:r>
              <a:rPr lang="da-DK" sz="1800" dirty="0"/>
              <a:t>Karriere: Hvad er dit næste skridt? </a:t>
            </a:r>
            <a:endParaRPr lang="da-DK" sz="1600" dirty="0" smtClean="0"/>
          </a:p>
          <a:p>
            <a:pPr marL="0" indent="0">
              <a:buNone/>
              <a:defRPr/>
            </a:pPr>
            <a:r>
              <a:rPr lang="da-DK" sz="2200" dirty="0" smtClean="0">
                <a:hlinkClick r:id="rId7"/>
              </a:rPr>
              <a:t>Mentorordninger</a:t>
            </a:r>
            <a:endParaRPr lang="da-DK" sz="2200" dirty="0"/>
          </a:p>
          <a:p>
            <a:pPr marL="0" indent="0">
              <a:buNone/>
              <a:defRPr/>
            </a:pPr>
            <a:r>
              <a:rPr lang="da-DK" sz="1800" dirty="0" smtClean="0">
                <a:hlinkClick r:id="rId8"/>
              </a:rPr>
              <a:t>Få </a:t>
            </a:r>
            <a:r>
              <a:rPr lang="da-DK" sz="1800" dirty="0">
                <a:hlinkClick r:id="rId8"/>
              </a:rPr>
              <a:t>en karrieresamtale </a:t>
            </a:r>
            <a:r>
              <a:rPr lang="da-DK" sz="1800" dirty="0"/>
              <a:t>- personlig og individuel sparring på dine </a:t>
            </a:r>
            <a:r>
              <a:rPr lang="da-DK" sz="1800" dirty="0" smtClean="0"/>
              <a:t>udfordringer</a:t>
            </a:r>
          </a:p>
          <a:p>
            <a:pPr marL="0" indent="0">
              <a:buNone/>
              <a:defRPr/>
            </a:pPr>
            <a:r>
              <a:rPr lang="da-DK" sz="1800" dirty="0" smtClean="0">
                <a:hlinkClick r:id="rId9"/>
              </a:rPr>
              <a:t>Coachingforløb</a:t>
            </a:r>
            <a:r>
              <a:rPr lang="da-DK" sz="1800" dirty="0" smtClean="0"/>
              <a:t> </a:t>
            </a:r>
            <a:r>
              <a:rPr lang="da-DK" sz="1800" dirty="0"/>
              <a:t>– udfordringer i arbejdslivet </a:t>
            </a:r>
          </a:p>
          <a:p>
            <a:pPr marL="0" indent="0">
              <a:buNone/>
              <a:defRPr/>
            </a:pPr>
            <a:endParaRPr lang="da-DK" sz="900" dirty="0"/>
          </a:p>
          <a:p>
            <a:pPr marL="0" indent="0">
              <a:buNone/>
              <a:defRPr/>
            </a:pPr>
            <a:endParaRPr lang="da-DK" sz="2400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53967" y="157592"/>
            <a:ext cx="2261812" cy="1079086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18961" y="5428283"/>
            <a:ext cx="914801" cy="126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2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latin typeface="+mn-lt"/>
              </a:rPr>
              <a:t>Typiske emner i et coachingforløb </a:t>
            </a:r>
            <a:endParaRPr lang="da-DK" dirty="0">
              <a:latin typeface="+mn-lt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/>
              <a:t>Udfordringer med lederrollen </a:t>
            </a:r>
          </a:p>
          <a:p>
            <a:r>
              <a:rPr lang="da-DK" dirty="0"/>
              <a:t>Hvordan skal jeg drive min praksis?</a:t>
            </a:r>
          </a:p>
          <a:p>
            <a:r>
              <a:rPr lang="da-DK" dirty="0"/>
              <a:t>Afklaring på karrierevejen</a:t>
            </a:r>
          </a:p>
          <a:p>
            <a:r>
              <a:rPr lang="da-DK" dirty="0"/>
              <a:t>Afsøgning af nye muligheder</a:t>
            </a:r>
          </a:p>
          <a:p>
            <a:r>
              <a:rPr lang="da-DK" dirty="0"/>
              <a:t>Hvordan finder jeg det rette speciale?</a:t>
            </a:r>
          </a:p>
          <a:p>
            <a:r>
              <a:rPr lang="da-DK" dirty="0"/>
              <a:t>Hvordan finder jeg balance mellem arbejde og fritid?</a:t>
            </a:r>
          </a:p>
          <a:p>
            <a:r>
              <a:rPr lang="da-DK" dirty="0"/>
              <a:t>Hvordan (gen-)finder jeg arbejdsglæden?</a:t>
            </a:r>
          </a:p>
          <a:p>
            <a:r>
              <a:rPr lang="da-DK" dirty="0"/>
              <a:t>Samarbejde og konflikthåndtering</a:t>
            </a:r>
          </a:p>
          <a:p>
            <a:r>
              <a:rPr lang="da-DK" dirty="0"/>
              <a:t>Konkret sparring på jobsøgning</a:t>
            </a:r>
          </a:p>
          <a:p>
            <a:r>
              <a:rPr lang="da-DK" dirty="0"/>
              <a:t>Karriere uden at være speciallæge – hvordan?</a:t>
            </a:r>
          </a:p>
          <a:p>
            <a:r>
              <a:rPr lang="da-DK" dirty="0"/>
              <a:t>Hvordan drosler jeg ned i arbejdslivet?</a:t>
            </a:r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5897" y="133003"/>
            <a:ext cx="914801" cy="126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551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da-DK" b="1" dirty="0">
                <a:latin typeface="+mn-lt"/>
              </a:rPr>
              <a:t>Karrierevejledning – </a:t>
            </a:r>
            <a:r>
              <a:rPr lang="da-DK" b="1" dirty="0" smtClean="0">
                <a:latin typeface="+mn-lt"/>
              </a:rPr>
              <a:t>spørgsmål </a:t>
            </a:r>
            <a:r>
              <a:rPr lang="da-DK" b="1" dirty="0">
                <a:latin typeface="+mn-lt"/>
              </a:rPr>
              <a:t>til dig selv?	</a:t>
            </a:r>
            <a:endParaRPr lang="da-DK" b="1" dirty="0">
              <a:latin typeface="Arial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3142" y="1893662"/>
            <a:ext cx="10807337" cy="275671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eaLnBrk="1" hangingPunct="1"/>
            <a:r>
              <a:rPr lang="da-DK" altLang="da-DK" sz="2000" dirty="0">
                <a:latin typeface="Arial" panose="020B0604020202020204" pitchFamily="34" charset="0"/>
              </a:rPr>
              <a:t>Hvad er det for et lægeliv, du drømmer om?</a:t>
            </a:r>
          </a:p>
          <a:p>
            <a:pPr eaLnBrk="1" hangingPunct="1"/>
            <a:r>
              <a:rPr lang="da-DK" altLang="da-DK" sz="2000" dirty="0">
                <a:latin typeface="Arial" panose="020B0604020202020204" pitchFamily="34" charset="0"/>
              </a:rPr>
              <a:t>Hvornår i arbejdet er du glad, interesseret og fyldt med energi?</a:t>
            </a:r>
          </a:p>
          <a:p>
            <a:pPr eaLnBrk="1" hangingPunct="1"/>
            <a:r>
              <a:rPr lang="da-DK" altLang="da-DK" sz="2000" dirty="0">
                <a:latin typeface="Arial" panose="020B0604020202020204" pitchFamily="34" charset="0"/>
              </a:rPr>
              <a:t>Hvornår i arbejdet bliver du frustreret, træt, energiforladt, keder dig?</a:t>
            </a:r>
          </a:p>
          <a:p>
            <a:pPr eaLnBrk="1" hangingPunct="1"/>
            <a:r>
              <a:rPr lang="da-DK" altLang="da-DK" sz="2000" dirty="0">
                <a:latin typeface="Arial" panose="020B0604020202020204" pitchFamily="34" charset="0"/>
              </a:rPr>
              <a:t>Hvad er du god til/mindre god til?</a:t>
            </a:r>
          </a:p>
          <a:p>
            <a:pPr eaLnBrk="1" hangingPunct="1"/>
            <a:r>
              <a:rPr lang="da-DK" altLang="da-DK" sz="2000" dirty="0">
                <a:latin typeface="Arial" panose="020B0604020202020204" pitchFamily="34" charset="0"/>
              </a:rPr>
              <a:t>Hvilken baggrund og hvilke ønsker har du vedrørende familie, arbejdstider, fritid, helbred?</a:t>
            </a:r>
          </a:p>
          <a:p>
            <a:pPr eaLnBrk="1" hangingPunct="1"/>
            <a:r>
              <a:rPr lang="da-DK" altLang="da-DK" sz="2000" dirty="0">
                <a:latin typeface="Arial" panose="020B0604020202020204" pitchFamily="34" charset="0"/>
              </a:rPr>
              <a:t>Hvad forestiller du dig om typen af dit speciale?</a:t>
            </a:r>
          </a:p>
          <a:p>
            <a:pPr eaLnBrk="1" hangingPunct="1"/>
            <a:r>
              <a:rPr lang="da-DK" altLang="da-DK" sz="2000" dirty="0">
                <a:latin typeface="Arial" panose="020B0604020202020204" pitchFamily="34" charset="0"/>
              </a:rPr>
              <a:t>Hvad forestiller du dig om din ønskede arbejdssituation?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1036320" y="5468983"/>
            <a:ext cx="94313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 smtClean="0"/>
              <a:t>Spørgsmål til medarbejderudviklingssamtalen </a:t>
            </a:r>
          </a:p>
          <a:p>
            <a:r>
              <a:rPr lang="da-DK" dirty="0">
                <a:hlinkClick r:id="rId3"/>
              </a:rPr>
              <a:t>mus-samtaler målrettet HU Yngre Læger hjemmeside.pdf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5897" y="133003"/>
            <a:ext cx="914801" cy="126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4725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6" y="1989139"/>
            <a:ext cx="2447925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Diagram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5" y="338513"/>
            <a:ext cx="11290300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4" name="Gruppe 3"/>
          <p:cNvGrpSpPr>
            <a:grpSpLocks/>
          </p:cNvGrpSpPr>
          <p:nvPr/>
        </p:nvGrpSpPr>
        <p:grpSpPr bwMode="auto">
          <a:xfrm>
            <a:off x="8091489" y="849314"/>
            <a:ext cx="433387" cy="434975"/>
            <a:chOff x="6875463" y="908050"/>
            <a:chExt cx="433387" cy="433388"/>
          </a:xfrm>
        </p:grpSpPr>
        <p:sp>
          <p:nvSpPr>
            <p:cNvPr id="2" name="Ellipse 1"/>
            <p:cNvSpPr>
              <a:spLocks noChangeArrowheads="1"/>
            </p:cNvSpPr>
            <p:nvPr/>
          </p:nvSpPr>
          <p:spPr bwMode="auto">
            <a:xfrm>
              <a:off x="6875463" y="908050"/>
              <a:ext cx="433387" cy="433388"/>
            </a:xfrm>
            <a:prstGeom prst="ellipse">
              <a:avLst/>
            </a:prstGeom>
            <a:solidFill>
              <a:srgbClr val="006699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schemeClr val="dk1"/>
                </a:solidFill>
              </a:endParaRPr>
            </a:p>
          </p:txBody>
        </p:sp>
        <p:sp>
          <p:nvSpPr>
            <p:cNvPr id="15374" name="Tekstboks 2"/>
            <p:cNvSpPr txBox="1">
              <a:spLocks noChangeArrowheads="1"/>
            </p:cNvSpPr>
            <p:nvPr/>
          </p:nvSpPr>
          <p:spPr bwMode="auto">
            <a:xfrm>
              <a:off x="6875463" y="939800"/>
              <a:ext cx="43338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da-DK" altLang="da-DK" sz="18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1</a:t>
              </a:r>
            </a:p>
          </p:txBody>
        </p:sp>
      </p:grpSp>
      <p:sp>
        <p:nvSpPr>
          <p:cNvPr id="6" name="Ellipse 5"/>
          <p:cNvSpPr>
            <a:spLocks noChangeArrowheads="1"/>
          </p:cNvSpPr>
          <p:nvPr/>
        </p:nvSpPr>
        <p:spPr bwMode="auto">
          <a:xfrm>
            <a:off x="8308975" y="5387975"/>
            <a:ext cx="431800" cy="431800"/>
          </a:xfrm>
          <a:prstGeom prst="ellipse">
            <a:avLst/>
          </a:prstGeom>
          <a:solidFill>
            <a:srgbClr val="0066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chemeClr val="dk1"/>
              </a:solidFill>
            </a:endParaRPr>
          </a:p>
        </p:txBody>
      </p:sp>
      <p:sp>
        <p:nvSpPr>
          <p:cNvPr id="15366" name="Tekstboks 6"/>
          <p:cNvSpPr txBox="1">
            <a:spLocks noChangeArrowheads="1"/>
          </p:cNvSpPr>
          <p:nvPr/>
        </p:nvSpPr>
        <p:spPr bwMode="auto">
          <a:xfrm>
            <a:off x="8308975" y="5419725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da-DK" altLang="da-DK" sz="1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2</a:t>
            </a:r>
          </a:p>
        </p:txBody>
      </p:sp>
      <p:sp>
        <p:nvSpPr>
          <p:cNvPr id="8" name="Ellipse 7"/>
          <p:cNvSpPr>
            <a:spLocks noChangeArrowheads="1"/>
          </p:cNvSpPr>
          <p:nvPr/>
        </p:nvSpPr>
        <p:spPr bwMode="auto">
          <a:xfrm>
            <a:off x="3313113" y="5602288"/>
            <a:ext cx="431800" cy="431800"/>
          </a:xfrm>
          <a:prstGeom prst="ellipse">
            <a:avLst/>
          </a:prstGeom>
          <a:solidFill>
            <a:srgbClr val="0066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chemeClr val="dk1"/>
              </a:solidFill>
            </a:endParaRPr>
          </a:p>
        </p:txBody>
      </p:sp>
      <p:sp>
        <p:nvSpPr>
          <p:cNvPr id="15368" name="Tekstboks 8"/>
          <p:cNvSpPr txBox="1">
            <a:spLocks noChangeArrowheads="1"/>
          </p:cNvSpPr>
          <p:nvPr/>
        </p:nvSpPr>
        <p:spPr bwMode="auto">
          <a:xfrm>
            <a:off x="3317875" y="5635625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da-DK" altLang="da-DK" sz="1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3</a:t>
            </a:r>
          </a:p>
        </p:txBody>
      </p:sp>
      <p:sp>
        <p:nvSpPr>
          <p:cNvPr id="10" name="Ellipse 9"/>
          <p:cNvSpPr>
            <a:spLocks noChangeArrowheads="1"/>
          </p:cNvSpPr>
          <p:nvPr/>
        </p:nvSpPr>
        <p:spPr bwMode="auto">
          <a:xfrm>
            <a:off x="3641725" y="1035050"/>
            <a:ext cx="431800" cy="433388"/>
          </a:xfrm>
          <a:prstGeom prst="ellipse">
            <a:avLst/>
          </a:prstGeom>
          <a:solidFill>
            <a:srgbClr val="0066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chemeClr val="dk1"/>
              </a:solidFill>
            </a:endParaRPr>
          </a:p>
        </p:txBody>
      </p:sp>
      <p:sp>
        <p:nvSpPr>
          <p:cNvPr id="15370" name="Tekstboks 10"/>
          <p:cNvSpPr txBox="1">
            <a:spLocks noChangeArrowheads="1"/>
          </p:cNvSpPr>
          <p:nvPr/>
        </p:nvSpPr>
        <p:spPr bwMode="auto">
          <a:xfrm>
            <a:off x="3641725" y="1066800"/>
            <a:ext cx="43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da-DK" altLang="da-DK" sz="1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4</a:t>
            </a:r>
          </a:p>
        </p:txBody>
      </p:sp>
      <p:sp>
        <p:nvSpPr>
          <p:cNvPr id="15372" name="Tekstfelt 2"/>
          <p:cNvSpPr txBox="1">
            <a:spLocks noChangeArrowheads="1"/>
          </p:cNvSpPr>
          <p:nvPr/>
        </p:nvSpPr>
        <p:spPr bwMode="auto">
          <a:xfrm>
            <a:off x="6880226" y="4437063"/>
            <a:ext cx="3463925" cy="862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da-DK" altLang="da-DK" sz="1800" b="1" dirty="0"/>
              <a:t>”Endelig handleplan</a:t>
            </a:r>
          </a:p>
          <a:p>
            <a:pPr algn="ctr"/>
            <a:r>
              <a:rPr lang="da-DK" altLang="da-DK" sz="1800" b="1" dirty="0" smtClean="0"/>
              <a:t>2022/2023”</a:t>
            </a:r>
            <a:endParaRPr lang="da-DK" altLang="da-DK" sz="1800" b="1" dirty="0"/>
          </a:p>
          <a:p>
            <a:pPr algn="ctr"/>
            <a:r>
              <a:rPr lang="da-DK" altLang="da-DK" sz="1400" dirty="0"/>
              <a:t>med ledelsen og UAO</a:t>
            </a:r>
            <a:endParaRPr lang="da-DK" altLang="da-DK" sz="1200" dirty="0"/>
          </a:p>
        </p:txBody>
      </p:sp>
      <p:sp>
        <p:nvSpPr>
          <p:cNvPr id="3" name="Tekstfelt 2"/>
          <p:cNvSpPr txBox="1"/>
          <p:nvPr/>
        </p:nvSpPr>
        <p:spPr>
          <a:xfrm>
            <a:off x="294393" y="251192"/>
            <a:ext cx="3018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/>
              <a:t>Forbedringsmodellen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Do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err="1" smtClean="0"/>
              <a:t>Study</a:t>
            </a:r>
            <a:endParaRPr lang="da-DK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Act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91231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latin typeface="+mn-lt"/>
              </a:rPr>
              <a:t>Materiale til brug for 3-timers mødet</a:t>
            </a:r>
            <a:endParaRPr lang="da-DK" b="1" dirty="0">
              <a:latin typeface="+mn-lt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400" dirty="0" smtClean="0"/>
              <a:t>Karriereafklaringsværktøj – spørgsmål Lægeforeningen</a:t>
            </a:r>
          </a:p>
          <a:p>
            <a:r>
              <a:rPr lang="da-DK" sz="2400" dirty="0" smtClean="0"/>
              <a:t>Karriereværket Yngre Læger</a:t>
            </a:r>
          </a:p>
          <a:p>
            <a:r>
              <a:rPr lang="da-DK" sz="2400" dirty="0" smtClean="0"/>
              <a:t>Notat om karrierevejledning 2007 VUR Nord</a:t>
            </a:r>
          </a:p>
          <a:p>
            <a:r>
              <a:rPr lang="da-DK" sz="2400" dirty="0" smtClean="0"/>
              <a:t>SST vejledning om karrierevejledning 2008</a:t>
            </a:r>
          </a:p>
          <a:p>
            <a:r>
              <a:rPr lang="da-DK" sz="2400" dirty="0" smtClean="0"/>
              <a:t>LVU4-15 Notat om karrierevejledning i den lægelige videreuddannelse (SST, 22 </a:t>
            </a:r>
            <a:r>
              <a:rPr lang="da-DK" sz="2400" dirty="0" err="1" smtClean="0"/>
              <a:t>sept</a:t>
            </a:r>
            <a:r>
              <a:rPr lang="da-DK" sz="2400" dirty="0" smtClean="0"/>
              <a:t> 2022, LVU revisionsprocessen)</a:t>
            </a:r>
            <a:endParaRPr lang="da-DK" sz="24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468983"/>
            <a:ext cx="6383015" cy="96863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4088" y="1994264"/>
            <a:ext cx="2969712" cy="1175692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120" y="4649006"/>
            <a:ext cx="6547445" cy="794459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5897" y="133003"/>
            <a:ext cx="914801" cy="126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061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7244" y="547992"/>
            <a:ext cx="894907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da-DK" altLang="da-DK" b="1" dirty="0" smtClean="0">
                <a:latin typeface="+mn-lt"/>
              </a:rPr>
              <a:t>Karrieremodellen</a:t>
            </a:r>
            <a:br>
              <a:rPr lang="da-DK" altLang="da-DK" b="1" dirty="0" smtClean="0">
                <a:latin typeface="+mn-lt"/>
              </a:rPr>
            </a:br>
            <a:r>
              <a:rPr lang="da-DK" altLang="da-DK" b="1" dirty="0" smtClean="0">
                <a:latin typeface="+mn-lt"/>
              </a:rPr>
              <a:t> </a:t>
            </a:r>
            <a:r>
              <a:rPr lang="da-DK" altLang="da-DK" b="1" dirty="0">
                <a:latin typeface="+mn-lt"/>
              </a:rPr>
              <a:t>– The Dynamic Decision Maker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245" y="1425328"/>
            <a:ext cx="9550938" cy="47657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/>
          </a:bodyPr>
          <a:lstStyle/>
          <a:p>
            <a:pPr marL="0" indent="0" eaLnBrk="1" hangingPunct="1">
              <a:buNone/>
            </a:pPr>
            <a:endParaRPr lang="da-DK" altLang="da-DK" dirty="0"/>
          </a:p>
          <a:p>
            <a:pPr eaLnBrk="1" hangingPunct="1"/>
            <a:r>
              <a:rPr lang="da-DK" altLang="da-DK" dirty="0"/>
              <a:t>Karriere opfattes forskelligt fra person til person. Derfor vil den valgte karrierevej afhænge af, hvad der </a:t>
            </a:r>
            <a:r>
              <a:rPr lang="da-DK" altLang="da-DK" b="1" dirty="0">
                <a:solidFill>
                  <a:srgbClr val="00BCB4"/>
                </a:solidFill>
              </a:rPr>
              <a:t>motiverer</a:t>
            </a:r>
            <a:r>
              <a:rPr lang="da-DK" altLang="da-DK" dirty="0"/>
              <a:t> den enkelte medarbejder</a:t>
            </a:r>
          </a:p>
          <a:p>
            <a:pPr eaLnBrk="1" hangingPunct="1"/>
            <a:endParaRPr lang="da-DK" altLang="da-DK" dirty="0"/>
          </a:p>
          <a:p>
            <a:pPr eaLnBrk="1" hangingPunct="1">
              <a:buFontTx/>
              <a:buNone/>
            </a:pPr>
            <a:r>
              <a:rPr lang="da-DK" altLang="da-DK" dirty="0"/>
              <a:t>Bemærk - der er forskel på:</a:t>
            </a:r>
          </a:p>
          <a:p>
            <a:pPr eaLnBrk="1" hangingPunct="1"/>
            <a:r>
              <a:rPr lang="da-DK" altLang="da-DK" dirty="0"/>
              <a:t>Karriereretning</a:t>
            </a:r>
            <a:br>
              <a:rPr lang="da-DK" altLang="da-DK" dirty="0"/>
            </a:br>
            <a:r>
              <a:rPr lang="da-DK" altLang="da-DK" dirty="0"/>
              <a:t>Det karrieremønster, som en person </a:t>
            </a:r>
            <a:r>
              <a:rPr lang="da-DK" altLang="da-DK" b="1" dirty="0"/>
              <a:t>anser</a:t>
            </a:r>
            <a:r>
              <a:rPr lang="da-DK" altLang="da-DK" dirty="0"/>
              <a:t> for bedst (forstanden)</a:t>
            </a:r>
          </a:p>
          <a:p>
            <a:pPr eaLnBrk="1" hangingPunct="1"/>
            <a:r>
              <a:rPr lang="da-DK" altLang="da-DK" dirty="0"/>
              <a:t>Karrieremotiver</a:t>
            </a:r>
            <a:br>
              <a:rPr lang="da-DK" altLang="da-DK" dirty="0"/>
            </a:br>
            <a:r>
              <a:rPr lang="da-DK" altLang="da-DK" dirty="0"/>
              <a:t>Det karrieremønster, som vil </a:t>
            </a:r>
            <a:r>
              <a:rPr lang="da-DK" altLang="da-DK" b="1" dirty="0"/>
              <a:t>føles</a:t>
            </a:r>
            <a:r>
              <a:rPr lang="da-DK" altLang="da-DK" dirty="0"/>
              <a:t> mest tilfredsstillende (hjertet)</a:t>
            </a:r>
          </a:p>
          <a:p>
            <a:pPr eaLnBrk="1" hangingPunct="1"/>
            <a:endParaRPr lang="da-DK" altLang="da-DK" b="1" dirty="0"/>
          </a:p>
          <a:p>
            <a:pPr eaLnBrk="1" hangingPunct="1">
              <a:buFontTx/>
              <a:buNone/>
            </a:pPr>
            <a:endParaRPr lang="da-DK" altLang="da-DK" b="1" dirty="0"/>
          </a:p>
          <a:p>
            <a:pPr eaLnBrk="1" hangingPunct="1">
              <a:buFontTx/>
              <a:buNone/>
            </a:pPr>
            <a:endParaRPr lang="da-DK" altLang="da-DK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E9F7BDA4-BE4A-4052-884C-9AB1D88EA1A8}"/>
              </a:ext>
            </a:extLst>
          </p:cNvPr>
          <p:cNvSpPr txBox="1"/>
          <p:nvPr/>
        </p:nvSpPr>
        <p:spPr>
          <a:xfrm>
            <a:off x="977245" y="6006409"/>
            <a:ext cx="980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altLang="da-DK" sz="1400" b="1" dirty="0"/>
              <a:t>Professor Michael Driver &amp; </a:t>
            </a:r>
            <a:r>
              <a:rPr lang="da-DK" altLang="da-DK" sz="1400" b="1"/>
              <a:t>Professor Kenneth </a:t>
            </a:r>
            <a:r>
              <a:rPr lang="da-DK" altLang="da-DK" sz="1400" b="1" dirty="0" err="1"/>
              <a:t>Brousseau</a:t>
            </a:r>
            <a:r>
              <a:rPr lang="da-DK" altLang="da-DK" sz="1400" b="1" dirty="0"/>
              <a:t>. </a:t>
            </a:r>
            <a:r>
              <a:rPr lang="da-DK" sz="1400" b="1" dirty="0"/>
              <a:t>University of Southern </a:t>
            </a:r>
            <a:r>
              <a:rPr lang="da-DK" sz="1400" b="1" dirty="0" err="1"/>
              <a:t>California</a:t>
            </a:r>
            <a:endParaRPr lang="da-DK" sz="1400" b="1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5897" y="133003"/>
            <a:ext cx="914801" cy="126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29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39800" y="483712"/>
            <a:ext cx="10515600" cy="1325563"/>
          </a:xfrm>
        </p:spPr>
        <p:txBody>
          <a:bodyPr/>
          <a:lstStyle/>
          <a:p>
            <a:r>
              <a:rPr lang="da-DK" b="1" dirty="0">
                <a:solidFill>
                  <a:srgbClr val="00BCB4"/>
                </a:solidFill>
              </a:rPr>
              <a:t>Karrieremodellen. </a:t>
            </a:r>
            <a:r>
              <a:rPr lang="da-DK" dirty="0"/>
              <a:t>De 4 karriereretninger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half" idx="1"/>
          </p:nvPr>
        </p:nvSpPr>
        <p:spPr>
          <a:xfrm>
            <a:off x="939800" y="1657845"/>
            <a:ext cx="5156200" cy="4351338"/>
          </a:xfrm>
        </p:spPr>
        <p:txBody>
          <a:bodyPr>
            <a:normAutofit fontScale="92500" lnSpcReduction="20000"/>
          </a:bodyPr>
          <a:lstStyle/>
          <a:p>
            <a:r>
              <a:rPr lang="da-DK" dirty="0"/>
              <a:t>Eksperten motiveres af</a:t>
            </a:r>
          </a:p>
          <a:p>
            <a:pPr marL="0" indent="0">
              <a:buNone/>
            </a:pPr>
            <a:endParaRPr lang="da-DK" dirty="0"/>
          </a:p>
          <a:p>
            <a:pPr lvl="1"/>
            <a:r>
              <a:rPr lang="da-DK" altLang="da-DK" dirty="0"/>
              <a:t>Faglighed</a:t>
            </a:r>
            <a:br>
              <a:rPr lang="da-DK" altLang="da-DK" dirty="0"/>
            </a:br>
            <a:r>
              <a:rPr lang="da-DK" altLang="da-DK" dirty="0"/>
              <a:t>- anerkendelse for ekspertise</a:t>
            </a:r>
            <a:br>
              <a:rPr lang="da-DK" altLang="da-DK" dirty="0"/>
            </a:br>
            <a:r>
              <a:rPr lang="da-DK" altLang="da-DK" dirty="0"/>
              <a:t>- behersker sit faglige område</a:t>
            </a:r>
            <a:br>
              <a:rPr lang="da-DK" altLang="da-DK" dirty="0"/>
            </a:br>
            <a:endParaRPr lang="da-DK" altLang="da-DK" dirty="0"/>
          </a:p>
          <a:p>
            <a:pPr lvl="1"/>
            <a:r>
              <a:rPr lang="da-DK" altLang="da-DK" dirty="0"/>
              <a:t>Sikkerhed</a:t>
            </a:r>
            <a:br>
              <a:rPr lang="da-DK" altLang="da-DK" dirty="0"/>
            </a:br>
            <a:r>
              <a:rPr lang="da-DK" altLang="da-DK" dirty="0"/>
              <a:t>- i rollen</a:t>
            </a:r>
            <a:br>
              <a:rPr lang="da-DK" altLang="da-DK" dirty="0"/>
            </a:br>
            <a:r>
              <a:rPr lang="da-DK" altLang="da-DK" dirty="0"/>
              <a:t>- i ansættelsen</a:t>
            </a:r>
            <a:br>
              <a:rPr lang="da-DK" altLang="da-DK" dirty="0"/>
            </a:br>
            <a:r>
              <a:rPr lang="da-DK" altLang="da-DK" dirty="0"/>
              <a:t/>
            </a:r>
            <a:br>
              <a:rPr lang="da-DK" altLang="da-DK" dirty="0"/>
            </a:br>
            <a:endParaRPr lang="da-DK" altLang="da-DK" dirty="0"/>
          </a:p>
          <a:p>
            <a:pPr>
              <a:buNone/>
            </a:pPr>
            <a:r>
              <a:rPr lang="da-DK" altLang="da-DK" dirty="0"/>
              <a:t>Eksperterne </a:t>
            </a:r>
            <a:r>
              <a:rPr lang="da-DK" altLang="da-DK" b="1" dirty="0">
                <a:solidFill>
                  <a:srgbClr val="00BCB4"/>
                </a:solidFill>
              </a:rPr>
              <a:t>ER</a:t>
            </a:r>
            <a:r>
              <a:rPr lang="da-DK" altLang="da-DK" b="1" dirty="0"/>
              <a:t> </a:t>
            </a:r>
            <a:r>
              <a:rPr lang="da-DK" altLang="da-DK" dirty="0"/>
              <a:t>deres karriere </a:t>
            </a:r>
          </a:p>
          <a:p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half" idx="2"/>
          </p:nvPr>
        </p:nvSpPr>
        <p:spPr>
          <a:xfrm>
            <a:off x="6197600" y="1663058"/>
            <a:ext cx="5156200" cy="4519627"/>
          </a:xfrm>
        </p:spPr>
        <p:txBody>
          <a:bodyPr>
            <a:normAutofit fontScale="92500" lnSpcReduction="20000"/>
          </a:bodyPr>
          <a:lstStyle/>
          <a:p>
            <a:r>
              <a:rPr lang="da-DK" sz="2600" dirty="0"/>
              <a:t>De lineære motiveres af</a:t>
            </a:r>
          </a:p>
          <a:p>
            <a:pPr marL="0" indent="0">
              <a:buNone/>
            </a:pPr>
            <a:endParaRPr lang="da-DK" dirty="0"/>
          </a:p>
          <a:p>
            <a:pPr lvl="1"/>
            <a:r>
              <a:rPr lang="da-DK" altLang="da-DK" sz="2400" dirty="0"/>
              <a:t>Magt</a:t>
            </a:r>
            <a:br>
              <a:rPr lang="da-DK" altLang="da-DK" sz="2400" dirty="0"/>
            </a:br>
            <a:r>
              <a:rPr lang="da-DK" altLang="da-DK" sz="2400" dirty="0"/>
              <a:t>- større ansvar, budgetter,</a:t>
            </a:r>
            <a:br>
              <a:rPr lang="da-DK" altLang="da-DK" sz="2400" dirty="0"/>
            </a:br>
            <a:r>
              <a:rPr lang="da-DK" altLang="da-DK" sz="2400" dirty="0"/>
              <a:t>  betydning</a:t>
            </a:r>
            <a:br>
              <a:rPr lang="da-DK" altLang="da-DK" sz="2400" dirty="0"/>
            </a:br>
            <a:r>
              <a:rPr lang="da-DK" altLang="da-DK" sz="2400" dirty="0"/>
              <a:t>- sidde for bordenden, </a:t>
            </a:r>
            <a:br>
              <a:rPr lang="da-DK" altLang="da-DK" sz="2400" dirty="0"/>
            </a:br>
            <a:r>
              <a:rPr lang="da-DK" altLang="da-DK" sz="2400" dirty="0"/>
              <a:t>  bestemme</a:t>
            </a:r>
            <a:br>
              <a:rPr lang="da-DK" altLang="da-DK" sz="2400" dirty="0"/>
            </a:br>
            <a:endParaRPr lang="da-DK" altLang="da-DK" sz="2400" dirty="0"/>
          </a:p>
          <a:p>
            <a:pPr lvl="1"/>
            <a:r>
              <a:rPr lang="da-DK" altLang="da-DK" sz="2400" dirty="0"/>
              <a:t>Præstation</a:t>
            </a:r>
            <a:br>
              <a:rPr lang="da-DK" altLang="da-DK" sz="2400" dirty="0"/>
            </a:br>
            <a:r>
              <a:rPr lang="da-DK" altLang="da-DK" sz="2400" dirty="0"/>
              <a:t>- får tingene til at ske</a:t>
            </a:r>
            <a:br>
              <a:rPr lang="da-DK" altLang="da-DK" sz="2400" dirty="0"/>
            </a:br>
            <a:r>
              <a:rPr lang="da-DK" altLang="da-DK" sz="2400" dirty="0"/>
              <a:t>- skaber resultater</a:t>
            </a:r>
          </a:p>
          <a:p>
            <a:pPr marL="0" indent="0">
              <a:buNone/>
            </a:pPr>
            <a:endParaRPr lang="da-DK" altLang="da-DK" dirty="0"/>
          </a:p>
          <a:p>
            <a:pPr>
              <a:buNone/>
            </a:pPr>
            <a:r>
              <a:rPr lang="da-DK" altLang="da-DK" dirty="0"/>
              <a:t>De lineære karriere </a:t>
            </a:r>
            <a:r>
              <a:rPr lang="da-DK" altLang="da-DK" b="1" dirty="0">
                <a:solidFill>
                  <a:srgbClr val="00BCB4"/>
                </a:solidFill>
              </a:rPr>
              <a:t>GØR</a:t>
            </a:r>
            <a:r>
              <a:rPr lang="da-DK" altLang="da-DK" dirty="0"/>
              <a:t> karriere</a:t>
            </a:r>
          </a:p>
          <a:p>
            <a:pPr>
              <a:buNone/>
            </a:pPr>
            <a:r>
              <a:rPr lang="da-DK" dirty="0"/>
              <a:t> 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5897" y="133003"/>
            <a:ext cx="914801" cy="126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777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56578" y="379132"/>
            <a:ext cx="10515600" cy="1325563"/>
          </a:xfrm>
        </p:spPr>
        <p:txBody>
          <a:bodyPr/>
          <a:lstStyle/>
          <a:p>
            <a:r>
              <a:rPr lang="da-DK" b="1" dirty="0">
                <a:solidFill>
                  <a:srgbClr val="00BCB4"/>
                </a:solidFill>
              </a:rPr>
              <a:t>Karrieremodellen. </a:t>
            </a:r>
            <a:r>
              <a:rPr lang="da-DK" dirty="0"/>
              <a:t>De 4 karriereretninger</a:t>
            </a:r>
          </a:p>
        </p:txBody>
      </p:sp>
      <p:sp>
        <p:nvSpPr>
          <p:cNvPr id="8" name="Pladsholder til indhold 7"/>
          <p:cNvSpPr>
            <a:spLocks noGrp="1"/>
          </p:cNvSpPr>
          <p:nvPr>
            <p:ph sz="half" idx="1"/>
          </p:nvPr>
        </p:nvSpPr>
        <p:spPr>
          <a:xfrm>
            <a:off x="956578" y="1556413"/>
            <a:ext cx="5156200" cy="4351338"/>
          </a:xfrm>
        </p:spPr>
        <p:txBody>
          <a:bodyPr>
            <a:normAutofit fontScale="92500" lnSpcReduction="20000"/>
          </a:bodyPr>
          <a:lstStyle/>
          <a:p>
            <a:r>
              <a:rPr lang="da-DK" dirty="0"/>
              <a:t>De udvidende motiveres af</a:t>
            </a:r>
          </a:p>
          <a:p>
            <a:pPr marL="0" indent="0">
              <a:buNone/>
            </a:pPr>
            <a:endParaRPr lang="da-DK" dirty="0"/>
          </a:p>
          <a:p>
            <a:pPr lvl="1"/>
            <a:r>
              <a:rPr lang="da-DK" altLang="da-DK" dirty="0"/>
              <a:t>Personlig udvikling</a:t>
            </a:r>
            <a:br>
              <a:rPr lang="da-DK" altLang="da-DK" dirty="0"/>
            </a:br>
            <a:r>
              <a:rPr lang="da-DK" altLang="da-DK" dirty="0"/>
              <a:t>- udvide repertoire af viden og</a:t>
            </a:r>
            <a:br>
              <a:rPr lang="da-DK" altLang="da-DK" dirty="0"/>
            </a:br>
            <a:r>
              <a:rPr lang="da-DK" altLang="da-DK" dirty="0"/>
              <a:t>  kompetencer</a:t>
            </a:r>
            <a:br>
              <a:rPr lang="da-DK" altLang="da-DK" dirty="0"/>
            </a:br>
            <a:endParaRPr lang="da-DK" altLang="da-DK" dirty="0"/>
          </a:p>
          <a:p>
            <a:pPr lvl="1"/>
            <a:r>
              <a:rPr lang="da-DK" altLang="da-DK" dirty="0"/>
              <a:t>Kreativitet</a:t>
            </a:r>
            <a:br>
              <a:rPr lang="da-DK" altLang="da-DK" dirty="0"/>
            </a:br>
            <a:r>
              <a:rPr lang="da-DK" altLang="da-DK" dirty="0"/>
              <a:t>- skabe nyt</a:t>
            </a:r>
            <a:br>
              <a:rPr lang="da-DK" altLang="da-DK" dirty="0"/>
            </a:br>
            <a:endParaRPr lang="da-DK" altLang="da-DK" dirty="0"/>
          </a:p>
          <a:p>
            <a:pPr lvl="1"/>
            <a:r>
              <a:rPr lang="da-DK" altLang="da-DK" dirty="0"/>
              <a:t>Involvering</a:t>
            </a:r>
            <a:br>
              <a:rPr lang="da-DK" altLang="da-DK" dirty="0"/>
            </a:br>
            <a:r>
              <a:rPr lang="da-DK" altLang="da-DK" dirty="0"/>
              <a:t>- hjælpe andre til udvikling</a:t>
            </a:r>
          </a:p>
          <a:p>
            <a:endParaRPr lang="da-DK" altLang="da-DK" dirty="0"/>
          </a:p>
          <a:p>
            <a:pPr>
              <a:buNone/>
            </a:pPr>
            <a:r>
              <a:rPr lang="da-DK" altLang="da-DK" dirty="0"/>
              <a:t>De udvidende </a:t>
            </a:r>
            <a:r>
              <a:rPr lang="da-DK" altLang="da-DK" b="1" dirty="0">
                <a:solidFill>
                  <a:srgbClr val="00BCB4"/>
                </a:solidFill>
              </a:rPr>
              <a:t>OPDAGER</a:t>
            </a:r>
            <a:r>
              <a:rPr lang="da-DK" altLang="da-DK" b="1" dirty="0"/>
              <a:t> </a:t>
            </a:r>
            <a:r>
              <a:rPr lang="da-DK" altLang="da-DK" dirty="0"/>
              <a:t>deres karriere</a:t>
            </a:r>
          </a:p>
          <a:p>
            <a:endParaRPr lang="da-DK" dirty="0"/>
          </a:p>
        </p:txBody>
      </p:sp>
      <p:sp>
        <p:nvSpPr>
          <p:cNvPr id="9" name="Pladsholder til indhold 8"/>
          <p:cNvSpPr>
            <a:spLocks noGrp="1"/>
          </p:cNvSpPr>
          <p:nvPr>
            <p:ph sz="half" idx="2"/>
          </p:nvPr>
        </p:nvSpPr>
        <p:spPr>
          <a:xfrm>
            <a:off x="6197600" y="1544111"/>
            <a:ext cx="5156200" cy="4948968"/>
          </a:xfrm>
        </p:spPr>
        <p:txBody>
          <a:bodyPr>
            <a:normAutofit fontScale="92500" lnSpcReduction="20000"/>
          </a:bodyPr>
          <a:lstStyle/>
          <a:p>
            <a:r>
              <a:rPr lang="da-DK" sz="2200" dirty="0"/>
              <a:t>De episodiske motiveres af</a:t>
            </a:r>
          </a:p>
          <a:p>
            <a:pPr marL="0" indent="0">
              <a:buNone/>
            </a:pPr>
            <a:r>
              <a:rPr lang="da-DK" dirty="0"/>
              <a:t> </a:t>
            </a:r>
          </a:p>
          <a:p>
            <a:pPr lvl="1"/>
            <a:r>
              <a:rPr lang="da-DK" altLang="da-DK" sz="2000" dirty="0"/>
              <a:t>Afveksling</a:t>
            </a:r>
            <a:br>
              <a:rPr lang="da-DK" altLang="da-DK" sz="2000" dirty="0"/>
            </a:br>
            <a:r>
              <a:rPr lang="da-DK" altLang="da-DK" sz="2000" dirty="0"/>
              <a:t>- forandring fryder</a:t>
            </a:r>
            <a:br>
              <a:rPr lang="da-DK" altLang="da-DK" sz="2000" dirty="0"/>
            </a:br>
            <a:endParaRPr lang="da-DK" altLang="da-DK" sz="2000" dirty="0"/>
          </a:p>
          <a:p>
            <a:pPr lvl="1"/>
            <a:r>
              <a:rPr lang="da-DK" altLang="da-DK" sz="2000" dirty="0"/>
              <a:t>Uafhængighed</a:t>
            </a:r>
            <a:br>
              <a:rPr lang="da-DK" altLang="da-DK" sz="2000" dirty="0"/>
            </a:br>
            <a:r>
              <a:rPr lang="da-DK" altLang="da-DK" sz="2000" dirty="0"/>
              <a:t>- frihed til at bestemme selv</a:t>
            </a:r>
            <a:br>
              <a:rPr lang="da-DK" altLang="da-DK" sz="2000" dirty="0"/>
            </a:br>
            <a:r>
              <a:rPr lang="da-DK" altLang="da-DK" sz="2000" dirty="0"/>
              <a:t>- lever ikke godt med mange regler</a:t>
            </a:r>
            <a:br>
              <a:rPr lang="da-DK" altLang="da-DK" sz="2000" dirty="0"/>
            </a:br>
            <a:endParaRPr lang="da-DK" altLang="da-DK" sz="2000" dirty="0"/>
          </a:p>
          <a:p>
            <a:pPr lvl="1"/>
            <a:r>
              <a:rPr lang="da-DK" altLang="da-DK" sz="2000" dirty="0"/>
              <a:t>Personengagement</a:t>
            </a:r>
            <a:br>
              <a:rPr lang="da-DK" altLang="da-DK" sz="2000" dirty="0"/>
            </a:br>
            <a:r>
              <a:rPr lang="da-DK" altLang="da-DK" sz="2000" dirty="0"/>
              <a:t>- gode til netværk</a:t>
            </a:r>
          </a:p>
          <a:p>
            <a:pPr>
              <a:buNone/>
            </a:pPr>
            <a:endParaRPr lang="da-DK" altLang="da-DK" sz="2200" dirty="0"/>
          </a:p>
          <a:p>
            <a:pPr>
              <a:buNone/>
            </a:pPr>
            <a:r>
              <a:rPr lang="da-DK" altLang="da-DK" sz="2200" dirty="0"/>
              <a:t>For de episodiske er deres karriere </a:t>
            </a:r>
          </a:p>
          <a:p>
            <a:pPr>
              <a:buNone/>
            </a:pPr>
            <a:r>
              <a:rPr lang="da-DK" altLang="da-DK" sz="2200" dirty="0"/>
              <a:t>en </a:t>
            </a:r>
            <a:r>
              <a:rPr lang="da-DK" altLang="da-DK" sz="2200" b="1" dirty="0">
                <a:solidFill>
                  <a:srgbClr val="00BCB4"/>
                </a:solidFill>
              </a:rPr>
              <a:t>PERSONLIG REJSE</a:t>
            </a:r>
            <a:endParaRPr lang="da-DK" altLang="da-DK" sz="2200" dirty="0">
              <a:solidFill>
                <a:srgbClr val="00BCB4"/>
              </a:solidFill>
            </a:endParaRPr>
          </a:p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5897" y="133003"/>
            <a:ext cx="914801" cy="126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66851" y="107973"/>
            <a:ext cx="8964613" cy="663575"/>
          </a:xfrm>
        </p:spPr>
        <p:txBody>
          <a:bodyPr/>
          <a:lstStyle/>
          <a:p>
            <a:pPr eaLnBrk="1" hangingPunct="1"/>
            <a:r>
              <a:rPr lang="da-DK" altLang="da-DK" sz="3600" dirty="0">
                <a:latin typeface="Calibri" panose="020F0502020204030204" pitchFamily="34" charset="0"/>
              </a:rPr>
              <a:t>Program for 3-timers møde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6851" y="869203"/>
            <a:ext cx="8964613" cy="6073109"/>
          </a:xfrm>
        </p:spPr>
        <p:txBody>
          <a:bodyPr>
            <a:no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da-DK" altLang="da-DK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Velkomst</a:t>
            </a:r>
            <a:r>
              <a:rPr lang="da-DK" altLang="da-DK" sz="2000" dirty="0">
                <a:latin typeface="Calibri" panose="020F0502020204030204" pitchFamily="34" charset="0"/>
              </a:rPr>
              <a:t> </a:t>
            </a:r>
            <a:r>
              <a:rPr lang="da-DK" altLang="da-DK" sz="1600" dirty="0">
                <a:latin typeface="Calibri" panose="020F0502020204030204" pitchFamily="34" charset="0"/>
              </a:rPr>
              <a:t>(15 min)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da-DK" altLang="da-DK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Status </a:t>
            </a:r>
            <a:r>
              <a:rPr lang="da-DK" altLang="da-DK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siden sidste 3 timers møde </a:t>
            </a:r>
            <a:r>
              <a:rPr lang="da-DK" altLang="da-DK" sz="1600" dirty="0">
                <a:solidFill>
                  <a:srgbClr val="000000"/>
                </a:solidFill>
                <a:latin typeface="Calibri" panose="020F0502020204030204" pitchFamily="34" charset="0"/>
              </a:rPr>
              <a:t>(30 min)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da-DK" altLang="da-DK" sz="1600" dirty="0">
                <a:latin typeface="Calibri" panose="020F0502020204030204" pitchFamily="34" charset="0"/>
              </a:rPr>
              <a:t>Handleplan fra </a:t>
            </a:r>
            <a:r>
              <a:rPr lang="da-DK" altLang="da-DK" sz="1600" dirty="0" smtClean="0">
                <a:latin typeface="Calibri" panose="020F0502020204030204" pitchFamily="34" charset="0"/>
              </a:rPr>
              <a:t>2021 </a:t>
            </a:r>
            <a:r>
              <a:rPr lang="da-DK" altLang="da-DK" sz="1600" dirty="0">
                <a:latin typeface="Calibri" panose="020F0502020204030204" pitchFamily="34" charset="0"/>
              </a:rPr>
              <a:t>– status på de enkelte initiativer  </a:t>
            </a:r>
          </a:p>
          <a:p>
            <a:pPr marL="0" indent="0">
              <a:buClr>
                <a:schemeClr val="tx1"/>
              </a:buClr>
              <a:buNone/>
            </a:pPr>
            <a:endParaRPr lang="da-DK" altLang="da-DK" sz="800" b="1" dirty="0">
              <a:solidFill>
                <a:srgbClr val="006699"/>
              </a:solidFill>
              <a:latin typeface="Calibri" panose="020F050202020403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da-DK" altLang="da-DK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Fokus på egne erfaringer og ideer  til initiativer </a:t>
            </a:r>
            <a:r>
              <a:rPr lang="da-DK" altLang="da-DK" sz="1600" dirty="0">
                <a:latin typeface="Calibri" panose="020F0502020204030204" pitchFamily="34" charset="0"/>
              </a:rPr>
              <a:t>(35 min)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da-DK" altLang="da-DK" sz="1600" dirty="0">
                <a:latin typeface="Calibri" panose="020F0502020204030204" pitchFamily="34" charset="0"/>
              </a:rPr>
              <a:t>Egen refleksion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da-DK" altLang="da-DK" sz="1600" dirty="0">
                <a:latin typeface="Calibri" panose="020F0502020204030204" pitchFamily="34" charset="0"/>
              </a:rPr>
              <a:t>Diskussion i grupper af 3 og 3 – afsæt i egne erfaringer og oplevelser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da-DK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Pause</a:t>
            </a:r>
            <a:r>
              <a:rPr lang="en-US" altLang="da-DK" sz="2000" i="1" dirty="0" smtClean="0">
                <a:latin typeface="Calibri" panose="020F0502020204030204" pitchFamily="34" charset="0"/>
              </a:rPr>
              <a:t> </a:t>
            </a:r>
            <a:r>
              <a:rPr lang="en-US" altLang="da-DK" sz="1400" dirty="0">
                <a:latin typeface="Calibri" panose="020F0502020204030204" pitchFamily="34" charset="0"/>
              </a:rPr>
              <a:t>(15 min)</a:t>
            </a:r>
          </a:p>
          <a:p>
            <a:pPr marL="0" indent="0">
              <a:spcBef>
                <a:spcPct val="25000"/>
              </a:spcBef>
              <a:buClr>
                <a:schemeClr val="tx1"/>
              </a:buClr>
              <a:buNone/>
            </a:pPr>
            <a:endParaRPr lang="da-DK" altLang="da-DK" sz="800" b="1" dirty="0">
              <a:solidFill>
                <a:srgbClr val="596B78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ct val="25000"/>
              </a:spcBef>
              <a:buClr>
                <a:schemeClr val="tx1"/>
              </a:buClr>
              <a:buNone/>
            </a:pPr>
            <a:r>
              <a:rPr lang="da-DK" altLang="da-DK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Fokus på forslag til initiativer og konkrete tiltag </a:t>
            </a:r>
            <a:r>
              <a:rPr lang="da-DK" altLang="da-DK" sz="1600" dirty="0">
                <a:latin typeface="Calibri" panose="020F0502020204030204" pitchFamily="34" charset="0"/>
              </a:rPr>
              <a:t>(40 min)  </a:t>
            </a:r>
            <a:endParaRPr lang="da-DK" altLang="da-DK" sz="1400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buClr>
                <a:schemeClr val="tx1"/>
              </a:buClr>
            </a:pPr>
            <a:r>
              <a:rPr lang="da-DK" altLang="da-DK" sz="1600" dirty="0">
                <a:latin typeface="Calibri" panose="020F0502020204030204" pitchFamily="34" charset="0"/>
              </a:rPr>
              <a:t>Diskussion i større grupper -  oplevelser/overvejelser deles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buClr>
                <a:schemeClr val="tx1"/>
              </a:buClr>
            </a:pPr>
            <a:r>
              <a:rPr lang="da-DK" altLang="da-DK" sz="1600" dirty="0">
                <a:latin typeface="Calibri" panose="020F0502020204030204" pitchFamily="34" charset="0"/>
              </a:rPr>
              <a:t>Forslag til initiativer og tiltag prioriteres, formuleres og bringes med til plenum</a:t>
            </a:r>
          </a:p>
          <a:p>
            <a:pPr marL="0" indent="0">
              <a:spcBef>
                <a:spcPct val="25000"/>
              </a:spcBef>
              <a:buClr>
                <a:schemeClr val="tx1"/>
              </a:buClr>
              <a:buNone/>
            </a:pPr>
            <a:endParaRPr lang="da-DK" altLang="da-DK" sz="800" b="1" dirty="0">
              <a:solidFill>
                <a:srgbClr val="596B78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ct val="25000"/>
              </a:spcBef>
              <a:buClr>
                <a:schemeClr val="tx1"/>
              </a:buClr>
              <a:buNone/>
            </a:pPr>
            <a:r>
              <a:rPr lang="da-DK" altLang="da-DK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Plenum</a:t>
            </a:r>
            <a:r>
              <a:rPr lang="da-DK" altLang="da-DK" sz="2000" dirty="0">
                <a:solidFill>
                  <a:srgbClr val="596B78"/>
                </a:solidFill>
                <a:latin typeface="Calibri" panose="020F0502020204030204" pitchFamily="34" charset="0"/>
              </a:rPr>
              <a:t> </a:t>
            </a:r>
            <a:r>
              <a:rPr lang="da-DK" altLang="da-DK" sz="1600" dirty="0">
                <a:latin typeface="Calibri" panose="020F0502020204030204" pitchFamily="34" charset="0"/>
              </a:rPr>
              <a:t>(50 min)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buClr>
                <a:schemeClr val="tx1"/>
              </a:buClr>
            </a:pPr>
            <a:r>
              <a:rPr lang="da-DK" altLang="da-DK" sz="1600" dirty="0">
                <a:latin typeface="Calibri" panose="020F0502020204030204" pitchFamily="34" charset="0"/>
              </a:rPr>
              <a:t>De 5-6 vigtigste initiativer prioriteres 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buClr>
                <a:schemeClr val="tx1"/>
              </a:buClr>
            </a:pPr>
            <a:r>
              <a:rPr lang="da-DK" altLang="da-DK" sz="1600" dirty="0">
                <a:latin typeface="Calibri" panose="020F0502020204030204" pitchFamily="34" charset="0"/>
              </a:rPr>
              <a:t>Vores forslag til handleplan inkl. forslag til konkretet tiltag. 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buClr>
                <a:schemeClr val="tx1"/>
              </a:buClr>
            </a:pPr>
            <a:r>
              <a:rPr lang="da-DK" altLang="da-DK" sz="1600" dirty="0">
                <a:latin typeface="Calibri" panose="020F0502020204030204" pitchFamily="34" charset="0"/>
              </a:rPr>
              <a:t>Udpeges tovholdere </a:t>
            </a:r>
          </a:p>
          <a:p>
            <a:pPr marL="0" indent="0">
              <a:spcBef>
                <a:spcPct val="25000"/>
              </a:spcBef>
              <a:buClr>
                <a:schemeClr val="tx1"/>
              </a:buClr>
              <a:buNone/>
            </a:pPr>
            <a:endParaRPr lang="da-DK" altLang="da-DK" sz="800" b="1" dirty="0">
              <a:solidFill>
                <a:srgbClr val="596B78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ct val="25000"/>
              </a:spcBef>
              <a:buClr>
                <a:schemeClr val="tx1"/>
              </a:buClr>
              <a:buNone/>
            </a:pPr>
            <a:r>
              <a:rPr lang="da-DK" altLang="da-DK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Opsamling ved mødeleder</a:t>
            </a:r>
            <a:r>
              <a:rPr lang="da-DK" altLang="da-DK" sz="2000" b="1" dirty="0">
                <a:solidFill>
                  <a:srgbClr val="006699"/>
                </a:solidFill>
                <a:latin typeface="Calibri" panose="020F0502020204030204" pitchFamily="34" charset="0"/>
              </a:rPr>
              <a:t> </a:t>
            </a:r>
            <a:r>
              <a:rPr lang="da-DK" altLang="da-DK" sz="1600" dirty="0">
                <a:latin typeface="Calibri" panose="020F0502020204030204" pitchFamily="34" charset="0"/>
              </a:rPr>
              <a:t>(10 min)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159376" y="6527801"/>
            <a:ext cx="2016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a-DK" altLang="da-DK" sz="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5897" y="133003"/>
            <a:ext cx="914801" cy="126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6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 noChangeArrowheads="1"/>
          </p:cNvSpPr>
          <p:nvPr>
            <p:ph type="title"/>
          </p:nvPr>
        </p:nvSpPr>
        <p:spPr>
          <a:xfrm>
            <a:off x="1802565" y="203114"/>
            <a:ext cx="9078795" cy="914400"/>
          </a:xfrm>
        </p:spPr>
        <p:txBody>
          <a:bodyPr>
            <a:noAutofit/>
          </a:bodyPr>
          <a:lstStyle/>
          <a:p>
            <a:r>
              <a:rPr lang="da-DK" altLang="da-DK" sz="3600" dirty="0">
                <a:latin typeface="Calibri" panose="020F0502020204030204" pitchFamily="34" charset="0"/>
              </a:rPr>
              <a:t>Status på handleplan fra </a:t>
            </a:r>
            <a:r>
              <a:rPr lang="da-DK" altLang="da-DK" sz="3600" dirty="0" smtClean="0">
                <a:latin typeface="Calibri" panose="020F0502020204030204" pitchFamily="34" charset="0"/>
              </a:rPr>
              <a:t>2021 </a:t>
            </a:r>
            <a:r>
              <a:rPr lang="da-DK" altLang="da-DK" sz="3600" dirty="0">
                <a:latin typeface="Calibri" panose="020F0502020204030204" pitchFamily="34" charset="0"/>
              </a:rPr>
              <a:t/>
            </a:r>
            <a:br>
              <a:rPr lang="da-DK" altLang="da-DK" sz="3600" dirty="0">
                <a:latin typeface="Calibri" panose="020F0502020204030204" pitchFamily="34" charset="0"/>
              </a:rPr>
            </a:br>
            <a:r>
              <a:rPr lang="da-DK" altLang="da-DK" sz="2800" dirty="0">
                <a:latin typeface="Calibri" panose="020F0502020204030204" pitchFamily="34" charset="0"/>
              </a:rPr>
              <a:t>(max 30 min)</a:t>
            </a:r>
            <a:endParaRPr lang="da-DK" altLang="da-DK" sz="3600" dirty="0">
              <a:latin typeface="Calibri" panose="020F0502020204030204" pitchFamily="34" charset="0"/>
            </a:endParaRPr>
          </a:p>
        </p:txBody>
      </p:sp>
      <p:sp>
        <p:nvSpPr>
          <p:cNvPr id="19459" name="Pladsholder til indhold 2"/>
          <p:cNvSpPr>
            <a:spLocks noGrp="1" noChangeArrowheads="1"/>
          </p:cNvSpPr>
          <p:nvPr>
            <p:ph idx="1"/>
          </p:nvPr>
        </p:nvSpPr>
        <p:spPr>
          <a:xfrm>
            <a:off x="1712422" y="1217614"/>
            <a:ext cx="7628429" cy="3309937"/>
          </a:xfrm>
        </p:spPr>
        <p:txBody>
          <a:bodyPr>
            <a:normAutofit/>
          </a:bodyPr>
          <a:lstStyle/>
          <a:p>
            <a:r>
              <a:rPr lang="da-DK" altLang="da-DK" dirty="0" smtClean="0">
                <a:latin typeface="Calibri" panose="020F0502020204030204" pitchFamily="34" charset="0"/>
              </a:rPr>
              <a:t>Vurder om de enkelte initiativer er </a:t>
            </a:r>
          </a:p>
          <a:p>
            <a:pPr lvl="1"/>
            <a:r>
              <a:rPr lang="da-DK" altLang="da-DK" b="1" dirty="0" smtClean="0">
                <a:latin typeface="Calibri" panose="020F0502020204030204" pitchFamily="34" charset="0"/>
              </a:rPr>
              <a:t>fuldt gennemført </a:t>
            </a:r>
          </a:p>
          <a:p>
            <a:pPr lvl="2"/>
            <a:r>
              <a:rPr lang="da-DK" altLang="da-DK" sz="2400" dirty="0" smtClean="0">
                <a:latin typeface="Calibri" panose="020F0502020204030204" pitchFamily="34" charset="0"/>
              </a:rPr>
              <a:t>hvad var effekten?</a:t>
            </a:r>
          </a:p>
          <a:p>
            <a:pPr lvl="1"/>
            <a:r>
              <a:rPr lang="da-DK" altLang="da-DK" b="1" dirty="0" smtClean="0">
                <a:latin typeface="Calibri" panose="020F0502020204030204" pitchFamily="34" charset="0"/>
              </a:rPr>
              <a:t>delvis gennemført </a:t>
            </a:r>
          </a:p>
          <a:p>
            <a:pPr lvl="2"/>
            <a:r>
              <a:rPr lang="da-DK" altLang="da-DK" sz="2400" dirty="0" smtClean="0">
                <a:latin typeface="Calibri" panose="020F0502020204030204" pitchFamily="34" charset="0"/>
              </a:rPr>
              <a:t>hvad mangler for at komme i mål?</a:t>
            </a:r>
          </a:p>
          <a:p>
            <a:pPr lvl="1"/>
            <a:r>
              <a:rPr lang="da-DK" altLang="da-DK" b="1" dirty="0" smtClean="0">
                <a:latin typeface="Calibri" panose="020F0502020204030204" pitchFamily="34" charset="0"/>
              </a:rPr>
              <a:t>ikke gennemført </a:t>
            </a:r>
            <a:endParaRPr lang="da-DK" altLang="da-DK" b="1" dirty="0">
              <a:latin typeface="Calibri" panose="020F0502020204030204" pitchFamily="34" charset="0"/>
            </a:endParaRPr>
          </a:p>
          <a:p>
            <a:pPr lvl="2"/>
            <a:r>
              <a:rPr lang="da-DK" altLang="da-DK" sz="2400" dirty="0" smtClean="0">
                <a:latin typeface="Calibri" panose="020F0502020204030204" pitchFamily="34" charset="0"/>
              </a:rPr>
              <a:t>Er initiativet stadig relevante?</a:t>
            </a:r>
          </a:p>
          <a:p>
            <a:pPr lvl="3"/>
            <a:r>
              <a:rPr lang="da-DK" altLang="da-DK" sz="2000" dirty="0" smtClean="0">
                <a:latin typeface="Calibri" panose="020F0502020204030204" pitchFamily="34" charset="0"/>
              </a:rPr>
              <a:t>hvis ja – hvordan arbejdes der videre?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254" y="4527551"/>
            <a:ext cx="7473261" cy="2183648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1491331"/>
            <a:ext cx="2920599" cy="251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8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2"/>
          <p:cNvSpPr txBox="1">
            <a:spLocks noChangeArrowheads="1"/>
          </p:cNvSpPr>
          <p:nvPr/>
        </p:nvSpPr>
        <p:spPr bwMode="auto">
          <a:xfrm>
            <a:off x="149629" y="964276"/>
            <a:ext cx="11787447" cy="536170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  <a:headEnd/>
            <a:tailEnd/>
          </a:ln>
          <a:effectLst/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Del 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Årets </a:t>
            </a:r>
            <a:r>
              <a:rPr kumimoji="0" lang="da-DK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tema; Karrierevejledning – en vigtig del af uddannelsen</a:t>
            </a:r>
            <a:endParaRPr kumimoji="0" lang="da-DK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- hvordan opsøger du karrierevejledning og hvilken karrierevejledning har du fået?</a:t>
            </a:r>
            <a:endParaRPr kumimoji="0" lang="da-DK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- hvad har du haft brug for tidligere i dit uddannelsesforløb og hvad har du brug for nu? </a:t>
            </a:r>
            <a:endParaRPr kumimoji="0" lang="da-DK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- hvordan kan du og andre uddannelseslæger i afdelingen selv gøre for at øge udbytte? </a:t>
            </a:r>
            <a:endParaRPr kumimoji="0" lang="da-DK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 2 </a:t>
            </a:r>
            <a:endParaRPr kumimoji="0" lang="da-DK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Initiativer og tiltag, der kan forbedre og udvikle den lægelige videreuddannelsen </a:t>
            </a:r>
            <a:endParaRPr kumimoji="0" lang="da-DK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</a:rPr>
              <a:t>i egen afdeling og/eller på tværs af AUH</a:t>
            </a:r>
            <a:endParaRPr kumimoji="0" lang="da-DK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da-DK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en mulighed for at </a:t>
            </a:r>
            <a: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tænke </a:t>
            </a:r>
            <a:r>
              <a:rPr kumimoji="0" lang="da-DK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uddannelse frit og helt ud af boksen</a:t>
            </a:r>
            <a:endParaRPr kumimoji="0" lang="da-DK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da-DK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 </a:t>
            </a:r>
            <a:endParaRPr kumimoji="0" lang="da-DK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051" y="96373"/>
            <a:ext cx="1116715" cy="1541067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22069" y="-108154"/>
            <a:ext cx="10515600" cy="1325563"/>
          </a:xfrm>
        </p:spPr>
        <p:txBody>
          <a:bodyPr>
            <a:normAutofit/>
          </a:bodyPr>
          <a:lstStyle/>
          <a:p>
            <a:r>
              <a:rPr lang="da-DK" altLang="da-DK" sz="3600" dirty="0">
                <a:solidFill>
                  <a:srgbClr val="0070C0"/>
                </a:solidFill>
                <a:latin typeface="Calibri" panose="020F0502020204030204" pitchFamily="34" charset="0"/>
              </a:rPr>
              <a:t>Fokus på egne erfaringer og ideer </a:t>
            </a:r>
            <a:r>
              <a:rPr lang="da-DK" altLang="da-DK" sz="3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til </a:t>
            </a:r>
            <a:r>
              <a:rPr lang="da-DK" altLang="da-DK" sz="3600" dirty="0">
                <a:solidFill>
                  <a:srgbClr val="0070C0"/>
                </a:solidFill>
                <a:latin typeface="Calibri" panose="020F0502020204030204" pitchFamily="34" charset="0"/>
              </a:rPr>
              <a:t>initiativer</a:t>
            </a: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354029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dirty="0" smtClean="0">
                <a:latin typeface="+mn-lt"/>
              </a:rPr>
              <a:t>Hvad er karrierevejledning?</a:t>
            </a:r>
            <a:endParaRPr lang="da-DK" sz="3600" dirty="0">
              <a:latin typeface="+mn-lt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891467" y="1997839"/>
            <a:ext cx="8305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i="1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Formålet med karrierevejledning</a:t>
            </a:r>
            <a:r>
              <a:rPr lang="da-DK" i="1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 at være en hjælp til at træffe det bedste specialevalg </a:t>
            </a:r>
            <a:r>
              <a:rPr lang="da-DK" i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 fra egne interesser og kompetencer, styrker og svagheder</a:t>
            </a:r>
            <a:r>
              <a:rPr lang="da-DK" i="1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og være en hjælp til at løse de udfordringer, der kan opstå i en lægekarrieren og lægelivet. </a:t>
            </a:r>
            <a:r>
              <a:rPr lang="da-DK" i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Karrierevejledning er en del af det etablerede vejledningssystem og skal bidrage til at motivere kommende speciallæger til refleksion over egne uddannelsesmuligheder. Se nærmere </a:t>
            </a:r>
            <a:r>
              <a:rPr lang="da-DK" u="sng" dirty="0">
                <a:solidFill>
                  <a:srgbClr val="0000FF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Sundhedsstyrelsen</a:t>
            </a:r>
            <a:r>
              <a:rPr lang="da-DK" sz="800" i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5897" y="133003"/>
            <a:ext cx="914801" cy="126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60352" y="158174"/>
            <a:ext cx="7913263" cy="914401"/>
          </a:xfrm>
        </p:spPr>
        <p:txBody>
          <a:bodyPr>
            <a:normAutofit/>
          </a:bodyPr>
          <a:lstStyle/>
          <a:p>
            <a:pPr eaLnBrk="1" hangingPunct="1"/>
            <a:r>
              <a:rPr lang="da-DK" altLang="da-DK" sz="3600" dirty="0">
                <a:latin typeface="Calibri" panose="020F0502020204030204" pitchFamily="34" charset="0"/>
              </a:rPr>
              <a:t>Del 1 – Instruktion til brainstorm – 3 og 3</a:t>
            </a:r>
            <a:endParaRPr lang="da-DK" altLang="da-DK" sz="2000" dirty="0">
              <a:latin typeface="Calibri" panose="020F0502020204030204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60352" y="939572"/>
            <a:ext cx="11214172" cy="3630612"/>
          </a:xfrm>
        </p:spPr>
        <p:txBody>
          <a:bodyPr>
            <a:noAutofit/>
          </a:bodyPr>
          <a:lstStyle/>
          <a:p>
            <a:pPr marL="609600" indent="-609600">
              <a:buNone/>
              <a:defRPr/>
            </a:pPr>
            <a:r>
              <a:rPr lang="da-DK" altLang="da-DK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Tag </a:t>
            </a:r>
            <a:r>
              <a:rPr lang="da-DK" altLang="da-DK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det ”individuelle </a:t>
            </a:r>
            <a:r>
              <a:rPr lang="da-DK" altLang="da-DK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arbejdsark” frem – </a:t>
            </a:r>
            <a:r>
              <a:rPr lang="da-DK" altLang="da-DK" sz="2400" b="1" u="sng" dirty="0"/>
              <a:t>brug forsiden  </a:t>
            </a:r>
            <a:endParaRPr lang="da-DK" altLang="da-DK" sz="2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da-DK" altLang="da-DK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da-DK" altLang="da-DK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Trin 1;</a:t>
            </a:r>
          </a:p>
          <a:p>
            <a:pPr marL="0" indent="0">
              <a:buNone/>
              <a:defRPr/>
            </a:pPr>
            <a:r>
              <a:rPr lang="da-DK" altLang="da-DK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Reflekter hver </a:t>
            </a:r>
            <a:r>
              <a:rPr lang="da-DK" alt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for sig i </a:t>
            </a:r>
            <a:r>
              <a:rPr lang="da-DK" altLang="da-DK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da-DK" altLang="da-DK" sz="2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min </a:t>
            </a:r>
            <a:r>
              <a:rPr lang="da-DK" altLang="da-DK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over nedenstående spørgsmål </a:t>
            </a:r>
          </a:p>
          <a:p>
            <a:pPr marL="0" indent="0">
              <a:buNone/>
            </a:pPr>
            <a:r>
              <a:rPr lang="da-DK" sz="1800" b="1" dirty="0" smtClean="0"/>
              <a:t>Når </a:t>
            </a:r>
            <a:r>
              <a:rPr lang="da-DK" sz="1800" b="1" dirty="0"/>
              <a:t>du tænker tilbage på dit uddannelsesforløb - hvis du er KBU læge tænk gerne på din tid under studiet </a:t>
            </a:r>
            <a:endParaRPr lang="da-DK" sz="1800" b="1" dirty="0" smtClean="0"/>
          </a:p>
          <a:p>
            <a:pPr>
              <a:buFontTx/>
              <a:buChar char="-"/>
            </a:pPr>
            <a:r>
              <a:rPr lang="da-DK" sz="1600" dirty="0" smtClean="0"/>
              <a:t>hvilke </a:t>
            </a:r>
            <a:r>
              <a:rPr lang="da-DK" sz="1600" dirty="0"/>
              <a:t>2-3 gode oplevelser </a:t>
            </a:r>
            <a:r>
              <a:rPr lang="da-DK" sz="1600" dirty="0" smtClean="0"/>
              <a:t>og 2-3 mindre gode oplevelser har </a:t>
            </a:r>
            <a:r>
              <a:rPr lang="da-DK" sz="1600" dirty="0"/>
              <a:t>du haft med </a:t>
            </a:r>
            <a:r>
              <a:rPr lang="da-DK" sz="1600" b="1" i="1" dirty="0" smtClean="0"/>
              <a:t>karrierevejledning?</a:t>
            </a:r>
            <a:endParaRPr lang="da-DK" sz="1600" dirty="0"/>
          </a:p>
          <a:p>
            <a:pPr>
              <a:buFontTx/>
              <a:buChar char="-"/>
            </a:pPr>
            <a:r>
              <a:rPr lang="da-DK" sz="1600" dirty="0">
                <a:cs typeface="Calibri" panose="020F0502020204030204" pitchFamily="34" charset="0"/>
              </a:rPr>
              <a:t>h</a:t>
            </a:r>
            <a:r>
              <a:rPr lang="da-DK" sz="1600" dirty="0" smtClean="0">
                <a:cs typeface="Calibri" panose="020F0502020204030204" pitchFamily="34" charset="0"/>
              </a:rPr>
              <a:t>vad </a:t>
            </a:r>
            <a:r>
              <a:rPr lang="da-DK" sz="1600" dirty="0">
                <a:cs typeface="Calibri" panose="020F0502020204030204" pitchFamily="34" charset="0"/>
              </a:rPr>
              <a:t>gjorde du og hvad gjorde andre (ledelsen, den uddannelsesansvarlige overlæge,  vejlederne, den uddannelseskoordinerende yngre læge, andre kollegaer og samarbejdspartnere), der bidrog til, at det blev til gode/mindre gode oplevelser?</a:t>
            </a:r>
          </a:p>
          <a:p>
            <a:pPr>
              <a:defRPr/>
            </a:pPr>
            <a:r>
              <a:rPr lang="da-DK" sz="1600" dirty="0" smtClean="0"/>
              <a:t>Har </a:t>
            </a:r>
            <a:r>
              <a:rPr lang="da-DK" sz="1600" dirty="0"/>
              <a:t>du forslag til ændringer og/eller nye tiltag, der kan være med til </a:t>
            </a:r>
            <a:r>
              <a:rPr lang="da-DK" sz="1600" b="1" i="1" dirty="0"/>
              <a:t>at forbedre karrierevejledningen</a:t>
            </a:r>
            <a:r>
              <a:rPr lang="da-DK" sz="1600" dirty="0"/>
              <a:t> for dig og/eller gruppen af uddannelseslæger</a:t>
            </a:r>
            <a:r>
              <a:rPr lang="da-DK" sz="1600" dirty="0" smtClean="0"/>
              <a:t>?</a:t>
            </a:r>
          </a:p>
          <a:p>
            <a:pPr>
              <a:defRPr/>
            </a:pPr>
            <a:r>
              <a:rPr lang="da-DK" sz="1600" dirty="0" smtClean="0"/>
              <a:t> </a:t>
            </a:r>
            <a:r>
              <a:rPr lang="da-DK" sz="1600" dirty="0"/>
              <a:t>Og hvilken effekt kunne det </a:t>
            </a:r>
            <a:r>
              <a:rPr lang="da-DK" sz="1600" dirty="0" smtClean="0"/>
              <a:t>have på uddannelsen? </a:t>
            </a:r>
          </a:p>
          <a:p>
            <a:pPr marL="0" indent="0">
              <a:buNone/>
              <a:defRPr/>
            </a:pPr>
            <a:r>
              <a:rPr lang="da-DK" altLang="da-DK" sz="1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Brug 2 min </a:t>
            </a:r>
            <a:r>
              <a:rPr lang="da-DK" altLang="da-DK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til at overveje om der er i</a:t>
            </a:r>
            <a:r>
              <a:rPr lang="da-DK" sz="1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nitiativer </a:t>
            </a:r>
            <a:r>
              <a:rPr lang="da-DK" sz="1800" b="1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 tiltag, der kan forbedre og udvikle den lægelige videreuddannelsen </a:t>
            </a:r>
            <a:endParaRPr lang="da-DK" sz="1800" kern="0" dirty="0">
              <a:solidFill>
                <a:sysClr val="windowText" lastClr="000000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da-DK" sz="1800" b="1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 egen afdeling og/eller på tværs af </a:t>
            </a:r>
            <a:r>
              <a:rPr lang="da-DK" sz="1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AUH – </a:t>
            </a:r>
            <a:r>
              <a:rPr lang="da-DK" sz="1800" b="1" u="sng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brug bagsiden </a:t>
            </a:r>
            <a:endParaRPr lang="da-DK" sz="1800" u="sng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da-DK" altLang="da-DK" sz="16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da-DK" altLang="da-DK" sz="16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da-DK" altLang="da-DK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skriv </a:t>
            </a:r>
            <a:r>
              <a:rPr lang="da-DK" altLang="da-DK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ned og/eller tilføj til det du allerede har skrevet 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da-DK" altLang="da-DK" sz="1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da-DK" alt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Trin 2; Interview hinanden om, hvad I hver især har noteret </a:t>
            </a:r>
            <a:r>
              <a:rPr lang="da-DK" alt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(3 x 10 min) 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159376" y="6527801"/>
            <a:ext cx="2016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a-DK" altLang="da-DK" sz="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2956" y="5021383"/>
            <a:ext cx="1751394" cy="1506418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7085" y="488373"/>
            <a:ext cx="2249825" cy="110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9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3348</Words>
  <Application>Microsoft Office PowerPoint</Application>
  <PresentationFormat>Widescreen</PresentationFormat>
  <Paragraphs>455</Paragraphs>
  <Slides>43</Slides>
  <Notes>21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11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43</vt:i4>
      </vt:variant>
    </vt:vector>
  </HeadingPairs>
  <TitlesOfParts>
    <vt:vector size="56" baseType="lpstr">
      <vt:lpstr>ＭＳ Ｐゴシック</vt:lpstr>
      <vt:lpstr>ＭＳ Ｐゴシック</vt:lpstr>
      <vt:lpstr>Arial</vt:lpstr>
      <vt:lpstr>Calibri</vt:lpstr>
      <vt:lpstr>Calibri Light</vt:lpstr>
      <vt:lpstr>Cambria</vt:lpstr>
      <vt:lpstr>Garamond</vt:lpstr>
      <vt:lpstr>midtsans</vt:lpstr>
      <vt:lpstr>Times</vt:lpstr>
      <vt:lpstr>Times New Roman</vt:lpstr>
      <vt:lpstr>Verdana</vt:lpstr>
      <vt:lpstr>Office-tema</vt:lpstr>
      <vt:lpstr>think-cell Slide</vt:lpstr>
      <vt:lpstr>Velkommen til 3-timers møde 2022 XX afdeling</vt:lpstr>
      <vt:lpstr> Tøm hoved og telefon/kalder/Bipper  Find papir – skriveredskab  Find kaffe – vand – frokost  Find sammen i grupper på 3</vt:lpstr>
      <vt:lpstr>Rammen for de næste 3 timer</vt:lpstr>
      <vt:lpstr>PowerPoint-præsentation</vt:lpstr>
      <vt:lpstr>Program for 3-timers møde</vt:lpstr>
      <vt:lpstr>Status på handleplan fra 2021  (max 30 min)</vt:lpstr>
      <vt:lpstr>Fokus på egne erfaringer og ideer til initiativer</vt:lpstr>
      <vt:lpstr>Hvad er karrierevejledning?</vt:lpstr>
      <vt:lpstr>Del 1 – Instruktion til brainstorm – 3 og 3</vt:lpstr>
      <vt:lpstr>Pause </vt:lpstr>
      <vt:lpstr>PowerPoint-præsentation</vt:lpstr>
      <vt:lpstr>Opgaven i plenum er;  en prioritering af initiativerne og forslag til handleplan  </vt:lpstr>
      <vt:lpstr>Del 3; Prioritering af nye initiativer og forslag til handleplan </vt:lpstr>
      <vt:lpstr>Efter 3-timers mødet</vt:lpstr>
      <vt:lpstr>Fra idé til praksis</vt:lpstr>
      <vt:lpstr>PowerPoint-præsentation</vt:lpstr>
      <vt:lpstr>Ekstra materiale til mødelede og afdelinger </vt:lpstr>
      <vt:lpstr>PowerPoint-præsentation</vt:lpstr>
      <vt:lpstr>Årets tema – spørgsmål til overvejelse  </vt:lpstr>
      <vt:lpstr>Karrierevejledning kom i 2007 – konsekvens af 4-årsreglen </vt:lpstr>
      <vt:lpstr>Karrierevejledning i den lægelige videreuddannelse - formalia</vt:lpstr>
      <vt:lpstr>Karrierevejledning i den lægelige videreuddannelse - formalia</vt:lpstr>
      <vt:lpstr>”I hvilken grad sikrer du dig som UAO, at der i din afdeling tilbydes karrierevejledning blandt KBU/intro/hoveduddannelseslæge eget speciale/andet speciale/almen medicin”? </vt:lpstr>
      <vt:lpstr>I hvilken grad sikrer du dig som UAO, at der i din afdeling tilbydes karrierevejledning blandt KBU/intro/hoveduddannelseslæge eget speciale/andet speciale/almen medicin”? - andel af svar i ”høj/meget høj grad” </vt:lpstr>
      <vt:lpstr>Hvilken feedback giver uddannelseslægerne på AUH via evaluer.dk? ”Jeg er blevet tilbudt karrierevejledning svarende til mit behov”</vt:lpstr>
      <vt:lpstr>Karrierevejledning – udfordringer</vt:lpstr>
      <vt:lpstr>2021; 857 besatte hoveduddannelsesforløb – 132 ubesatte (15 %)</vt:lpstr>
      <vt:lpstr> </vt:lpstr>
      <vt:lpstr>Overvej din rolle som karrierevejleder…</vt:lpstr>
      <vt:lpstr>Karrierevejlederens rolle</vt:lpstr>
      <vt:lpstr>Obs på forskellen  – husk hvad formålet med samtalen er </vt:lpstr>
      <vt:lpstr> </vt:lpstr>
      <vt:lpstr>PowerPoint-præsentation</vt:lpstr>
      <vt:lpstr>1) Refleksion og åben samtale  – overvej, hvad der vil være anerledes om 10-15 år?</vt:lpstr>
      <vt:lpstr>PowerPoint-præsentation</vt:lpstr>
      <vt:lpstr>Karrierevejledning og rådgivning </vt:lpstr>
      <vt:lpstr>Karrierevejledning og rådgivning </vt:lpstr>
      <vt:lpstr>Typiske emner i et coachingforløb </vt:lpstr>
      <vt:lpstr>Karrierevejledning – spørgsmål til dig selv? </vt:lpstr>
      <vt:lpstr>Materiale til brug for 3-timers mødet</vt:lpstr>
      <vt:lpstr>Karrieremodellen  – The Dynamic Decision Maker</vt:lpstr>
      <vt:lpstr>Karrieremodellen. De 4 karriereretninger</vt:lpstr>
      <vt:lpstr>Karrieremodellen. De 4 karriereretninger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har jeg rettet til og finpudset, godt gået i ”onetake” Claus 😊     https://region-midtjylland.23video.com/secret/77885356/a0845b7c9f5d9fc99b88fc79db2c8d19</dc:title>
  <dc:creator>Gitte Valsted Eriksen</dc:creator>
  <cp:lastModifiedBy>Pia Vestergaard Soelberg</cp:lastModifiedBy>
  <cp:revision>13</cp:revision>
  <dcterms:created xsi:type="dcterms:W3CDTF">2022-09-07T19:22:07Z</dcterms:created>
  <dcterms:modified xsi:type="dcterms:W3CDTF">2022-09-16T07:02:42Z</dcterms:modified>
</cp:coreProperties>
</file>