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84_6BA8A1BC.xml" ContentType="application/vnd.ms-powerpoint.comments+xml"/>
  <Override PartName="/ppt/notesSlides/notesSlide10.xml" ContentType="application/vnd.openxmlformats-officedocument.presentationml.notesSlide+xml"/>
  <Override PartName="/ppt/comments/modernComment_A25_C8CD7B1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6" r:id="rId2"/>
    <p:sldId id="1003" r:id="rId3"/>
    <p:sldId id="266" r:id="rId4"/>
    <p:sldId id="264" r:id="rId5"/>
    <p:sldId id="265" r:id="rId6"/>
    <p:sldId id="267" r:id="rId7"/>
    <p:sldId id="292" r:id="rId8"/>
    <p:sldId id="2603" r:id="rId9"/>
    <p:sldId id="2607" r:id="rId10"/>
    <p:sldId id="2604" r:id="rId11"/>
    <p:sldId id="2598" r:id="rId12"/>
    <p:sldId id="2606" r:id="rId13"/>
    <p:sldId id="2608" r:id="rId14"/>
    <p:sldId id="987" r:id="rId15"/>
    <p:sldId id="272" r:id="rId16"/>
    <p:sldId id="1005" r:id="rId17"/>
    <p:sldId id="294" r:id="rId18"/>
    <p:sldId id="274" r:id="rId19"/>
    <p:sldId id="388" r:id="rId20"/>
    <p:sldId id="276" r:id="rId21"/>
    <p:sldId id="277" r:id="rId22"/>
    <p:sldId id="278" r:id="rId23"/>
    <p:sldId id="400" r:id="rId24"/>
    <p:sldId id="2609" r:id="rId25"/>
    <p:sldId id="2597" r:id="rId26"/>
    <p:sldId id="391" r:id="rId2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D0F812-CAD5-47FA-BEE3-586EF9F64B8C}" name="Gitte Valsted Eriksen" initials="GE" userId="S::GIERIK@onerm.dk::4eb00862-2de0-47e5-8b96-f62c0df1d360" providerId="AD"/>
  <p188:author id="{426512AF-9572-3DAC-A644-F5009FCB56BD}" name="Nina Haugbølle Bjerre" initials="NA" userId="S::NINANS@onerm.dk::2bd95c92-b228-4167-ac68-0472d6d080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2" autoAdjust="0"/>
    <p:restoredTop sz="80024" autoAdjust="0"/>
  </p:normalViewPr>
  <p:slideViewPr>
    <p:cSldViewPr snapToGrid="0">
      <p:cViewPr varScale="1">
        <p:scale>
          <a:sx n="88" d="100"/>
          <a:sy n="88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Spm 18”Jeg har fået mulighed for at udvikle mig som underviser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'Uddstilling og spec'!$B$226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spec'!$A$227:$A$232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spec'!$B$227:$B$232</c:f>
              <c:numCache>
                <c:formatCode>0.0</c:formatCode>
                <c:ptCount val="6"/>
                <c:pt idx="0">
                  <c:v>4.9000000000000004</c:v>
                </c:pt>
                <c:pt idx="1">
                  <c:v>5</c:v>
                </c:pt>
                <c:pt idx="2">
                  <c:v>4.7</c:v>
                </c:pt>
                <c:pt idx="3">
                  <c:v>4.4000000000000004</c:v>
                </c:pt>
                <c:pt idx="4">
                  <c:v>4.7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D-402B-AED5-8CC8BEB9650B}"/>
            </c:ext>
          </c:extLst>
        </c:ser>
        <c:ser>
          <c:idx val="1"/>
          <c:order val="1"/>
          <c:tx>
            <c:strRef>
              <c:f>'Uddstilling og spec'!$C$226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spec'!$A$227:$A$232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spec'!$C$227:$C$232</c:f>
              <c:numCache>
                <c:formatCode>0.0</c:formatCode>
                <c:ptCount val="6"/>
                <c:pt idx="0">
                  <c:v>4.9333333333333336</c:v>
                </c:pt>
                <c:pt idx="1">
                  <c:v>4.9007092198581557</c:v>
                </c:pt>
                <c:pt idx="2">
                  <c:v>4.8522727272727275</c:v>
                </c:pt>
                <c:pt idx="3">
                  <c:v>4.6607142857142856</c:v>
                </c:pt>
                <c:pt idx="4">
                  <c:v>4.5999999999999996</c:v>
                </c:pt>
                <c:pt idx="5">
                  <c:v>4.8340425531914892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D-402B-AED5-8CC8BEB9650B}"/>
            </c:ext>
          </c:extLst>
        </c:ser>
        <c:ser>
          <c:idx val="2"/>
          <c:order val="2"/>
          <c:tx>
            <c:strRef>
              <c:f>'Uddstilling og spec'!$D$226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spec'!$A$227:$A$232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spec'!$D$227:$D$232</c:f>
              <c:numCache>
                <c:formatCode>0.0</c:formatCode>
                <c:ptCount val="6"/>
                <c:pt idx="0">
                  <c:v>5</c:v>
                </c:pt>
                <c:pt idx="1">
                  <c:v>5</c:v>
                </c:pt>
                <c:pt idx="2">
                  <c:v>4.9000000000000004</c:v>
                </c:pt>
                <c:pt idx="3" formatCode="General">
                  <c:v>4.7</c:v>
                </c:pt>
                <c:pt idx="4" formatCode="General">
                  <c:v>4.5999999999999996</c:v>
                </c:pt>
                <c:pt idx="5">
                  <c:v>4.895691609977324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D-402B-AED5-8CC8BEB9650B}"/>
            </c:ext>
          </c:extLst>
        </c:ser>
        <c:ser>
          <c:idx val="3"/>
          <c:order val="3"/>
          <c:tx>
            <c:strRef>
              <c:f>'Uddstilling og spec'!$E$226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spec'!$A$227:$A$232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spec'!$E$227:$E$232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5</c:v>
                </c:pt>
                <c:pt idx="2">
                  <c:v>5</c:v>
                </c:pt>
                <c:pt idx="3">
                  <c:v>4.5</c:v>
                </c:pt>
                <c:pt idx="4">
                  <c:v>4.5</c:v>
                </c:pt>
                <c:pt idx="5" formatCode="0.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2D-402B-AED5-8CC8BEB9650B}"/>
            </c:ext>
          </c:extLst>
        </c:ser>
        <c:ser>
          <c:idx val="4"/>
          <c:order val="4"/>
          <c:tx>
            <c:strRef>
              <c:f>'Uddstilling og spec'!$F$226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spec'!$A$227:$A$232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spec'!$F$227:$F$232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5</c:v>
                </c:pt>
                <c:pt idx="2">
                  <c:v>5</c:v>
                </c:pt>
                <c:pt idx="3">
                  <c:v>4.5</c:v>
                </c:pt>
                <c:pt idx="4">
                  <c:v>4.9000000000000004</c:v>
                </c:pt>
                <c:pt idx="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2D-402B-AED5-8CC8BEB96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007167"/>
        <c:axId val="269490879"/>
      </c:barChart>
      <c:catAx>
        <c:axId val="96600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69490879"/>
        <c:crosses val="autoZero"/>
        <c:auto val="1"/>
        <c:lblAlgn val="ctr"/>
        <c:lblOffset val="100"/>
        <c:noMultiLvlLbl val="0"/>
      </c:catAx>
      <c:valAx>
        <c:axId val="269490879"/>
        <c:scaling>
          <c:orientation val="minMax"/>
          <c:max val="6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6600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Spm</a:t>
            </a:r>
            <a:r>
              <a:rPr lang="en-US" sz="1400" b="1" dirty="0"/>
              <a:t> 19”Jeg </a:t>
            </a:r>
            <a:r>
              <a:rPr lang="en-US" sz="1400" b="1" dirty="0" err="1"/>
              <a:t>har</a:t>
            </a:r>
            <a:r>
              <a:rPr lang="en-US" sz="1400" b="1" dirty="0"/>
              <a:t> </a:t>
            </a:r>
            <a:r>
              <a:rPr lang="en-US" sz="1400" b="1" dirty="0" err="1"/>
              <a:t>fået</a:t>
            </a:r>
            <a:r>
              <a:rPr lang="en-US" sz="1400" b="1" dirty="0"/>
              <a:t> </a:t>
            </a:r>
            <a:r>
              <a:rPr lang="en-US" sz="1400" b="1" dirty="0" err="1"/>
              <a:t>mulighed</a:t>
            </a:r>
            <a:r>
              <a:rPr lang="en-US" sz="1400" b="1" dirty="0"/>
              <a:t> for at </a:t>
            </a:r>
            <a:r>
              <a:rPr lang="en-US" sz="1400" b="1" dirty="0" err="1"/>
              <a:t>deltage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uddannelsesstedets</a:t>
            </a:r>
            <a:r>
              <a:rPr lang="en-US" sz="1400" b="1" dirty="0"/>
              <a:t> </a:t>
            </a:r>
            <a:r>
              <a:rPr lang="en-US" sz="1400" b="1" dirty="0" err="1"/>
              <a:t>undervisning</a:t>
            </a:r>
            <a:r>
              <a:rPr lang="en-US" sz="1400" b="1" dirty="0"/>
              <a:t>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'Uddstilling og spec'!$B$237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spec'!$A$238:$A$243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spec'!$B$238:$B$243</c:f>
              <c:numCache>
                <c:formatCode>0.0</c:formatCode>
                <c:ptCount val="6"/>
                <c:pt idx="0">
                  <c:v>5.25</c:v>
                </c:pt>
                <c:pt idx="1">
                  <c:v>5.274193548387097</c:v>
                </c:pt>
                <c:pt idx="2">
                  <c:v>5.1428571428571432</c:v>
                </c:pt>
                <c:pt idx="3">
                  <c:v>4.9375</c:v>
                </c:pt>
                <c:pt idx="4">
                  <c:v>5.1212121212121211</c:v>
                </c:pt>
                <c:pt idx="5">
                  <c:v>5.1724137931034484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9-4CE5-9334-B44B34E362EE}"/>
            </c:ext>
          </c:extLst>
        </c:ser>
        <c:ser>
          <c:idx val="1"/>
          <c:order val="1"/>
          <c:tx>
            <c:strRef>
              <c:f>'Uddstilling og spec'!$C$237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spec'!$A$238:$A$243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spec'!$C$238:$C$243</c:f>
              <c:numCache>
                <c:formatCode>0.0</c:formatCode>
                <c:ptCount val="6"/>
                <c:pt idx="0">
                  <c:v>5.15</c:v>
                </c:pt>
                <c:pt idx="1">
                  <c:v>5.3191489361702127</c:v>
                </c:pt>
                <c:pt idx="2">
                  <c:v>5.2711864406779663</c:v>
                </c:pt>
                <c:pt idx="3">
                  <c:v>5.192982456140351</c:v>
                </c:pt>
                <c:pt idx="4">
                  <c:v>5.3783783783783781</c:v>
                </c:pt>
                <c:pt idx="5">
                  <c:v>5.2679324894514767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49-4CE5-9334-B44B34E362EE}"/>
            </c:ext>
          </c:extLst>
        </c:ser>
        <c:ser>
          <c:idx val="2"/>
          <c:order val="2"/>
          <c:tx>
            <c:strRef>
              <c:f>'Uddstilling og spec'!$D$237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spec'!$A$238:$A$243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spec'!$D$238:$D$243</c:f>
              <c:numCache>
                <c:formatCode>0.0</c:formatCode>
                <c:ptCount val="6"/>
                <c:pt idx="0">
                  <c:v>5.0999999999999996</c:v>
                </c:pt>
                <c:pt idx="1">
                  <c:v>5.4</c:v>
                </c:pt>
                <c:pt idx="2">
                  <c:v>5.4</c:v>
                </c:pt>
                <c:pt idx="3" formatCode="General">
                  <c:v>4.9000000000000004</c:v>
                </c:pt>
                <c:pt idx="4" formatCode="General">
                  <c:v>5.4</c:v>
                </c:pt>
                <c:pt idx="5">
                  <c:v>5.2745535714285712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49-4CE5-9334-B44B34E362EE}"/>
            </c:ext>
          </c:extLst>
        </c:ser>
        <c:ser>
          <c:idx val="3"/>
          <c:order val="3"/>
          <c:tx>
            <c:strRef>
              <c:f>'Uddstilling og spec'!$E$237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spec'!$A$238:$A$243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spec'!$E$238:$E$243</c:f>
              <c:numCache>
                <c:formatCode>General</c:formatCode>
                <c:ptCount val="6"/>
                <c:pt idx="0">
                  <c:v>5.4</c:v>
                </c:pt>
                <c:pt idx="1">
                  <c:v>5.6</c:v>
                </c:pt>
                <c:pt idx="2">
                  <c:v>5.5</c:v>
                </c:pt>
                <c:pt idx="3">
                  <c:v>5.2</c:v>
                </c:pt>
                <c:pt idx="4">
                  <c:v>5.2</c:v>
                </c:pt>
                <c:pt idx="5" formatCode="0.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49-4CE5-9334-B44B34E362EE}"/>
            </c:ext>
          </c:extLst>
        </c:ser>
        <c:ser>
          <c:idx val="4"/>
          <c:order val="4"/>
          <c:tx>
            <c:strRef>
              <c:f>'Uddstilling og spec'!$F$237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spec'!$A$238:$A$243</c:f>
              <c:strCache>
                <c:ptCount val="6"/>
                <c:pt idx="0">
                  <c:v>Klin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andet spec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spec'!$F$238:$F$243</c:f>
              <c:numCache>
                <c:formatCode>General</c:formatCode>
                <c:ptCount val="6"/>
                <c:pt idx="0">
                  <c:v>5.2</c:v>
                </c:pt>
                <c:pt idx="1">
                  <c:v>5.4</c:v>
                </c:pt>
                <c:pt idx="2">
                  <c:v>5.5</c:v>
                </c:pt>
                <c:pt idx="3">
                  <c:v>5</c:v>
                </c:pt>
                <c:pt idx="4">
                  <c:v>5.6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9-4CE5-9334-B44B34E36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007167"/>
        <c:axId val="269490879"/>
      </c:barChart>
      <c:catAx>
        <c:axId val="96600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69490879"/>
        <c:crosses val="autoZero"/>
        <c:auto val="1"/>
        <c:lblAlgn val="ctr"/>
        <c:lblOffset val="100"/>
        <c:noMultiLvlLbl val="0"/>
      </c:catAx>
      <c:valAx>
        <c:axId val="269490879"/>
        <c:scaling>
          <c:orientation val="minMax"/>
          <c:max val="6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6600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84_6BA8A1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A0726D-C9FE-49D7-B34F-2460889FDF0E}" authorId="{11D0F812-CAD5-47FA-BEE3-586EF9F64B8C}" created="2025-09-08T07:14:58.3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06213564" sldId="388"/>
      <ac:picMk id="4" creationId="{EF8ED658-DBDB-914B-B387-11DD81A48127}"/>
    </ac:deMkLst>
    <p188:txBody>
      <a:bodyPr/>
      <a:lstStyle/>
      <a:p>
        <a:r>
          <a:rPr lang="da-DK"/>
          <a:t>opdateres</a:t>
        </a:r>
      </a:p>
    </p188:txBody>
  </p188:cm>
</p188:cmLst>
</file>

<file path=ppt/comments/modernComment_A25_C8CD7B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BD00E5B-BE4B-409B-8563-BDF35BEB49DE}" authorId="{11D0F812-CAD5-47FA-BEE3-586EF9F64B8C}" created="2025-09-08T07:16:45.516">
    <pc:sldMkLst xmlns:pc="http://schemas.microsoft.com/office/powerpoint/2013/main/command">
      <pc:docMk/>
      <pc:sldMk cId="4083190026" sldId="2597"/>
    </pc:sldMkLst>
    <p188:replyLst>
      <p188:reply id="{DB7F9654-26E9-47DD-8859-E1DF1C5FCEEC}" authorId="{11D0F812-CAD5-47FA-BEE3-586EF9F64B8C}" created="2025-09-08T08:37:13.182">
        <p188:txBody>
          <a:bodyPr/>
          <a:lstStyle/>
          <a:p>
            <a:r>
              <a:rPr lang="da-DK"/>
              <a:t>Sæt link ind</a:t>
            </a:r>
          </a:p>
        </p188:txBody>
      </p188:reply>
    </p188:replyLst>
    <p188:txBody>
      <a:bodyPr/>
      <a:lstStyle/>
      <a:p>
        <a:r>
          <a:rPr lang="da-DK"/>
          <a:t>Ekstra slide til mødeleder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BCA1-2611-48CB-9D17-FCDEB103857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384E-05E7-44D9-9EE9-7B952ED17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3438" cy="404177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5120147"/>
            <a:ext cx="4940903" cy="48478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425952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5370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Pladsholder til no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1434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7D2EB8-3876-493E-B0DD-652F6F32FE53}" type="slidenum">
              <a:rPr lang="da-DK" altLang="da-DK" sz="1300" smtClean="0">
                <a:latin typeface="Times" panose="02020603050405020304" pitchFamily="18" charset="0"/>
              </a:rPr>
              <a:pPr/>
              <a:t>4</a:t>
            </a:fld>
            <a:endParaRPr lang="da-DK" altLang="da-DK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4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91E232-AB2E-4264-8CFF-666C5EA06C09}" type="slidenum">
              <a:rPr lang="da-DK" altLang="da-DK" sz="1300" smtClean="0">
                <a:latin typeface="Times" panose="02020603050405020304" pitchFamily="18" charset="0"/>
              </a:rPr>
              <a:pPr/>
              <a:t>5</a:t>
            </a:fld>
            <a:endParaRPr lang="da-DK" altLang="da-DK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4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29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71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90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73418-A857-A9FD-6C0E-82F0032CD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5E059FD-C697-831D-60DA-4D3EB9EC9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68A3F65-E485-6F27-5673-68567AD2D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926BB6-11A7-AD02-8F03-95FE8A354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34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601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Pladsholder til no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altLang="da-DK"/>
              <a:t>Overvej at anvende store postit – hvor grupperne skriver overskrift på deres forslag til Initaitiv</a:t>
            </a: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4501F8E-89DE-4C6B-8AF0-E829DC8A73D3}" type="slidenum">
              <a:rPr lang="da-DK" altLang="da-DK" sz="1300" smtClean="0">
                <a:latin typeface="Times" panose="02020603050405020304" pitchFamily="18" charset="0"/>
              </a:rPr>
              <a:pPr/>
              <a:t>18</a:t>
            </a:fld>
            <a:endParaRPr lang="da-DK" altLang="da-DK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1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8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2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49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F98F59A-A4FB-B39E-A51C-002520AB71C4}"/>
              </a:ext>
            </a:extLst>
          </p:cNvPr>
          <p:cNvSpPr/>
          <p:nvPr userDrawn="1"/>
        </p:nvSpPr>
        <p:spPr>
          <a:xfrm flipH="1">
            <a:off x="2" y="3621974"/>
            <a:ext cx="6900152" cy="3236027"/>
          </a:xfrm>
          <a:custGeom>
            <a:avLst/>
            <a:gdLst>
              <a:gd name="connsiteX0" fmla="*/ 2522166 w 6900152"/>
              <a:gd name="connsiteY0" fmla="*/ 0 h 3236027"/>
              <a:gd name="connsiteX1" fmla="*/ 1513692 w 6900152"/>
              <a:gd name="connsiteY1" fmla="*/ 610143 h 3236027"/>
              <a:gd name="connsiteX2" fmla="*/ 159619 w 6900152"/>
              <a:gd name="connsiteY2" fmla="*/ 2959650 h 3236027"/>
              <a:gd name="connsiteX3" fmla="*/ 0 w 6900152"/>
              <a:gd name="connsiteY3" fmla="*/ 3236027 h 3236027"/>
              <a:gd name="connsiteX4" fmla="*/ 6900152 w 6900152"/>
              <a:gd name="connsiteY4" fmla="*/ 3236027 h 3236027"/>
              <a:gd name="connsiteX5" fmla="*/ 6900152 w 6900152"/>
              <a:gd name="connsiteY5" fmla="*/ 29 h 3236027"/>
              <a:gd name="connsiteX6" fmla="*/ 4899341 w 6900152"/>
              <a:gd name="connsiteY6" fmla="*/ 182 h 32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152" h="3236027">
                <a:moveTo>
                  <a:pt x="2522166" y="0"/>
                </a:moveTo>
                <a:cubicBezTo>
                  <a:pt x="2234289" y="5477"/>
                  <a:pt x="1752464" y="184032"/>
                  <a:pt x="1513692" y="610143"/>
                </a:cubicBezTo>
                <a:cubicBezTo>
                  <a:pt x="1515540" y="610069"/>
                  <a:pt x="795397" y="1858644"/>
                  <a:pt x="159619" y="2959650"/>
                </a:cubicBezTo>
                <a:lnTo>
                  <a:pt x="0" y="3236027"/>
                </a:lnTo>
                <a:lnTo>
                  <a:pt x="6900152" y="3236027"/>
                </a:lnTo>
                <a:lnTo>
                  <a:pt x="6900152" y="29"/>
                </a:lnTo>
                <a:lnTo>
                  <a:pt x="4899341" y="18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E07CF06-7ABF-1EEA-7D20-F6470A43B45F}"/>
              </a:ext>
            </a:extLst>
          </p:cNvPr>
          <p:cNvSpPr/>
          <p:nvPr userDrawn="1"/>
        </p:nvSpPr>
        <p:spPr>
          <a:xfrm>
            <a:off x="5870432" y="0"/>
            <a:ext cx="6321571" cy="6858000"/>
          </a:xfrm>
          <a:custGeom>
            <a:avLst/>
            <a:gdLst>
              <a:gd name="connsiteX0" fmla="*/ 1686527 w 6321571"/>
              <a:gd name="connsiteY0" fmla="*/ 0 h 6858000"/>
              <a:gd name="connsiteX1" fmla="*/ 6321571 w 6321571"/>
              <a:gd name="connsiteY1" fmla="*/ 0 h 6858000"/>
              <a:gd name="connsiteX2" fmla="*/ 6321571 w 6321571"/>
              <a:gd name="connsiteY2" fmla="*/ 6858000 h 6858000"/>
              <a:gd name="connsiteX3" fmla="*/ 1890031 w 6321571"/>
              <a:gd name="connsiteY3" fmla="*/ 6858000 h 6858000"/>
              <a:gd name="connsiteX4" fmla="*/ 157070 w 6321571"/>
              <a:gd name="connsiteY4" fmla="*/ 3854671 h 6858000"/>
              <a:gd name="connsiteX5" fmla="*/ 181678 w 6321571"/>
              <a:gd name="connsiteY5" fmla="*/ 2603835 h 6858000"/>
              <a:gd name="connsiteX6" fmla="*/ 1560153 w 6321571"/>
              <a:gd name="connsiteY6" fmla="*/ 219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571" h="6858000">
                <a:moveTo>
                  <a:pt x="1686527" y="0"/>
                </a:moveTo>
                <a:lnTo>
                  <a:pt x="6321571" y="0"/>
                </a:lnTo>
                <a:lnTo>
                  <a:pt x="6321571" y="6858000"/>
                </a:lnTo>
                <a:lnTo>
                  <a:pt x="1890031" y="6858000"/>
                </a:lnTo>
                <a:lnTo>
                  <a:pt x="157070" y="3854671"/>
                </a:lnTo>
                <a:cubicBezTo>
                  <a:pt x="48115" y="3694598"/>
                  <a:pt x="-145843" y="3128545"/>
                  <a:pt x="181678" y="2603835"/>
                </a:cubicBezTo>
                <a:cubicBezTo>
                  <a:pt x="198422" y="2577005"/>
                  <a:pt x="926700" y="1316660"/>
                  <a:pt x="1560153" y="21901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7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8">
            <a:extLst>
              <a:ext uri="{FF2B5EF4-FFF2-40B4-BE49-F238E27FC236}">
                <a16:creationId xmlns:a16="http://schemas.microsoft.com/office/drawing/2014/main" id="{1697F0E5-3389-7ACD-0539-6CDF707FDFD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2" y="969965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3281E459-592A-4FC1-51CE-7EBE13952C1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8201" y="1627238"/>
            <a:ext cx="10620373" cy="1500187"/>
          </a:xfrm>
        </p:spPr>
        <p:txBody>
          <a:bodyPr/>
          <a:lstStyle>
            <a:lvl1pPr marL="0" indent="0">
              <a:buNone/>
              <a:defRPr sz="2398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108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8806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2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347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8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2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6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7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8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4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332D-9E1B-4C90-8648-392FDCC2AB99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93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84_6BA8A1BC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8/10/relationships/comments" Target="../comments/modernComment_A25_C8CD7B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>
                <a:latin typeface="Calibri" panose="020F0502020204030204" pitchFamily="34" charset="0"/>
              </a:rPr>
              <a:t>Velkommen til 3-timers møde 2025</a:t>
            </a:r>
            <a:br>
              <a:rPr lang="da-DK" altLang="da-DK" dirty="0">
                <a:latin typeface="Calibri" panose="020F0502020204030204" pitchFamily="34" charset="0"/>
              </a:rPr>
            </a:br>
            <a:r>
              <a:rPr lang="da-DK" altLang="da-DK" dirty="0">
                <a:latin typeface="Calibri" panose="020F0502020204030204" pitchFamily="34" charset="0"/>
              </a:rPr>
              <a:t>XX afdeling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962" y="1964197"/>
            <a:ext cx="2786246" cy="239960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2B21518-CCA3-C071-D61D-A72D6C1D8D27}"/>
              </a:ext>
            </a:extLst>
          </p:cNvPr>
          <p:cNvSpPr txBox="1"/>
          <p:nvPr/>
        </p:nvSpPr>
        <p:spPr>
          <a:xfrm>
            <a:off x="2481943" y="4637314"/>
            <a:ext cx="704305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Hvordan udvikler uddannelseslægerne sig </a:t>
            </a:r>
          </a:p>
          <a:p>
            <a:pPr algn="ctr"/>
            <a:r>
              <a:rPr lang="da-DK" sz="2800" b="1" dirty="0"/>
              <a:t>som undervisere og formidlere? </a:t>
            </a:r>
          </a:p>
          <a:p>
            <a:pPr algn="ctr"/>
            <a:r>
              <a:rPr lang="da-DK" sz="2400" b="1" dirty="0"/>
              <a:t>&amp;</a:t>
            </a:r>
          </a:p>
          <a:p>
            <a:pPr algn="ctr"/>
            <a:r>
              <a:rPr lang="da-DK" altLang="da-DK" sz="2400" b="1" dirty="0"/>
              <a:t>Tænk uddannelse frit – egne idéer og behov</a:t>
            </a:r>
          </a:p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EA4F609-ADCA-432D-8EB8-DD10AFAC8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r="32947"/>
          <a:stretch/>
        </p:blipFill>
        <p:spPr>
          <a:xfrm>
            <a:off x="723776" y="1509967"/>
            <a:ext cx="2911412" cy="3127347"/>
          </a:xfrm>
          <a:prstGeom prst="rect">
            <a:avLst/>
          </a:prstGeom>
        </p:spPr>
      </p:pic>
      <p:pic>
        <p:nvPicPr>
          <p:cNvPr id="13" name="Billede 12" descr="Et billede, der indeholder illustration/afbildning, tegning, clipart, pattedyr&#10;&#10;Indhold genereret af kunstig intelligens kan være forkert.">
            <a:extLst>
              <a:ext uri="{FF2B5EF4-FFF2-40B4-BE49-F238E27FC236}">
                <a16:creationId xmlns:a16="http://schemas.microsoft.com/office/drawing/2014/main" id="{964CFD3B-BAF5-6906-9F19-54B5EFA7D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7966" r="5782" b="9939"/>
          <a:stretch/>
        </p:blipFill>
        <p:spPr>
          <a:xfrm>
            <a:off x="7968982" y="1865958"/>
            <a:ext cx="3886448" cy="24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FA43F38-F3F8-7B3A-206B-7B1A7FF8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" y="221829"/>
            <a:ext cx="2786743" cy="110271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F83AEA8-F3D2-1C0E-F698-161C695F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71" b="9134"/>
          <a:stretch/>
        </p:blipFill>
        <p:spPr>
          <a:xfrm>
            <a:off x="141514" y="1493677"/>
            <a:ext cx="11773387" cy="133894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2AE3347-36F1-3573-BFD6-C5AB70957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98" y="4694850"/>
            <a:ext cx="11637803" cy="66947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B9303D2-F3BA-3445-6C80-510F9FAB7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14" y="3229211"/>
            <a:ext cx="3450772" cy="102569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C19630-A318-E41B-9F79-547D5E22C99A}"/>
              </a:ext>
            </a:extLst>
          </p:cNvPr>
          <p:cNvSpPr txBox="1"/>
          <p:nvPr/>
        </p:nvSpPr>
        <p:spPr>
          <a:xfrm>
            <a:off x="6095999" y="3272563"/>
            <a:ext cx="526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At undervise giver ikke i sig selv læring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03D025-2F26-4331-04B8-BFA719EF1C20}"/>
              </a:ext>
            </a:extLst>
          </p:cNvPr>
          <p:cNvSpPr txBox="1"/>
          <p:nvPr/>
        </p:nvSpPr>
        <p:spPr>
          <a:xfrm>
            <a:off x="2340429" y="5804266"/>
            <a:ext cx="803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Hvad står der i jeres uddannelsesprogrammer?</a:t>
            </a:r>
          </a:p>
          <a:p>
            <a:pPr algn="ctr"/>
            <a:r>
              <a:rPr lang="da-DK" sz="2400" b="1" dirty="0"/>
              <a:t>- Husk alle forløb</a:t>
            </a:r>
          </a:p>
        </p:txBody>
      </p:sp>
    </p:spTree>
    <p:extLst>
      <p:ext uri="{BB962C8B-B14F-4D97-AF65-F5344CB8AC3E}">
        <p14:creationId xmlns:p14="http://schemas.microsoft.com/office/powerpoint/2010/main" val="270118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261EC4-608F-39A3-BD11-FCB11687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3" y="125585"/>
            <a:ext cx="11012004" cy="76612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H</a:t>
            </a:r>
            <a:r>
              <a:rPr lang="da-DK" sz="2800" b="1" dirty="0"/>
              <a:t>vad er skal der til for, at man bliver ”klogere” i en undervisningssituation? Hvad skal man overveje som underviser og formidler?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A3472AE-8600-7626-C31A-680C6130911C}"/>
              </a:ext>
            </a:extLst>
          </p:cNvPr>
          <p:cNvSpPr/>
          <p:nvPr/>
        </p:nvSpPr>
        <p:spPr>
          <a:xfrm>
            <a:off x="8671961" y="1075308"/>
            <a:ext cx="2938509" cy="8433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Målgruppe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3F227CB-4EE9-4A49-EC4B-A5A2478D2379}"/>
              </a:ext>
            </a:extLst>
          </p:cNvPr>
          <p:cNvSpPr/>
          <p:nvPr/>
        </p:nvSpPr>
        <p:spPr>
          <a:xfrm>
            <a:off x="3919182" y="4990344"/>
            <a:ext cx="3555922" cy="110923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Læringsudbytte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24A0DF-A3FC-BEFD-0D26-54CE4CF45437}"/>
              </a:ext>
            </a:extLst>
          </p:cNvPr>
          <p:cNvSpPr/>
          <p:nvPr/>
        </p:nvSpPr>
        <p:spPr>
          <a:xfrm>
            <a:off x="8838324" y="4835427"/>
            <a:ext cx="2755919" cy="7352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Rammer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45DE0F-1918-84BD-73E8-045EBFC0ED71}"/>
              </a:ext>
            </a:extLst>
          </p:cNvPr>
          <p:cNvSpPr/>
          <p:nvPr/>
        </p:nvSpPr>
        <p:spPr>
          <a:xfrm>
            <a:off x="2778662" y="1465591"/>
            <a:ext cx="3037116" cy="2141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Underviseren</a:t>
            </a:r>
          </a:p>
          <a:p>
            <a:pPr algn="ctr"/>
            <a:r>
              <a:rPr lang="da-DK" b="1" dirty="0"/>
              <a:t>- Mig selv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1D9FF86-29DF-A7EB-5878-888B292F1059}"/>
              </a:ext>
            </a:extLst>
          </p:cNvPr>
          <p:cNvSpPr txBox="1"/>
          <p:nvPr/>
        </p:nvSpPr>
        <p:spPr>
          <a:xfrm>
            <a:off x="9194746" y="5602753"/>
            <a:ext cx="219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Lokale</a:t>
            </a:r>
            <a:r>
              <a:rPr lang="en-US" dirty="0"/>
              <a:t> (</a:t>
            </a:r>
            <a:r>
              <a:rPr lang="en-US" dirty="0" err="1"/>
              <a:t>virtuelt</a:t>
            </a:r>
            <a:r>
              <a:rPr lang="en-US" dirty="0"/>
              <a:t>/</a:t>
            </a:r>
            <a:r>
              <a:rPr lang="en-US" dirty="0" err="1"/>
              <a:t>fysisk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Tid</a:t>
            </a:r>
            <a:r>
              <a:rPr lang="en-US"/>
              <a:t> 5 min - 60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3FFA1B5-A516-EE96-587C-AD8F1A660EA0}"/>
              </a:ext>
            </a:extLst>
          </p:cNvPr>
          <p:cNvSpPr txBox="1"/>
          <p:nvPr/>
        </p:nvSpPr>
        <p:spPr>
          <a:xfrm>
            <a:off x="128241" y="2311777"/>
            <a:ext cx="2484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Fagligt</a:t>
            </a:r>
            <a:r>
              <a:rPr lang="en-US" dirty="0"/>
              <a:t> (om </a:t>
            </a:r>
            <a:r>
              <a:rPr lang="en-US" dirty="0" err="1"/>
              <a:t>emnet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Didaktisk</a:t>
            </a:r>
            <a:r>
              <a:rPr lang="en-US" dirty="0"/>
              <a:t> (form)</a:t>
            </a:r>
          </a:p>
          <a:p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6CAABC7-BCE5-3030-B534-40F003D552C2}"/>
              </a:ext>
            </a:extLst>
          </p:cNvPr>
          <p:cNvSpPr txBox="1"/>
          <p:nvPr/>
        </p:nvSpPr>
        <p:spPr>
          <a:xfrm>
            <a:off x="8872303" y="1972018"/>
            <a:ext cx="3179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Lægekollegaer</a:t>
            </a:r>
            <a:r>
              <a:rPr lang="en-US" sz="1600" dirty="0"/>
              <a:t> (</a:t>
            </a:r>
            <a:r>
              <a:rPr lang="en-US" sz="1600" dirty="0" err="1"/>
              <a:t>niveau</a:t>
            </a:r>
            <a:r>
              <a:rPr lang="en-US" sz="1600" dirty="0"/>
              <a:t>, </a:t>
            </a:r>
            <a:r>
              <a:rPr lang="en-US" sz="1600" dirty="0" err="1"/>
              <a:t>erfaring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Samarbejdspartnere</a:t>
            </a:r>
            <a:r>
              <a:rPr lang="en-US" sz="1600" dirty="0"/>
              <a:t>, </a:t>
            </a:r>
            <a:r>
              <a:rPr lang="en-US" sz="1600" dirty="0" err="1"/>
              <a:t>andre</a:t>
            </a:r>
            <a:r>
              <a:rPr lang="en-US" sz="1600" dirty="0"/>
              <a:t> </a:t>
            </a:r>
            <a:r>
              <a:rPr lang="en-US" sz="1600" dirty="0" err="1"/>
              <a:t>faggrupper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Studerende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Patienter</a:t>
            </a:r>
            <a:endParaRPr lang="da-DK" sz="16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0E32F27-D403-D2FB-84E1-D741FCB9ECB3}"/>
              </a:ext>
            </a:extLst>
          </p:cNvPr>
          <p:cNvSpPr/>
          <p:nvPr/>
        </p:nvSpPr>
        <p:spPr>
          <a:xfrm>
            <a:off x="22743" y="1399490"/>
            <a:ext cx="2755919" cy="7352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Viden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D0EB456-443D-86A4-F431-03454F54C086}"/>
              </a:ext>
            </a:extLst>
          </p:cNvPr>
          <p:cNvSpPr/>
          <p:nvPr/>
        </p:nvSpPr>
        <p:spPr>
          <a:xfrm>
            <a:off x="139953" y="3215556"/>
            <a:ext cx="2755919" cy="7352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Færdigheder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1B928AF-9A06-4931-7B52-79B7E4933DFE}"/>
              </a:ext>
            </a:extLst>
          </p:cNvPr>
          <p:cNvSpPr txBox="1"/>
          <p:nvPr/>
        </p:nvSpPr>
        <p:spPr>
          <a:xfrm>
            <a:off x="242594" y="4068250"/>
            <a:ext cx="2550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Egen </a:t>
            </a:r>
            <a:r>
              <a:rPr lang="en-US" dirty="0" err="1"/>
              <a:t>fremtoning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Præsentationsteknik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Valg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virkemidler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Forberedelse</a:t>
            </a:r>
            <a:r>
              <a:rPr lang="en-US" dirty="0"/>
              <a:t> – din og </a:t>
            </a:r>
            <a:r>
              <a:rPr lang="en-US" dirty="0" err="1"/>
              <a:t>modtagerne</a:t>
            </a:r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E729F09-33BD-0C0A-5E5D-A696DFC52FF2}"/>
              </a:ext>
            </a:extLst>
          </p:cNvPr>
          <p:cNvSpPr/>
          <p:nvPr/>
        </p:nvSpPr>
        <p:spPr>
          <a:xfrm>
            <a:off x="8872303" y="3553441"/>
            <a:ext cx="2755919" cy="5483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Indhold 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B5030DD4-D6FA-8155-20CD-D9E8E1B48A9C}"/>
              </a:ext>
            </a:extLst>
          </p:cNvPr>
          <p:cNvSpPr txBox="1"/>
          <p:nvPr/>
        </p:nvSpPr>
        <p:spPr>
          <a:xfrm>
            <a:off x="9059832" y="4132165"/>
            <a:ext cx="255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Læringsmål</a:t>
            </a:r>
            <a:endParaRPr lang="en-US" dirty="0"/>
          </a:p>
        </p:txBody>
      </p:sp>
      <p:sp>
        <p:nvSpPr>
          <p:cNvPr id="5" name="Pil: nedad 4">
            <a:extLst>
              <a:ext uri="{FF2B5EF4-FFF2-40B4-BE49-F238E27FC236}">
                <a16:creationId xmlns:a16="http://schemas.microsoft.com/office/drawing/2014/main" id="{070A831E-A7B1-2318-819D-2049D27C0A44}"/>
              </a:ext>
            </a:extLst>
          </p:cNvPr>
          <p:cNvSpPr/>
          <p:nvPr/>
        </p:nvSpPr>
        <p:spPr>
          <a:xfrm>
            <a:off x="5432177" y="3146322"/>
            <a:ext cx="549184" cy="17128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6444FBF-6E58-3F68-D423-9E914A5D31C5}"/>
              </a:ext>
            </a:extLst>
          </p:cNvPr>
          <p:cNvSpPr/>
          <p:nvPr/>
        </p:nvSpPr>
        <p:spPr>
          <a:xfrm>
            <a:off x="5603704" y="1421593"/>
            <a:ext cx="3103015" cy="218499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Undervisningen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92A77F1-29FE-6E50-6DA6-D70F6E9C4B0B}"/>
              </a:ext>
            </a:extLst>
          </p:cNvPr>
          <p:cNvSpPr txBox="1"/>
          <p:nvPr/>
        </p:nvSpPr>
        <p:spPr>
          <a:xfrm>
            <a:off x="6450126" y="4259860"/>
            <a:ext cx="238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Interaktion</a:t>
            </a:r>
            <a:r>
              <a:rPr lang="en-US" dirty="0"/>
              <a:t> med </a:t>
            </a:r>
            <a:r>
              <a:rPr lang="en-US" dirty="0" err="1"/>
              <a:t>undervisningen</a:t>
            </a:r>
            <a:endParaRPr lang="en-US" dirty="0"/>
          </a:p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13DC494-A541-535F-03DD-CF3E13751A11}"/>
              </a:ext>
            </a:extLst>
          </p:cNvPr>
          <p:cNvSpPr txBox="1"/>
          <p:nvPr/>
        </p:nvSpPr>
        <p:spPr>
          <a:xfrm>
            <a:off x="2362200" y="6202917"/>
            <a:ext cx="651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Kræver, at der skabes refleksion hos modtager!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FCB4559-89A1-50D2-43B9-1CAC430801C9}"/>
              </a:ext>
            </a:extLst>
          </p:cNvPr>
          <p:cNvSpPr/>
          <p:nvPr/>
        </p:nvSpPr>
        <p:spPr>
          <a:xfrm>
            <a:off x="4877106" y="3644281"/>
            <a:ext cx="1659326" cy="77548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a-DK" dirty="0"/>
              <a:t>Refleksion</a:t>
            </a:r>
          </a:p>
        </p:txBody>
      </p:sp>
    </p:spTree>
    <p:extLst>
      <p:ext uri="{BB962C8B-B14F-4D97-AF65-F5344CB8AC3E}">
        <p14:creationId xmlns:p14="http://schemas.microsoft.com/office/powerpoint/2010/main" val="24558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/>
      <p:bldP spid="4" grpId="0"/>
      <p:bldP spid="15" grpId="0"/>
      <p:bldP spid="21" grpId="0" animBg="1"/>
      <p:bldP spid="22" grpId="0" animBg="1"/>
      <p:bldP spid="24" grpId="0"/>
      <p:bldP spid="30" grpId="0" animBg="1"/>
      <p:bldP spid="32" grpId="0"/>
      <p:bldP spid="11" grpId="0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6EDD1-F0C5-69B0-0B9C-5537006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81" y="239388"/>
            <a:ext cx="11196237" cy="1325563"/>
          </a:xfrm>
        </p:spPr>
        <p:txBody>
          <a:bodyPr/>
          <a:lstStyle/>
          <a:p>
            <a:r>
              <a:rPr lang="en-US" dirty="0"/>
              <a:t>Refleksionsniveauer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underviser</a:t>
            </a:r>
            <a:r>
              <a:rPr lang="en-US" dirty="0"/>
              <a:t> &amp; </a:t>
            </a:r>
            <a:r>
              <a:rPr lang="en-US" dirty="0" err="1"/>
              <a:t>formidler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42900F-7E80-966E-1022-C4FC98619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73B4CC-7A49-937C-0B96-740B8719DE2C}"/>
              </a:ext>
            </a:extLst>
          </p:cNvPr>
          <p:cNvSpPr/>
          <p:nvPr/>
        </p:nvSpPr>
        <p:spPr>
          <a:xfrm>
            <a:off x="157563" y="1476438"/>
            <a:ext cx="4520433" cy="42494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Hvad er god undervisning?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AAD54FB-2863-686D-129A-30AF9598DD85}"/>
              </a:ext>
            </a:extLst>
          </p:cNvPr>
          <p:cNvSpPr/>
          <p:nvPr/>
        </p:nvSpPr>
        <p:spPr>
          <a:xfrm>
            <a:off x="3623512" y="1476437"/>
            <a:ext cx="4520433" cy="4249445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Hvordan bliver jeg en god underviser?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DB9CE53-A447-1E37-560C-860932AAA799}"/>
              </a:ext>
            </a:extLst>
          </p:cNvPr>
          <p:cNvSpPr/>
          <p:nvPr/>
        </p:nvSpPr>
        <p:spPr>
          <a:xfrm>
            <a:off x="7514004" y="1304277"/>
            <a:ext cx="4520433" cy="42494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Hvornår får flest mulig størst læringsudbytte?</a:t>
            </a:r>
          </a:p>
        </p:txBody>
      </p:sp>
    </p:spTree>
    <p:extLst>
      <p:ext uri="{BB962C8B-B14F-4D97-AF65-F5344CB8AC3E}">
        <p14:creationId xmlns:p14="http://schemas.microsoft.com/office/powerpoint/2010/main" val="1493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9332-5AA1-E4EB-994E-99B010F1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2">
            <a:extLst>
              <a:ext uri="{FF2B5EF4-FFF2-40B4-BE49-F238E27FC236}">
                <a16:creationId xmlns:a16="http://schemas.microsoft.com/office/drawing/2014/main" id="{50ADE7FC-847F-F85F-BE98-43A3F3F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76" y="2059746"/>
            <a:ext cx="11787447" cy="39600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 1: Hvordan udvikler uddannelseslægerne sig som undervisere og formidlere?</a:t>
            </a: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da-DK" sz="2400" dirty="0"/>
              <a:t>Hvilke muligheder har du som uddannelseslæge for at undervise og formidle i afdelingen? </a:t>
            </a:r>
          </a:p>
          <a:p>
            <a:pPr lvl="0" algn="ctr"/>
            <a:r>
              <a:rPr lang="da-DK" sz="2400" dirty="0"/>
              <a:t>Hvad skal en god underviser og formidler kunne for at du lærer noget og bliver klogere? </a:t>
            </a:r>
          </a:p>
          <a:p>
            <a:pPr algn="ctr"/>
            <a:r>
              <a:rPr lang="da-DK" sz="2400" dirty="0"/>
              <a:t>Hvordan får du vejledning og feedback på din rolle som underviser og formidler?</a:t>
            </a:r>
          </a:p>
          <a:p>
            <a:pPr algn="ctr"/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da-DK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 2: </a:t>
            </a:r>
            <a:r>
              <a:rPr lang="da-DK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Initiativer og tiltag, der kan forbedre og udvikle den lægelige videreuddannelse </a:t>
            </a:r>
            <a:r>
              <a:rPr lang="da-DK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egen afdeling og/eller på tværs af AUH</a:t>
            </a:r>
            <a:endParaRPr lang="da-DK" sz="2400" kern="0" dirty="0">
              <a:solidFill>
                <a:sysClr val="windowText" lastClr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da-DK" sz="3600" b="1" kern="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39140E9-FD0F-3E80-6964-B9502EF9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76" y="385290"/>
            <a:ext cx="10515600" cy="1325563"/>
          </a:xfrm>
        </p:spPr>
        <p:txBody>
          <a:bodyPr>
            <a:normAutofit/>
          </a:bodyPr>
          <a:lstStyle/>
          <a:p>
            <a:r>
              <a:rPr lang="da-DK" altLang="da-DK" sz="4000" b="1" dirty="0">
                <a:latin typeface="Calibri" panose="020F0502020204030204" pitchFamily="34" charset="0"/>
              </a:rPr>
              <a:t>3-timers møde med afsæt i egne erfaringer </a:t>
            </a:r>
            <a:br>
              <a:rPr lang="da-DK" altLang="da-DK" sz="4000" b="1" dirty="0">
                <a:latin typeface="Calibri" panose="020F0502020204030204" pitchFamily="34" charset="0"/>
              </a:rPr>
            </a:br>
            <a:r>
              <a:rPr lang="da-DK" altLang="da-DK" sz="4000" b="1" dirty="0">
                <a:latin typeface="Calibri" panose="020F0502020204030204" pitchFamily="34" charset="0"/>
              </a:rPr>
              <a:t>og ideer til nye initiativer </a:t>
            </a:r>
            <a:endParaRPr lang="da-DK" sz="40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5E24DF8-3F60-38A3-3EF9-429D473F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429" y="-7843"/>
            <a:ext cx="1858894" cy="199918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27E9856-920A-4A2F-09FA-05275CF3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603" y="5593461"/>
            <a:ext cx="2034120" cy="12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0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6651" y="6166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altLang="da-DK" b="1" dirty="0"/>
              <a:t>Idegenerering og kvalificering </a:t>
            </a:r>
            <a:br>
              <a:rPr lang="da-DK" altLang="da-DK" sz="3600" b="1" dirty="0"/>
            </a:br>
            <a:r>
              <a:rPr lang="da-DK" altLang="da-DK" sz="3600" dirty="0"/>
              <a:t>Del 1: Brainstorm med fokus på egne erfaringer og ideer </a:t>
            </a:r>
            <a:br>
              <a:rPr lang="da-DK" altLang="da-DK" sz="3600" dirty="0"/>
            </a:br>
            <a:r>
              <a:rPr lang="da-DK" altLang="da-DK" sz="3600" dirty="0"/>
              <a:t>til nye initiativer</a:t>
            </a:r>
            <a:endParaRPr lang="da-DK" sz="3600" dirty="0"/>
          </a:p>
        </p:txBody>
      </p:sp>
      <p:pic>
        <p:nvPicPr>
          <p:cNvPr id="3" name="Billede 2" descr="Et billede, der indeholder illustration/afbildning, tegning, clipart, pattedyr&#10;&#10;Indhold genereret af kunstig intelligens kan være forkert.">
            <a:extLst>
              <a:ext uri="{FF2B5EF4-FFF2-40B4-BE49-F238E27FC236}">
                <a16:creationId xmlns:a16="http://schemas.microsoft.com/office/drawing/2014/main" id="{2E96BD59-F896-35A4-92B0-08E8E460D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7966" r="5782" b="9939"/>
          <a:stretch/>
        </p:blipFill>
        <p:spPr>
          <a:xfrm>
            <a:off x="6542313" y="2144485"/>
            <a:ext cx="4256315" cy="26452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AF62179-4804-430D-0146-B4A8336DA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r="32947"/>
          <a:stretch/>
        </p:blipFill>
        <p:spPr>
          <a:xfrm>
            <a:off x="1393372" y="1807028"/>
            <a:ext cx="3354382" cy="36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4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52" y="158174"/>
            <a:ext cx="7913263" cy="914401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Del 1 – Instruktion til brainstorm – 3 og 3</a:t>
            </a:r>
            <a:endParaRPr lang="da-DK" altLang="da-DK" sz="2000" dirty="0"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60352" y="939572"/>
            <a:ext cx="11214172" cy="3944662"/>
          </a:xfrm>
        </p:spPr>
        <p:txBody>
          <a:bodyPr>
            <a:noAutofit/>
          </a:bodyPr>
          <a:lstStyle/>
          <a:p>
            <a:pPr marL="609600" indent="-609600">
              <a:buNone/>
              <a:defRPr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Tag det ”individuelle arbejdsark” frem </a:t>
            </a:r>
            <a:r>
              <a:rPr lang="da-DK" altLang="da-DK" b="1" u="sng" dirty="0"/>
              <a:t> </a:t>
            </a:r>
            <a:endParaRPr lang="da-DK" altLang="da-DK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Trin 1: </a:t>
            </a:r>
            <a:r>
              <a:rPr lang="da-DK" altLang="da-DK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Reflekter hver for sig</a:t>
            </a:r>
            <a:r>
              <a:rPr lang="da-DK" altLang="da-D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da-DK" altLang="da-DK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5 min </a:t>
            </a: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 nedenstående spørgsmål </a:t>
            </a:r>
          </a:p>
          <a:p>
            <a:pPr marL="0" indent="0">
              <a:buNone/>
            </a:pPr>
            <a:r>
              <a:rPr lang="da-DK" sz="2000" b="1" dirty="0"/>
              <a:t>Tema 1; Underviser og formidler</a:t>
            </a:r>
          </a:p>
          <a:p>
            <a:pPr marL="0" indent="0">
              <a:buNone/>
            </a:pPr>
            <a:r>
              <a:rPr lang="da-DK" sz="2000" dirty="0"/>
              <a:t>Når du tænker tilbage på dit uddannelsesforløb: (hvis du er KBU-læge, tænk gerne på din tid under studiet) </a:t>
            </a:r>
          </a:p>
          <a:p>
            <a:pPr lvl="1"/>
            <a:r>
              <a:rPr lang="da-DK" sz="2000" b="1" dirty="0"/>
              <a:t>Hvilke 2-3 gode oplevelser har du haft med god undervisning og formidling?  </a:t>
            </a:r>
            <a:br>
              <a:rPr lang="da-DK" sz="2000" b="1" dirty="0"/>
            </a:br>
            <a:r>
              <a:rPr lang="da-DK" sz="2000" b="1" dirty="0"/>
              <a:t>(som modtager)</a:t>
            </a:r>
          </a:p>
          <a:p>
            <a:pPr lvl="1"/>
            <a:r>
              <a:rPr lang="da-DK" sz="2000" b="1" dirty="0"/>
              <a:t>Hvilke 2-3 lærerige oplevelser har du haft med dig selv som underviser og formidler? </a:t>
            </a:r>
            <a:endParaRPr lang="da-DK" sz="2000" dirty="0"/>
          </a:p>
          <a:p>
            <a:pPr marL="0" indent="0">
              <a:buNone/>
              <a:defRPr/>
            </a:pPr>
            <a:endParaRPr lang="da-DK" altLang="da-DK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a-DK" altLang="da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Tema 2 (bagsiden) </a:t>
            </a:r>
          </a:p>
          <a:p>
            <a:pPr>
              <a:defRPr/>
            </a:pPr>
            <a:r>
              <a:rPr lang="da-DK" altLang="da-DK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Brug 2 min </a:t>
            </a:r>
            <a:r>
              <a:rPr lang="da-DK" altLang="da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til at overveje om der er i</a:t>
            </a:r>
            <a:r>
              <a:rPr lang="da-DK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nitiativer og tiltag, der kan forbedre og udvikle den lægelige videreuddannelsen </a:t>
            </a:r>
            <a:r>
              <a:rPr lang="da-DK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egen afdeling og/eller på tværs af AUH </a:t>
            </a:r>
            <a:r>
              <a:rPr lang="da-DK" sz="1800" b="1" u="sng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a-DK" sz="1800" u="sng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da-DK" altLang="da-DK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skriv ned og/eller tilføj til det du allerede har skrevet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a-DK" altLang="da-D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Trin 2: </a:t>
            </a:r>
            <a:r>
              <a:rPr lang="da-DK" altLang="da-DK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 hinanden </a:t>
            </a: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om, hvad I hver især har noteret </a:t>
            </a:r>
            <a:r>
              <a:rPr lang="da-DK" alt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(3 x 10 min) – se </a:t>
            </a: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Instruktion del 1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710" y="4368576"/>
            <a:ext cx="1554938" cy="133744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31D38A9-7FF2-3761-5C35-DCD229A5A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627" y="251220"/>
            <a:ext cx="1676546" cy="18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0936" y="1318436"/>
            <a:ext cx="10515600" cy="1325563"/>
          </a:xfrm>
        </p:spPr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908BF57-E311-EBBF-181E-5DB478B3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827"/>
          <a:stretch/>
        </p:blipFill>
        <p:spPr>
          <a:xfrm>
            <a:off x="3167744" y="34650"/>
            <a:ext cx="5150552" cy="6692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86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77729" y="3111610"/>
            <a:ext cx="7908263" cy="2659063"/>
          </a:xfrm>
        </p:spPr>
        <p:txBody>
          <a:bodyPr/>
          <a:lstStyle/>
          <a:p>
            <a:pPr algn="ctr">
              <a:defRPr/>
            </a:pPr>
            <a:r>
              <a:rPr lang="da-DK" dirty="0">
                <a:latin typeface="Calibri" panose="020F0502020204030204" pitchFamily="34" charset="0"/>
              </a:rPr>
              <a:t>Pause</a:t>
            </a:r>
          </a:p>
        </p:txBody>
      </p:sp>
      <p:pic>
        <p:nvPicPr>
          <p:cNvPr id="26627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1048819"/>
            <a:ext cx="309721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6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015" y="1387366"/>
            <a:ext cx="11438312" cy="5354748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120000"/>
              </a:lnSpc>
              <a:buNone/>
              <a:defRPr/>
            </a:pPr>
            <a:r>
              <a:rPr lang="da-DK" altLang="da-DK" sz="3600" b="1" dirty="0">
                <a:latin typeface="Calibri" panose="020F0502020204030204" pitchFamily="34" charset="0"/>
                <a:cs typeface="Calibri" panose="020F0502020204030204" pitchFamily="34" charset="0"/>
              </a:rPr>
              <a:t>2 grupper går sammen – diskussion </a:t>
            </a:r>
            <a:r>
              <a:rPr lang="da-DK" altLang="da-DK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a-DK" altLang="da-DK" sz="3600" b="1" dirty="0">
                <a:latin typeface="Calibri" panose="020F0502020204030204" pitchFamily="34" charset="0"/>
                <a:cs typeface="Calibri" panose="020F0502020204030204" pitchFamily="34" charset="0"/>
              </a:rPr>
              <a:t>se Instruktion DEL 2 og brug Gruppeark</a:t>
            </a: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da-DK" altLang="da-DK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Fortæl ganske kort fra jeres første gruppediskussion – om jeres </a:t>
            </a:r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gode og mindre gode oplevelser og forslag til ændringer, der vil gøre en forskel for uddannelsen i afdelingen/på tværs af afdelinger i fremtiden.</a:t>
            </a:r>
            <a:r>
              <a:rPr lang="da-DK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800" i="1" dirty="0">
                <a:latin typeface="Calibri" panose="020F0502020204030204" pitchFamily="34" charset="0"/>
                <a:cs typeface="Calibri" panose="020F0502020204030204" pitchFamily="34" charset="0"/>
              </a:rPr>
              <a:t>Brug max 10 min </a:t>
            </a:r>
            <a:endParaRPr lang="da-DK" alt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sz="3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Formuler gruppens forslag til initiativer og tiltag</a:t>
            </a:r>
            <a:r>
              <a:rPr 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 der vil gøre en forskel for uddannelsen – tænk ud af boksen og ind i fremtidens muligheder og behov </a:t>
            </a:r>
            <a:endParaRPr lang="da-DK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Hvad vil udbyttet af initiativet være og hvad kan vi selv gøre?</a:t>
            </a:r>
            <a:endParaRPr lang="da-DK" sz="2900" b="1" dirty="0"/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Vær konkret og prioriter - skriv ned på ”</a:t>
            </a:r>
            <a:r>
              <a:rPr lang="da-DK" altLang="da-DK" sz="2900" b="1" i="1" dirty="0">
                <a:latin typeface="Calibri" panose="020F0502020204030204" pitchFamily="34" charset="0"/>
                <a:cs typeface="Calibri" panose="020F0502020204030204" pitchFamily="34" charset="0"/>
              </a:rPr>
              <a:t>Gruppeark”</a:t>
            </a: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Skriv </a:t>
            </a:r>
            <a:r>
              <a:rPr lang="da-DK" altLang="da-DK" sz="3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overskriften for initiativet på stor ”post- it</a:t>
            </a:r>
            <a:r>
              <a:rPr lang="da-DK" altLang="da-DK" sz="2900" b="1" dirty="0">
                <a:latin typeface="Calibri" panose="020F0502020204030204" pitchFamily="34" charset="0"/>
                <a:cs typeface="Calibri" panose="020F0502020204030204" pitchFamily="34" charset="0"/>
              </a:rPr>
              <a:t>” – et initiativ på hver!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3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Forbered en kort præsentation af gruppens forslag til initiativer og tiltag i plenum </a:t>
            </a: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– prioriter de 5-6 vigtigste forslag  </a:t>
            </a:r>
          </a:p>
          <a:p>
            <a:pPr marL="609600" indent="-609600" algn="ctr">
              <a:lnSpc>
                <a:spcPct val="120000"/>
              </a:lnSpc>
              <a:buClr>
                <a:schemeClr val="tx1"/>
              </a:buClr>
              <a:buNone/>
              <a:defRPr/>
            </a:pPr>
            <a:r>
              <a:rPr lang="da-DK" altLang="da-DK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max 40 minutter i alt</a:t>
            </a: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532015" y="333375"/>
            <a:ext cx="952321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a-DK" altLang="da-DK" sz="4000" b="1" dirty="0">
                <a:latin typeface="+mj-lt"/>
                <a:ea typeface="ＭＳ Ｐゴシック" panose="020B0600070205080204" pitchFamily="34" charset="-128"/>
              </a:rPr>
              <a:t>Del 2: Diskussion af mulige initiativer</a:t>
            </a:r>
          </a:p>
        </p:txBody>
      </p:sp>
    </p:spTree>
    <p:extLst>
      <p:ext uri="{BB962C8B-B14F-4D97-AF65-F5344CB8AC3E}">
        <p14:creationId xmlns:p14="http://schemas.microsoft.com/office/powerpoint/2010/main" val="281450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7548663" y="4416357"/>
            <a:ext cx="4040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Brug gerne A3 post-it</a:t>
            </a:r>
          </a:p>
          <a:p>
            <a:endParaRPr lang="da-DK" sz="2800" dirty="0"/>
          </a:p>
          <a:p>
            <a:r>
              <a:rPr lang="da-DK" sz="2800" dirty="0"/>
              <a:t>Et tiltag på hver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65C3F80-8D94-67B1-4D31-BCDEDFEC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042" y="1660634"/>
            <a:ext cx="2222020" cy="191583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2E40C50-92F6-2D5D-AD2D-B760EDE34A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8730"/>
          <a:stretch/>
        </p:blipFill>
        <p:spPr>
          <a:xfrm>
            <a:off x="603116" y="451757"/>
            <a:ext cx="5721933" cy="595448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62135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84413" y="3493698"/>
            <a:ext cx="7772400" cy="2573488"/>
          </a:xfr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>
              <a:defRPr/>
            </a:pPr>
            <a:r>
              <a:rPr lang="da-DK" sz="2400" b="1" dirty="0"/>
              <a:t>Tøm hoved og telefon/kalder/Bipper</a:t>
            </a:r>
            <a:br>
              <a:rPr lang="da-DK" sz="2400" b="1" dirty="0"/>
            </a:br>
            <a:br>
              <a:rPr lang="da-DK" sz="2400" b="1" dirty="0"/>
            </a:br>
            <a:r>
              <a:rPr lang="da-DK" sz="2400" b="1" dirty="0"/>
              <a:t>Find papir – skriveredskab</a:t>
            </a:r>
            <a:br>
              <a:rPr lang="da-DK" sz="2400" b="1" dirty="0"/>
            </a:br>
            <a:br>
              <a:rPr lang="da-DK" sz="2400" b="1" dirty="0"/>
            </a:br>
            <a:r>
              <a:rPr lang="da-DK" sz="2400" b="1" dirty="0"/>
              <a:t>Find kaffe – vand – frokost</a:t>
            </a:r>
            <a:br>
              <a:rPr lang="da-DK" sz="2400" b="1" dirty="0"/>
            </a:br>
            <a:br>
              <a:rPr lang="da-DK" sz="2400" b="1" dirty="0"/>
            </a:br>
            <a:r>
              <a:rPr lang="da-DK" sz="2400" b="1" dirty="0"/>
              <a:t>Find sammen i grupper på 3</a:t>
            </a:r>
          </a:p>
        </p:txBody>
      </p:sp>
      <p:sp>
        <p:nvSpPr>
          <p:cNvPr id="12291" name="Pladsholder til tekst 4"/>
          <p:cNvSpPr>
            <a:spLocks noGrp="1" noChangeArrowheads="1"/>
          </p:cNvSpPr>
          <p:nvPr>
            <p:ph type="body" idx="1"/>
          </p:nvPr>
        </p:nvSpPr>
        <p:spPr>
          <a:xfrm>
            <a:off x="1180232" y="1299773"/>
            <a:ext cx="7772400" cy="1500188"/>
          </a:xfrm>
        </p:spPr>
        <p:txBody>
          <a:bodyPr/>
          <a:lstStyle/>
          <a:p>
            <a:r>
              <a:rPr lang="da-DK" altLang="da-DK" sz="3600" b="1" dirty="0">
                <a:latin typeface="Calibri" panose="020F0502020204030204" pitchFamily="34" charset="0"/>
              </a:rPr>
              <a:t>Start med 3 minutter </a:t>
            </a:r>
          </a:p>
        </p:txBody>
      </p:sp>
      <p:pic>
        <p:nvPicPr>
          <p:cNvPr id="12292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4546" r="5504" b="4546"/>
          <a:stretch>
            <a:fillRect/>
          </a:stretch>
        </p:blipFill>
        <p:spPr bwMode="auto">
          <a:xfrm>
            <a:off x="7646779" y="189781"/>
            <a:ext cx="3670873" cy="30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5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516" y="214722"/>
            <a:ext cx="1156087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altLang="da-DK" sz="4000" b="1" dirty="0"/>
              <a:t>Del 3: Prioritering af nye initiativer og forslag til handleplan </a:t>
            </a:r>
            <a:br>
              <a:rPr lang="da-DK" altLang="da-DK" sz="2800" b="1" dirty="0">
                <a:latin typeface="Calibri" panose="020F0502020204030204" pitchFamily="34" charset="0"/>
              </a:rPr>
            </a:br>
            <a:endParaRPr lang="da-DK" altLang="da-DK" sz="2800" b="1" dirty="0"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9516" y="1038510"/>
            <a:ext cx="8412132" cy="5604767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da-DK" altLang="da-DK" b="1" dirty="0">
                <a:latin typeface="Calibri" panose="020F0502020204030204" pitchFamily="34" charset="0"/>
              </a:rPr>
              <a:t>Proces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Ideerne til initiativer samles i temaer </a:t>
            </a:r>
            <a:endParaRPr lang="da-DK" altLang="da-DK" sz="1800" i="1" dirty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Prioriter ud fra vigtighed, effekt, gennemførlighed, ressourcer mm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8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Max 6 initiativer udvælges </a:t>
            </a:r>
            <a:r>
              <a:rPr lang="da-DK" altLang="da-DK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9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For hvert udvalgt initiativ stilles skarpt på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I ønsker at opnå med initiativet  dvs. mål og delmål?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hvilke konkrete tiltag udløse et initiativ?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For hvert initiativ diskuter og vurder – husk tovholderne</a:t>
            </a:r>
          </a:p>
          <a:p>
            <a:pPr lvl="1"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kan vi </a:t>
            </a:r>
            <a:r>
              <a:rPr lang="da-DK" altLang="da-DK" sz="1800" b="1" u="sng" dirty="0">
                <a:latin typeface="Calibri" panose="020F0502020204030204" pitchFamily="34" charset="0"/>
              </a:rPr>
              <a:t>selv</a:t>
            </a:r>
            <a:r>
              <a:rPr lang="da-DK" altLang="da-DK" sz="1800" b="1" dirty="0">
                <a:latin typeface="Calibri" panose="020F0502020204030204" pitchFamily="34" charset="0"/>
              </a:rPr>
              <a:t> </a:t>
            </a:r>
            <a:r>
              <a:rPr lang="da-DK" altLang="da-DK" sz="1800" dirty="0">
                <a:latin typeface="Calibri" panose="020F0502020204030204" pitchFamily="34" charset="0"/>
              </a:rPr>
              <a:t>gøre?</a:t>
            </a:r>
          </a:p>
          <a:p>
            <a:pPr lvl="1"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håber vi </a:t>
            </a:r>
            <a:r>
              <a:rPr lang="da-DK" altLang="da-DK" sz="1800" b="1" u="sng" dirty="0">
                <a:latin typeface="Calibri" panose="020F0502020204030204" pitchFamily="34" charset="0"/>
              </a:rPr>
              <a:t>andre </a:t>
            </a:r>
            <a:r>
              <a:rPr lang="da-DK" altLang="da-DK" sz="1800" dirty="0">
                <a:latin typeface="Calibri" panose="020F0502020204030204" pitchFamily="34" charset="0"/>
              </a:rPr>
              <a:t>tager fat på/hjælper med? Hvem skal involveres?</a:t>
            </a:r>
          </a:p>
          <a:p>
            <a:pPr marL="457200" lvl="1" indent="0">
              <a:buNone/>
              <a:defRPr/>
            </a:pPr>
            <a:endParaRPr lang="da-DK" altLang="da-DK" sz="7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Udfyldelse af ”Uddannelseslægernes forslag til handlingsplan”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udfyldes af mødeleder/referent under og efter mødet</a:t>
            </a:r>
            <a:endParaRPr lang="da-DK" altLang="da-DK" dirty="0"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1400" dirty="0"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da-DK" altLang="da-DK" sz="1600" dirty="0">
                <a:latin typeface="Calibri" panose="020F0502020204030204" pitchFamily="34" charset="0"/>
              </a:rPr>
              <a:t>	</a:t>
            </a:r>
          </a:p>
          <a:p>
            <a:pPr marL="0" indent="0">
              <a:spcAft>
                <a:spcPct val="35000"/>
              </a:spcAft>
              <a:buClr>
                <a:schemeClr val="tx1"/>
              </a:buClr>
              <a:buNone/>
              <a:defRPr/>
            </a:pPr>
            <a:endParaRPr lang="da-DK" altLang="da-DK" sz="1600" dirty="0">
              <a:latin typeface="Calibri" panose="020F050202020403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289A64-020F-309A-B318-16892552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560" y="2134133"/>
            <a:ext cx="4049826" cy="302567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F1D9A24-75FB-830C-13F3-1D71656B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469" y="5247173"/>
            <a:ext cx="2347163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277" y="212726"/>
            <a:ext cx="911074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b="1" dirty="0"/>
              <a:t>Efter 3-timers mødet i afdelingen….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77" y="1558322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altLang="da-DK" b="1" dirty="0">
                <a:latin typeface="Calibri" panose="020F0502020204030204" pitchFamily="34" charset="0"/>
              </a:rPr>
              <a:t>Opsamlende lægemøde afholdes den X/X</a:t>
            </a:r>
          </a:p>
          <a:p>
            <a:pPr eaLnBrk="1" hangingPunct="1"/>
            <a:r>
              <a:rPr lang="da-DK" altLang="da-DK" sz="2400" dirty="0">
                <a:latin typeface="Calibri" panose="020F0502020204030204" pitchFamily="34" charset="0"/>
              </a:rPr>
              <a:t>status på handleplanen fra 2024</a:t>
            </a:r>
          </a:p>
          <a:p>
            <a:pPr eaLnBrk="1" hangingPunct="1"/>
            <a:r>
              <a:rPr lang="da-DK" altLang="da-DK" sz="2400" dirty="0">
                <a:latin typeface="Calibri" panose="020F0502020204030204" pitchFamily="34" charset="0"/>
              </a:rPr>
              <a:t>diskussion af</a:t>
            </a:r>
          </a:p>
          <a:p>
            <a:pPr lvl="1" eaLnBrk="1" hangingPunct="1"/>
            <a:r>
              <a:rPr lang="da-DK" altLang="da-DK" sz="2000" dirty="0">
                <a:latin typeface="Calibri" panose="020F0502020204030204" pitchFamily="34" charset="0"/>
              </a:rPr>
              <a:t>forslag fra ” Uddannelseslægernes forslag til handleplan”</a:t>
            </a:r>
            <a:endParaRPr lang="da-DK" altLang="ja-JP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da-DK" altLang="da-DK" sz="2000" dirty="0">
                <a:latin typeface="Calibri" panose="020F0502020204030204" pitchFamily="34" charset="0"/>
              </a:rPr>
              <a:t>prioritering af 5-6 punkter inkl. forslag til konkret handleplan </a:t>
            </a:r>
          </a:p>
          <a:p>
            <a:pPr lvl="1" eaLnBrk="1" hangingPunct="1">
              <a:buFontTx/>
              <a:buNone/>
            </a:pPr>
            <a:endParaRPr lang="da-DK" altLang="da-DK" sz="1800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da-DK" altLang="da-DK" b="1" dirty="0">
                <a:latin typeface="Calibri" panose="020F0502020204030204" pitchFamily="34" charset="0"/>
              </a:rPr>
              <a:t>Afsluttende møde afholdes den X/X</a:t>
            </a:r>
          </a:p>
          <a:p>
            <a:pPr eaLnBrk="1" hangingPunct="1"/>
            <a:r>
              <a:rPr lang="da-DK" altLang="da-DK" sz="2400" dirty="0">
                <a:latin typeface="Calibri" panose="020F0502020204030204" pitchFamily="34" charset="0"/>
              </a:rPr>
              <a:t>møde med UALO/UAO, cheflæge, UKYL, mødeleder</a:t>
            </a:r>
          </a:p>
          <a:p>
            <a:pPr eaLnBrk="1" hangingPunct="1"/>
            <a:r>
              <a:rPr lang="da-DK" altLang="da-DK" sz="2400" dirty="0">
                <a:latin typeface="Calibri" panose="020F0502020204030204" pitchFamily="34" charset="0"/>
              </a:rPr>
              <a:t>endelig handleplan aftales og udmeldes </a:t>
            </a:r>
          </a:p>
          <a:p>
            <a:pPr eaLnBrk="1" hangingPunct="1"/>
            <a:r>
              <a:rPr lang="da-DK" altLang="da-DK" sz="2400" dirty="0">
                <a:latin typeface="Calibri" panose="020F0502020204030204" pitchFamily="34" charset="0"/>
              </a:rPr>
              <a:t>plan for opfølgning aftales</a:t>
            </a:r>
          </a:p>
        </p:txBody>
      </p:sp>
      <p:pic>
        <p:nvPicPr>
          <p:cNvPr id="3" name="Billede 2" descr="Et billede, der indeholder illustration/afbildning, tegning, clipart, pattedyr&#10;&#10;Indhold genereret af kunstig intelligens kan være forkert.">
            <a:extLst>
              <a:ext uri="{FF2B5EF4-FFF2-40B4-BE49-F238E27FC236}">
                <a16:creationId xmlns:a16="http://schemas.microsoft.com/office/drawing/2014/main" id="{96DA1A8D-A999-36EB-5197-11A056E5E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7966" r="5782" b="9939"/>
          <a:stretch/>
        </p:blipFill>
        <p:spPr>
          <a:xfrm>
            <a:off x="8389767" y="4065777"/>
            <a:ext cx="3421233" cy="212623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9BB0667-831F-3700-9A6F-34CA34D9F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r="32947"/>
          <a:stretch/>
        </p:blipFill>
        <p:spPr>
          <a:xfrm>
            <a:off x="8560821" y="1043343"/>
            <a:ext cx="2586150" cy="27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0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6949" y="35079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b="1" dirty="0"/>
              <a:t>Fra idé til praksis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949" y="1735052"/>
            <a:ext cx="10649901" cy="40100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da-DK" altLang="da-DK" b="1" dirty="0">
                <a:latin typeface="Calibri" panose="020F0502020204030204" pitchFamily="34" charset="0"/>
              </a:rPr>
              <a:t>Afdelingens handleplan sættes i værk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>
                <a:latin typeface="Calibri" panose="020F0502020204030204" pitchFamily="34" charset="0"/>
              </a:rPr>
              <a:t>De ansvarlige tovholder – ideejere - sikrer, at alle i gruppen deltager i arbejdet og gør som aftalt!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a-DK" altLang="da-DK" b="1" dirty="0">
                <a:latin typeface="Calibri" panose="020F0502020204030204" pitchFamily="34" charset="0"/>
              </a:rPr>
              <a:t>Uddannelseskoordinerende ledende overlæger anvender materialet til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>
                <a:latin typeface="Calibri" panose="020F0502020204030204" pitchFamily="34" charset="0"/>
              </a:rPr>
              <a:t>Det årlige uddannelsesstatusmøde i afdelingen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Hvordan er det gået?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>
                <a:latin typeface="Calibri" panose="020F0502020204030204" pitchFamily="34" charset="0"/>
              </a:rPr>
              <a:t>Præsenterer de overordnede temaer fra handleplaner for hospitalsledelsen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Er der noget hospitalet kan gøre for at hjælpe med at yngre lægers initiativer lykkes i praksis?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69473D8-B648-82A5-AAD9-8740452A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549" y="-192580"/>
            <a:ext cx="259102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826" y="1700904"/>
            <a:ext cx="8229600" cy="100073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altLang="da-DK" sz="40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 for i dag</a:t>
            </a:r>
          </a:p>
        </p:txBody>
      </p:sp>
      <p:pic>
        <p:nvPicPr>
          <p:cNvPr id="34819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31" y="2677132"/>
            <a:ext cx="379253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 descr="Et billede, der indeholder illustration/afbildning, tegning, clipart, pattedyr&#10;&#10;Indhold genereret af kunstig intelligens kan være forkert.">
            <a:extLst>
              <a:ext uri="{FF2B5EF4-FFF2-40B4-BE49-F238E27FC236}">
                <a16:creationId xmlns:a16="http://schemas.microsoft.com/office/drawing/2014/main" id="{734DB245-A2C3-3643-CC5B-AC2E7EF5B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7966" r="5782" b="9939"/>
          <a:stretch/>
        </p:blipFill>
        <p:spPr>
          <a:xfrm>
            <a:off x="8516726" y="3093245"/>
            <a:ext cx="3421233" cy="212623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10B2676-91F0-4497-CE8E-9042813C5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r="32947"/>
          <a:stretch/>
        </p:blipFill>
        <p:spPr>
          <a:xfrm>
            <a:off x="773865" y="2945334"/>
            <a:ext cx="2586150" cy="27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DED4B4F-8CE4-5597-2EEE-ED310649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Ekstra slides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77F9C0D-72CF-0F8B-18AC-88E3BAA61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17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989BD56-178C-000C-239B-2584FB45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4" y="23438"/>
            <a:ext cx="11259766" cy="683456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3F21D90-AFE2-F959-6C93-C06AD98A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085" b="20299"/>
          <a:stretch/>
        </p:blipFill>
        <p:spPr>
          <a:xfrm>
            <a:off x="1540576" y="365125"/>
            <a:ext cx="3637190" cy="5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095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3"/>
          <p:cNvSpPr>
            <a:spLocks noGrp="1" noChangeArrowheads="1"/>
          </p:cNvSpPr>
          <p:nvPr>
            <p:ph type="title"/>
          </p:nvPr>
        </p:nvSpPr>
        <p:spPr>
          <a:xfrm>
            <a:off x="1561814" y="515938"/>
            <a:ext cx="7197725" cy="914400"/>
          </a:xfrm>
        </p:spPr>
        <p:txBody>
          <a:bodyPr/>
          <a:lstStyle/>
          <a:p>
            <a:r>
              <a:rPr lang="da-DK" altLang="da-DK" b="1" dirty="0" err="1"/>
              <a:t>SMARTe</a:t>
            </a:r>
            <a:r>
              <a:rPr lang="da-DK" altLang="da-DK" b="1" dirty="0"/>
              <a:t> mål   </a:t>
            </a:r>
          </a:p>
        </p:txBody>
      </p:sp>
      <p:sp>
        <p:nvSpPr>
          <p:cNvPr id="88066" name="Pladsholder til indhold 4"/>
          <p:cNvSpPr>
            <a:spLocks noGrp="1" noChangeArrowheads="1"/>
          </p:cNvSpPr>
          <p:nvPr>
            <p:ph idx="1"/>
          </p:nvPr>
        </p:nvSpPr>
        <p:spPr>
          <a:xfrm>
            <a:off x="1485041" y="1844676"/>
            <a:ext cx="8725759" cy="4094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a-DK" altLang="da-DK" dirty="0"/>
              <a:t>Specifikke</a:t>
            </a:r>
          </a:p>
          <a:p>
            <a:pPr>
              <a:defRPr/>
            </a:pPr>
            <a:r>
              <a:rPr lang="da-DK" altLang="da-DK" dirty="0"/>
              <a:t>Målbar</a:t>
            </a:r>
          </a:p>
          <a:p>
            <a:pPr>
              <a:defRPr/>
            </a:pPr>
            <a:r>
              <a:rPr lang="da-DK" altLang="da-DK" dirty="0"/>
              <a:t>Ambitiøst </a:t>
            </a:r>
          </a:p>
          <a:p>
            <a:pPr>
              <a:defRPr/>
            </a:pPr>
            <a:r>
              <a:rPr lang="da-DK" altLang="da-DK" dirty="0"/>
              <a:t>Realistisk</a:t>
            </a:r>
          </a:p>
          <a:p>
            <a:pPr>
              <a:defRPr/>
            </a:pPr>
            <a:r>
              <a:rPr lang="da-DK" altLang="da-DK" dirty="0"/>
              <a:t>Tidsbestemt </a:t>
            </a:r>
          </a:p>
          <a:p>
            <a:pPr marL="0" indent="0">
              <a:buNone/>
              <a:defRPr/>
            </a:pPr>
            <a:endParaRPr lang="da-DK" altLang="da-DK" dirty="0"/>
          </a:p>
          <a:p>
            <a:pPr marL="0" indent="0">
              <a:buNone/>
              <a:defRPr/>
            </a:pPr>
            <a:r>
              <a:rPr lang="da-DK" altLang="da-DK" dirty="0"/>
              <a:t>”e” – energiskabende!</a:t>
            </a:r>
          </a:p>
          <a:p>
            <a:pPr lvl="1">
              <a:defRPr/>
            </a:pPr>
            <a:endParaRPr lang="da-DK" altLang="da-DK" dirty="0"/>
          </a:p>
          <a:p>
            <a:pPr lvl="1">
              <a:defRPr/>
            </a:pPr>
            <a:r>
              <a:rPr lang="da-DK" altLang="da-DK" dirty="0"/>
              <a:t>Husk et tydeligt ansvar for ideerne</a:t>
            </a:r>
          </a:p>
          <a:p>
            <a:pPr lvl="1">
              <a:defRPr/>
            </a:pPr>
            <a:endParaRPr lang="da-DK" altLang="da-DK" dirty="0"/>
          </a:p>
        </p:txBody>
      </p:sp>
      <p:pic>
        <p:nvPicPr>
          <p:cNvPr id="51204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44676"/>
            <a:ext cx="38877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0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illustration/afbildning, tegning, clipart, pattedyr&#10;&#10;Indhold genereret af kunstig intelligens kan være forkert.">
            <a:extLst>
              <a:ext uri="{FF2B5EF4-FFF2-40B4-BE49-F238E27FC236}">
                <a16:creationId xmlns:a16="http://schemas.microsoft.com/office/drawing/2014/main" id="{CB567D2E-5239-9AAA-C193-EE2DC5F36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7966" r="5782" b="9939"/>
          <a:stretch/>
        </p:blipFill>
        <p:spPr>
          <a:xfrm>
            <a:off x="7525353" y="3802366"/>
            <a:ext cx="4557790" cy="2832591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99" y="115886"/>
            <a:ext cx="8964613" cy="663575"/>
          </a:xfrm>
        </p:spPr>
        <p:txBody>
          <a:bodyPr/>
          <a:lstStyle/>
          <a:p>
            <a:pPr eaLnBrk="1" hangingPunct="1"/>
            <a:r>
              <a:rPr lang="da-DK" altLang="da-DK" sz="3600">
                <a:latin typeface="Calibri" panose="020F0502020204030204" pitchFamily="34" charset="0"/>
              </a:rPr>
              <a:t>Program for 3-timers mødet</a:t>
            </a:r>
            <a:endParaRPr lang="da-DK" altLang="da-DK" sz="3600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99" y="976359"/>
            <a:ext cx="10520516" cy="5658598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Velkomst og plan for næste de 3 timer</a:t>
            </a:r>
            <a:r>
              <a:rPr lang="da-DK" altLang="da-DK" sz="2000" dirty="0">
                <a:latin typeface="Calibri" panose="020F0502020204030204" pitchFamily="34" charset="0"/>
              </a:rPr>
              <a:t> </a:t>
            </a:r>
            <a:r>
              <a:rPr lang="da-DK" altLang="da-DK" sz="1600" dirty="0">
                <a:latin typeface="Calibri" panose="020F0502020204030204" pitchFamily="34" charset="0"/>
              </a:rPr>
              <a:t>(15 min)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Status siden sidste 3 timers møde </a:t>
            </a:r>
            <a:r>
              <a:rPr lang="da-DK" altLang="da-DK" sz="1600" dirty="0">
                <a:latin typeface="Calibri" panose="020F0502020204030204" pitchFamily="34" charset="0"/>
              </a:rPr>
              <a:t>(30 min)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Handleplan fra 2024 – status på de enkelte initiativer –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Fokus på </a:t>
            </a:r>
            <a:r>
              <a:rPr lang="da-DK" altLang="da-D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egne erfaringer og ideer til initiativer </a:t>
            </a:r>
            <a:r>
              <a:rPr lang="da-DK" altLang="da-DK" sz="1600" dirty="0">
                <a:latin typeface="Calibri" panose="020F0502020204030204" pitchFamily="34" charset="0"/>
              </a:rPr>
              <a:t>(35 min)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Egen refleksion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Diskussion i grupper af 3 og 3 – afsæt i egne erfaringer og oplevelser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da-DK" sz="2000" b="1" dirty="0">
                <a:latin typeface="Calibri" panose="020F0502020204030204" pitchFamily="34" charset="0"/>
              </a:rPr>
              <a:t>Pause</a:t>
            </a:r>
            <a:r>
              <a:rPr lang="en-US" altLang="da-DK" sz="2000" i="1" dirty="0">
                <a:latin typeface="Calibri" panose="020F0502020204030204" pitchFamily="34" charset="0"/>
              </a:rPr>
              <a:t> </a:t>
            </a:r>
            <a:r>
              <a:rPr lang="en-US" altLang="da-DK" sz="1400" dirty="0">
                <a:latin typeface="Calibri" panose="020F0502020204030204" pitchFamily="34" charset="0"/>
              </a:rPr>
              <a:t>(15 min)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Fokus på </a:t>
            </a:r>
            <a:r>
              <a:rPr lang="da-DK" altLang="da-D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forslag til initiativer og konkrete tiltag </a:t>
            </a:r>
            <a:r>
              <a:rPr lang="da-DK" altLang="da-DK" sz="1600" dirty="0">
                <a:latin typeface="Calibri" panose="020F0502020204030204" pitchFamily="34" charset="0"/>
              </a:rPr>
              <a:t>(40 min)  </a:t>
            </a:r>
            <a:endParaRPr lang="da-DK" altLang="da-DK" sz="1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Diskussion i større grupper -  oplevelser/overvejelser deles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Forslag til initiativer og tiltag prioriteres, formuleres og bringes med til plenum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Plenum</a:t>
            </a:r>
            <a:r>
              <a:rPr lang="da-DK" altLang="da-DK" sz="2000" dirty="0">
                <a:latin typeface="Calibri" panose="020F0502020204030204" pitchFamily="34" charset="0"/>
              </a:rPr>
              <a:t> </a:t>
            </a:r>
            <a:r>
              <a:rPr lang="da-DK" altLang="da-DK" sz="1600" dirty="0">
                <a:latin typeface="Calibri" panose="020F0502020204030204" pitchFamily="34" charset="0"/>
              </a:rPr>
              <a:t>(50 min)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b="1" dirty="0">
                <a:solidFill>
                  <a:srgbClr val="C00000"/>
                </a:solidFill>
                <a:latin typeface="Calibri" panose="020F0502020204030204" pitchFamily="34" charset="0"/>
              </a:rPr>
              <a:t>De 5-6 vigtigste initiativer prioriteres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Vores forslag til handleplan inkl. forslag til konkretet tiltag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Udpeges tovholdere 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latin typeface="Calibri" panose="020F0502020204030204" pitchFamily="34" charset="0"/>
              </a:rPr>
              <a:t>Opsamling ved mødeleder </a:t>
            </a:r>
            <a:r>
              <a:rPr lang="da-DK" altLang="da-DK" sz="1600" dirty="0">
                <a:latin typeface="Calibri" panose="020F0502020204030204" pitchFamily="34" charset="0"/>
              </a:rPr>
              <a:t>(10 min)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3C7CAEC-9A01-B6D8-1E81-D7BFB3939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r="32947"/>
          <a:stretch/>
        </p:blipFill>
        <p:spPr>
          <a:xfrm>
            <a:off x="8215571" y="-332505"/>
            <a:ext cx="3749611" cy="40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253" y="247189"/>
            <a:ext cx="9002308" cy="114300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Formål og rammen for 3-timers mødet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253" y="1390189"/>
            <a:ext cx="10753493" cy="5049939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da-DK" altLang="da-DK" sz="1800" b="1" dirty="0"/>
              <a:t>Formål</a:t>
            </a:r>
            <a:endParaRPr lang="da-DK" altLang="da-DK" sz="1400" dirty="0"/>
          </a:p>
          <a:p>
            <a:pPr eaLnBrk="1" hangingPunct="1">
              <a:defRPr/>
            </a:pPr>
            <a:r>
              <a:rPr lang="da-DK" altLang="da-DK" sz="1800" dirty="0"/>
              <a:t>Status på uddannelsesinitiativer fra handleplanen 2024</a:t>
            </a:r>
          </a:p>
          <a:p>
            <a:pPr eaLnBrk="1" hangingPunct="1">
              <a:defRPr/>
            </a:pPr>
            <a:r>
              <a:rPr lang="da-DK" altLang="da-DK" sz="1800" dirty="0"/>
              <a:t>Ideer til initiativer og tiltag, der kan medvirke til at </a:t>
            </a:r>
            <a:r>
              <a:rPr lang="da-DK" sz="1800" dirty="0"/>
              <a:t>styrke og udvikle uddannelses- og læringsmiljøet</a:t>
            </a:r>
            <a:r>
              <a:rPr lang="da-DK" altLang="da-DK" sz="1800" dirty="0"/>
              <a:t> på AUH  </a:t>
            </a:r>
          </a:p>
          <a:p>
            <a:pPr eaLnBrk="1" hangingPunct="1">
              <a:buFontTx/>
              <a:buNone/>
              <a:defRPr/>
            </a:pPr>
            <a:r>
              <a:rPr lang="da-DK" altLang="da-DK" sz="1800" b="1" dirty="0"/>
              <a:t>Udbytte</a:t>
            </a:r>
          </a:p>
          <a:p>
            <a:pPr eaLnBrk="1" hangingPunct="1">
              <a:defRPr/>
            </a:pPr>
            <a:r>
              <a:rPr lang="da-DK" altLang="da-DK" sz="1800" dirty="0"/>
              <a:t>Vores bud på afdelingens handlingsplan med forslag til konkrete initiativer og tiltag</a:t>
            </a:r>
          </a:p>
          <a:p>
            <a:pPr marL="0" indent="0">
              <a:buNone/>
              <a:defRPr/>
            </a:pPr>
            <a:r>
              <a:rPr lang="da-DK" altLang="da-DK" sz="1800" b="1" dirty="0"/>
              <a:t>Dagsorden/agenda</a:t>
            </a:r>
          </a:p>
          <a:p>
            <a:pPr eaLnBrk="1" hangingPunct="1">
              <a:defRPr/>
            </a:pPr>
            <a:r>
              <a:rPr lang="da-DK" altLang="da-DK" sz="1800" dirty="0"/>
              <a:t>Brainstorm og kvalificering af ideer – prioritering i plenum – beskrivelse af initiativ og tiltag</a:t>
            </a:r>
          </a:p>
          <a:p>
            <a:pPr marL="0" indent="0">
              <a:buNone/>
              <a:defRPr/>
            </a:pPr>
            <a:r>
              <a:rPr lang="da-DK" altLang="da-DK" sz="1800" b="1" dirty="0"/>
              <a:t>Regler/roller</a:t>
            </a:r>
          </a:p>
          <a:p>
            <a:pPr eaLnBrk="1" hangingPunct="1">
              <a:defRPr/>
            </a:pPr>
            <a:r>
              <a:rPr lang="da-DK" altLang="da-DK" sz="1800" dirty="0"/>
              <a:t>Mødeleder er XXXXX og referent er XXXX </a:t>
            </a:r>
          </a:p>
          <a:p>
            <a:pPr eaLnBrk="1" hangingPunct="1">
              <a:defRPr/>
            </a:pPr>
            <a:r>
              <a:rPr lang="da-DK" altLang="da-DK" sz="1800" dirty="0"/>
              <a:t>Refleksion (alene) – diskussion af oplevelser/ideer (3 og 3 – 6 og 6)</a:t>
            </a:r>
          </a:p>
          <a:p>
            <a:pPr marL="0" indent="0">
              <a:buNone/>
              <a:defRPr/>
            </a:pPr>
            <a:r>
              <a:rPr lang="da-DK" altLang="da-DK" sz="1800" b="1" dirty="0"/>
              <a:t>Det videre forløb </a:t>
            </a:r>
          </a:p>
          <a:p>
            <a:pPr eaLnBrk="1" hangingPunct="1">
              <a:defRPr/>
            </a:pPr>
            <a:r>
              <a:rPr lang="da-DK" altLang="da-DK" sz="1800" dirty="0"/>
              <a:t>Fremlæggelse af forslag til handleplan på fælles lægemøde d x/x  </a:t>
            </a:r>
          </a:p>
          <a:p>
            <a:pPr eaLnBrk="1" hangingPunct="1">
              <a:defRPr/>
            </a:pPr>
            <a:r>
              <a:rPr lang="da-DK" altLang="da-DK" sz="1800" dirty="0"/>
              <a:t>Endelige handleplan for 2025/26 udarbejdes af mødeleder sammen med U-team/AL  </a:t>
            </a:r>
          </a:p>
          <a:p>
            <a:pPr marL="0" indent="0">
              <a:buNone/>
              <a:defRPr/>
            </a:pPr>
            <a:endParaRPr lang="da-DK" altLang="da-DK" sz="20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80EFEB7-E3CE-18F7-FB25-A84EACB8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857" y="247189"/>
            <a:ext cx="1701260" cy="17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1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989139"/>
            <a:ext cx="24479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Diagram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38513"/>
            <a:ext cx="112903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uppe 3"/>
          <p:cNvGrpSpPr>
            <a:grpSpLocks/>
          </p:cNvGrpSpPr>
          <p:nvPr/>
        </p:nvGrpSpPr>
        <p:grpSpPr bwMode="auto">
          <a:xfrm>
            <a:off x="8091489" y="849314"/>
            <a:ext cx="433387" cy="434975"/>
            <a:chOff x="6875463" y="908050"/>
            <a:chExt cx="433387" cy="433388"/>
          </a:xfrm>
        </p:grpSpPr>
        <p:sp>
          <p:nvSpPr>
            <p:cNvPr id="2" name="Ellipse 1"/>
            <p:cNvSpPr>
              <a:spLocks noChangeArrowheads="1"/>
            </p:cNvSpPr>
            <p:nvPr/>
          </p:nvSpPr>
          <p:spPr bwMode="auto">
            <a:xfrm>
              <a:off x="6875463" y="908050"/>
              <a:ext cx="433387" cy="433388"/>
            </a:xfrm>
            <a:prstGeom prst="ellipse">
              <a:avLst/>
            </a:prstGeom>
            <a:solidFill>
              <a:srgbClr val="006699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dk1"/>
                </a:solidFill>
              </a:endParaRPr>
            </a:p>
          </p:txBody>
        </p:sp>
        <p:sp>
          <p:nvSpPr>
            <p:cNvPr id="15374" name="Tekstboks 2"/>
            <p:cNvSpPr txBox="1">
              <a:spLocks noChangeArrowheads="1"/>
            </p:cNvSpPr>
            <p:nvPr/>
          </p:nvSpPr>
          <p:spPr bwMode="auto">
            <a:xfrm>
              <a:off x="6875463" y="939800"/>
              <a:ext cx="433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da-DK" altLang="da-DK" sz="18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</a:t>
              </a:r>
            </a:p>
          </p:txBody>
        </p:sp>
      </p:grp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8308975" y="5387975"/>
            <a:ext cx="431800" cy="431800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66" name="Tekstboks 6"/>
          <p:cNvSpPr txBox="1">
            <a:spLocks noChangeArrowheads="1"/>
          </p:cNvSpPr>
          <p:nvPr/>
        </p:nvSpPr>
        <p:spPr bwMode="auto">
          <a:xfrm>
            <a:off x="8308975" y="54197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3313113" y="5602288"/>
            <a:ext cx="431800" cy="431800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68" name="Tekstboks 8"/>
          <p:cNvSpPr txBox="1">
            <a:spLocks noChangeArrowheads="1"/>
          </p:cNvSpPr>
          <p:nvPr/>
        </p:nvSpPr>
        <p:spPr bwMode="auto">
          <a:xfrm>
            <a:off x="3317875" y="56356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3641725" y="1035050"/>
            <a:ext cx="431800" cy="433388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70" name="Tekstboks 10"/>
          <p:cNvSpPr txBox="1">
            <a:spLocks noChangeArrowheads="1"/>
          </p:cNvSpPr>
          <p:nvPr/>
        </p:nvSpPr>
        <p:spPr bwMode="auto">
          <a:xfrm>
            <a:off x="3641725" y="106680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15372" name="Tekstfelt 2"/>
          <p:cNvSpPr txBox="1">
            <a:spLocks noChangeArrowheads="1"/>
          </p:cNvSpPr>
          <p:nvPr/>
        </p:nvSpPr>
        <p:spPr bwMode="auto">
          <a:xfrm>
            <a:off x="6880226" y="4437063"/>
            <a:ext cx="3463925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 dirty="0"/>
              <a:t>”Endelig handleplan</a:t>
            </a:r>
          </a:p>
          <a:p>
            <a:pPr algn="ctr"/>
            <a:r>
              <a:rPr lang="da-DK" altLang="da-DK" sz="1800" b="1" dirty="0"/>
              <a:t>2025/2026”</a:t>
            </a:r>
          </a:p>
          <a:p>
            <a:pPr algn="ctr"/>
            <a:r>
              <a:rPr lang="da-DK" altLang="da-DK" sz="1400" dirty="0"/>
              <a:t>med ledelsen og UALO/UAO</a:t>
            </a:r>
            <a:endParaRPr lang="da-DK" altLang="da-DK" sz="1200" dirty="0"/>
          </a:p>
        </p:txBody>
      </p:sp>
      <p:sp>
        <p:nvSpPr>
          <p:cNvPr id="3" name="Tekstfelt 2"/>
          <p:cNvSpPr txBox="1"/>
          <p:nvPr/>
        </p:nvSpPr>
        <p:spPr>
          <a:xfrm>
            <a:off x="294393" y="251192"/>
            <a:ext cx="34505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+mj-lt"/>
              </a:rPr>
              <a:t>Forbedringsmodellen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/>
              <a:t>Study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02941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 noChangeArrowheads="1"/>
          </p:cNvSpPr>
          <p:nvPr>
            <p:ph type="title"/>
          </p:nvPr>
        </p:nvSpPr>
        <p:spPr>
          <a:xfrm>
            <a:off x="844363" y="203114"/>
            <a:ext cx="11098255" cy="914400"/>
          </a:xfrm>
        </p:spPr>
        <p:txBody>
          <a:bodyPr>
            <a:noAutofit/>
          </a:bodyPr>
          <a:lstStyle/>
          <a:p>
            <a:r>
              <a:rPr lang="da-DK" altLang="da-DK" sz="3600" b="1" dirty="0"/>
              <a:t>Statusdelen</a:t>
            </a:r>
            <a:br>
              <a:rPr lang="da-DK" altLang="da-DK" sz="3600" b="1" dirty="0"/>
            </a:br>
            <a:r>
              <a:rPr lang="da-DK" altLang="da-DK" sz="3600" b="1" dirty="0">
                <a:solidFill>
                  <a:srgbClr val="C00000"/>
                </a:solidFill>
              </a:rPr>
              <a:t>Vigtigt:</a:t>
            </a:r>
            <a:r>
              <a:rPr lang="da-DK" altLang="da-DK" sz="3600" b="1" dirty="0"/>
              <a:t> I skal bruge handleplanen fra 2024  </a:t>
            </a:r>
            <a:r>
              <a:rPr lang="da-DK" altLang="da-DK" sz="2800" b="1" dirty="0"/>
              <a:t>(max 30 min)</a:t>
            </a:r>
            <a:endParaRPr lang="da-DK" altLang="da-DK" sz="3600" b="1" dirty="0"/>
          </a:p>
        </p:txBody>
      </p:sp>
      <p:sp>
        <p:nvSpPr>
          <p:cNvPr id="19459" name="Pladsholder til indhold 2"/>
          <p:cNvSpPr>
            <a:spLocks noGrp="1" noChangeArrowheads="1"/>
          </p:cNvSpPr>
          <p:nvPr>
            <p:ph idx="1"/>
          </p:nvPr>
        </p:nvSpPr>
        <p:spPr>
          <a:xfrm>
            <a:off x="422682" y="1303967"/>
            <a:ext cx="8396914" cy="3309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2400" b="1" dirty="0">
                <a:latin typeface="Calibri" panose="020F0502020204030204" pitchFamily="34" charset="0"/>
              </a:rPr>
              <a:t>Opgaven i plenum er at vurdere om de enkelte initiativer er </a:t>
            </a:r>
          </a:p>
          <a:p>
            <a:pPr lvl="1"/>
            <a:r>
              <a:rPr lang="da-DK" altLang="da-DK" sz="2000" b="1" dirty="0">
                <a:latin typeface="Calibri" panose="020F0502020204030204" pitchFamily="34" charset="0"/>
              </a:rPr>
              <a:t>fuldt gennemført </a:t>
            </a:r>
          </a:p>
          <a:p>
            <a:pPr lvl="2"/>
            <a:r>
              <a:rPr lang="da-DK" altLang="da-DK" dirty="0">
                <a:latin typeface="Calibri" panose="020F0502020204030204" pitchFamily="34" charset="0"/>
              </a:rPr>
              <a:t>hvilket effekt har tiltaget haft på uddannelsen?</a:t>
            </a:r>
          </a:p>
          <a:p>
            <a:pPr lvl="1"/>
            <a:r>
              <a:rPr lang="da-DK" altLang="da-DK" sz="2000" b="1" dirty="0">
                <a:latin typeface="Calibri" panose="020F0502020204030204" pitchFamily="34" charset="0"/>
              </a:rPr>
              <a:t>delvis gennemført </a:t>
            </a:r>
          </a:p>
          <a:p>
            <a:pPr lvl="2"/>
            <a:r>
              <a:rPr lang="da-DK" altLang="da-DK" dirty="0">
                <a:latin typeface="Calibri" panose="020F0502020204030204" pitchFamily="34" charset="0"/>
              </a:rPr>
              <a:t>hvad mangler der for at komme i mål?</a:t>
            </a:r>
          </a:p>
          <a:p>
            <a:pPr lvl="1"/>
            <a:r>
              <a:rPr lang="da-DK" altLang="da-DK" sz="2000" b="1" dirty="0">
                <a:latin typeface="Calibri" panose="020F0502020204030204" pitchFamily="34" charset="0"/>
              </a:rPr>
              <a:t>ikke gennemført </a:t>
            </a:r>
          </a:p>
          <a:p>
            <a:pPr lvl="2"/>
            <a:r>
              <a:rPr lang="da-DK" altLang="da-DK" dirty="0">
                <a:latin typeface="Calibri" panose="020F0502020204030204" pitchFamily="34" charset="0"/>
              </a:rPr>
              <a:t>Hvis forsat relevant</a:t>
            </a:r>
          </a:p>
          <a:p>
            <a:pPr lvl="3"/>
            <a:r>
              <a:rPr lang="da-DK" altLang="da-DK" dirty="0">
                <a:latin typeface="Calibri" panose="020F0502020204030204" pitchFamily="34" charset="0"/>
              </a:rPr>
              <a:t>Angiv – hvordan der skal arbejdes videre med tiltaget?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F52DC9C-6E58-DF2E-3238-DDF5B2C4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647" y="4800356"/>
            <a:ext cx="8396915" cy="159043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Tænk uddannelse frit ud af boksen og ind i fremtidens muligheder og behov</a:t>
            </a: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Initiativer og tiltag, der kan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transformere - </a:t>
            </a:r>
            <a:r>
              <a:rPr lang="da-DK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forandre, udvikle &amp; nytænke </a:t>
            </a: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lægelige videreuddannelsen</a:t>
            </a:r>
            <a:r>
              <a:rPr kumimoji="0" lang="da-DK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a-DK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- i egen afdeling og/eller på tværs af AUH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da-DK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både store og små forandringer   </a:t>
            </a: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07CDEBE-CD0D-B16E-9862-CE6D51DC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448" y="1935540"/>
            <a:ext cx="3642196" cy="204679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5D44A8E-78BD-7022-CA42-BFE23B730EC7}"/>
              </a:ext>
            </a:extLst>
          </p:cNvPr>
          <p:cNvSpPr txBox="1"/>
          <p:nvPr/>
        </p:nvSpPr>
        <p:spPr>
          <a:xfrm rot="19610361">
            <a:off x="1171245" y="4476297"/>
            <a:ext cx="161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Tema 2024</a:t>
            </a:r>
            <a:endParaRPr lang="da-D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2"/>
          <p:cNvSpPr txBox="1">
            <a:spLocks noChangeArrowheads="1"/>
          </p:cNvSpPr>
          <p:nvPr/>
        </p:nvSpPr>
        <p:spPr bwMode="auto">
          <a:xfrm>
            <a:off x="202276" y="2059746"/>
            <a:ext cx="11787447" cy="39600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 1: Hvordan udvikler uddannelseslægerne sig som undervisere og formidlere?</a:t>
            </a: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da-DK" sz="2400" dirty="0"/>
              <a:t>Hvilke muligheder har du som uddannelseslæge for at undervise og formidle i afdelingen? </a:t>
            </a:r>
          </a:p>
          <a:p>
            <a:pPr lvl="0" algn="ctr"/>
            <a:r>
              <a:rPr lang="da-DK" sz="2400" dirty="0"/>
              <a:t>Hvad skal en god underviser og formidler kunne for at du lærer noget og bliver klogere? </a:t>
            </a:r>
          </a:p>
          <a:p>
            <a:pPr algn="ctr"/>
            <a:r>
              <a:rPr lang="da-DK" sz="2400" dirty="0"/>
              <a:t>Hvordan får du vejledning og feedback på din rolle som underviser og formidler?</a:t>
            </a:r>
          </a:p>
          <a:p>
            <a:pPr algn="ctr"/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da-DK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 2: </a:t>
            </a:r>
            <a:r>
              <a:rPr lang="da-DK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Initiativer og tiltag, der kan forbedre og udvikle den lægelige videreuddannelse </a:t>
            </a:r>
            <a:r>
              <a:rPr lang="da-DK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egen afdeling og/eller på tværs af AUH</a:t>
            </a:r>
            <a:endParaRPr lang="da-DK" sz="2400" kern="0" dirty="0">
              <a:solidFill>
                <a:sysClr val="windowText" lastClr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da-DK" sz="3600" b="1" kern="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2276" y="385290"/>
            <a:ext cx="10515600" cy="1325563"/>
          </a:xfrm>
        </p:spPr>
        <p:txBody>
          <a:bodyPr>
            <a:normAutofit/>
          </a:bodyPr>
          <a:lstStyle/>
          <a:p>
            <a:r>
              <a:rPr lang="da-DK" altLang="da-DK" sz="4000" b="1" dirty="0">
                <a:latin typeface="Calibri" panose="020F0502020204030204" pitchFamily="34" charset="0"/>
              </a:rPr>
              <a:t>Hvad skal der arbejdes med? </a:t>
            </a:r>
            <a:endParaRPr lang="da-DK" sz="40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B5FA0B9-C31B-804B-05D7-93075EB22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207" y="0"/>
            <a:ext cx="1858894" cy="199918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3752621-C14B-0351-AD27-13177784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401" y="79198"/>
            <a:ext cx="2624658" cy="16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FC3CD-91A8-D801-1FE0-178D9F72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534E0-562E-B208-B9F6-6C8AA28E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272143"/>
            <a:ext cx="8860970" cy="1480457"/>
          </a:xfrm>
        </p:spPr>
        <p:txBody>
          <a:bodyPr anchor="b">
            <a:normAutofit/>
          </a:bodyPr>
          <a:lstStyle/>
          <a:p>
            <a:r>
              <a:rPr lang="da-DK" sz="3200" b="1" dirty="0">
                <a:latin typeface="+mn-lt"/>
              </a:rPr>
              <a:t>Hvorfor fokus på undervisning og formidling?</a:t>
            </a:r>
            <a:br>
              <a:rPr lang="da-DK" sz="3200" b="1" dirty="0">
                <a:latin typeface="+mn-lt"/>
              </a:rPr>
            </a:br>
            <a:endParaRPr lang="da-DK" sz="3200" b="1" dirty="0"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09C477-75D7-9168-09F5-366FB253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2057400"/>
            <a:ext cx="4887686" cy="3923908"/>
          </a:xfrm>
        </p:spPr>
        <p:txBody>
          <a:bodyPr anchor="t">
            <a:normAutofit/>
          </a:bodyPr>
          <a:lstStyle/>
          <a:p>
            <a:r>
              <a:rPr lang="da-DK" dirty="0"/>
              <a:t>En kernekompetence som  </a:t>
            </a:r>
            <a:r>
              <a:rPr lang="da-DK" sz="3600" b="1" dirty="0"/>
              <a:t>alle </a:t>
            </a:r>
            <a:r>
              <a:rPr lang="da-DK" dirty="0"/>
              <a:t>læger skal mestre</a:t>
            </a:r>
          </a:p>
          <a:p>
            <a:endParaRPr lang="da-DK" dirty="0"/>
          </a:p>
          <a:p>
            <a:r>
              <a:rPr lang="da-DK" dirty="0"/>
              <a:t>Et læringsmål i målbeskrivelserne i den lægelige videreuddannelse</a:t>
            </a:r>
          </a:p>
          <a:p>
            <a:endParaRPr lang="da-DK" sz="2400" dirty="0"/>
          </a:p>
          <a:p>
            <a:endParaRPr lang="da-DK" sz="2400" dirty="0"/>
          </a:p>
          <a:p>
            <a:pPr marL="457200" lvl="1" indent="0">
              <a:buNone/>
            </a:pPr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A88D17-3E57-AC0B-A47D-07EC5850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656" y="1703039"/>
            <a:ext cx="5548657" cy="48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8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D1B21A-9B22-C85F-CCC7-2E623A06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85838"/>
            <a:ext cx="10515600" cy="1325563"/>
          </a:xfrm>
        </p:spPr>
        <p:txBody>
          <a:bodyPr/>
          <a:lstStyle/>
          <a:p>
            <a:r>
              <a:rPr lang="da-DK" b="1" dirty="0"/>
              <a:t>Hvorfor fokus på underviseren?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9A893E-650F-9B31-0465-ECEC7E45F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266693"/>
              </p:ext>
            </p:extLst>
          </p:nvPr>
        </p:nvGraphicFramePr>
        <p:xfrm>
          <a:off x="548518" y="1117487"/>
          <a:ext cx="63923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BB639B-A112-5DD9-6BA3-12B7A73C0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70527"/>
              </p:ext>
            </p:extLst>
          </p:nvPr>
        </p:nvGraphicFramePr>
        <p:xfrm>
          <a:off x="5357133" y="4074999"/>
          <a:ext cx="6572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09852863-FCEB-0924-D631-C53F39576CFB}"/>
              </a:ext>
            </a:extLst>
          </p:cNvPr>
          <p:cNvSpPr txBox="1"/>
          <p:nvPr/>
        </p:nvSpPr>
        <p:spPr>
          <a:xfrm>
            <a:off x="7511143" y="2119206"/>
            <a:ext cx="4016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Kunne vi sammen gøre en udviklingsindsats?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BA7972-9C69-914D-450D-801D9A07C951}"/>
              </a:ext>
            </a:extLst>
          </p:cNvPr>
          <p:cNvSpPr txBox="1"/>
          <p:nvPr/>
        </p:nvSpPr>
        <p:spPr>
          <a:xfrm>
            <a:off x="548517" y="4292437"/>
            <a:ext cx="47310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Muligheden for at deltage er der for alle!</a:t>
            </a:r>
          </a:p>
          <a:p>
            <a:endParaRPr lang="da-DK" sz="2400" dirty="0"/>
          </a:p>
          <a:p>
            <a:r>
              <a:rPr lang="da-DK" sz="2400" dirty="0"/>
              <a:t>- Hvordan udnytter vi den mulighed til udvikling af underviseren?</a:t>
            </a:r>
          </a:p>
        </p:txBody>
      </p:sp>
    </p:spTree>
    <p:extLst>
      <p:ext uri="{BB962C8B-B14F-4D97-AF65-F5344CB8AC3E}">
        <p14:creationId xmlns:p14="http://schemas.microsoft.com/office/powerpoint/2010/main" val="139066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5ae0adb3-8717-46ff-a4b9-d0edecfe40f3}" enabled="0" method="" siteId="{5ae0adb3-8717-46ff-a4b9-d0edecfe4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1490</Words>
  <Application>Microsoft Office PowerPoint</Application>
  <PresentationFormat>Widescreen</PresentationFormat>
  <Paragraphs>223</Paragraphs>
  <Slides>26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Montserrat</vt:lpstr>
      <vt:lpstr>Montserrat Medium</vt:lpstr>
      <vt:lpstr>Times</vt:lpstr>
      <vt:lpstr>Times New Roman</vt:lpstr>
      <vt:lpstr>Office-tema</vt:lpstr>
      <vt:lpstr>Velkommen til 3-timers møde 2025 XX afdeling</vt:lpstr>
      <vt:lpstr>Tøm hoved og telefon/kalder/Bipper  Find papir – skriveredskab  Find kaffe – vand – frokost  Find sammen i grupper på 3</vt:lpstr>
      <vt:lpstr>Program for 3-timers mødet</vt:lpstr>
      <vt:lpstr>Formål og rammen for 3-timers mødet</vt:lpstr>
      <vt:lpstr>PowerPoint-præsentation</vt:lpstr>
      <vt:lpstr>Statusdelen Vigtigt: I skal bruge handleplanen fra 2024  (max 30 min)</vt:lpstr>
      <vt:lpstr>Hvad skal der arbejdes med? </vt:lpstr>
      <vt:lpstr>Hvorfor fokus på undervisning og formidling? </vt:lpstr>
      <vt:lpstr>Hvorfor fokus på underviseren? </vt:lpstr>
      <vt:lpstr>PowerPoint-præsentation</vt:lpstr>
      <vt:lpstr>Hvad er skal der til for, at man bliver ”klogere” i en undervisningssituation? Hvad skal man overveje som underviser og formidler? </vt:lpstr>
      <vt:lpstr>Refleksionsniveauer som underviser &amp; formidler</vt:lpstr>
      <vt:lpstr>3-timers møde med afsæt i egne erfaringer  og ideer til nye initiativer </vt:lpstr>
      <vt:lpstr>Idegenerering og kvalificering  Del 1: Brainstorm med fokus på egne erfaringer og ideer  til nye initiativer</vt:lpstr>
      <vt:lpstr>Del 1 – Instruktion til brainstorm – 3 og 3</vt:lpstr>
      <vt:lpstr> </vt:lpstr>
      <vt:lpstr>Pause</vt:lpstr>
      <vt:lpstr>PowerPoint-præsentation</vt:lpstr>
      <vt:lpstr>PowerPoint-præsentation</vt:lpstr>
      <vt:lpstr>Del 3: Prioritering af nye initiativer og forslag til handleplan  </vt:lpstr>
      <vt:lpstr>Efter 3-timers mødet i afdelingen….</vt:lpstr>
      <vt:lpstr>Fra idé til praksis</vt:lpstr>
      <vt:lpstr>PowerPoint-præsentation</vt:lpstr>
      <vt:lpstr>Ekstra slides</vt:lpstr>
      <vt:lpstr>PowerPoint-præsentation</vt:lpstr>
      <vt:lpstr>SMARTe mål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3-timers møde 2024 Kick-off for mødeledere på AUH</dc:title>
  <dc:creator>Gitte Eriksen</dc:creator>
  <cp:lastModifiedBy>Nina Haugbølle Bjerre</cp:lastModifiedBy>
  <cp:revision>29</cp:revision>
  <cp:lastPrinted>2025-09-08T07:17:12Z</cp:lastPrinted>
  <dcterms:created xsi:type="dcterms:W3CDTF">2024-09-23T20:02:25Z</dcterms:created>
  <dcterms:modified xsi:type="dcterms:W3CDTF">2025-09-08T10:44:07Z</dcterms:modified>
</cp:coreProperties>
</file>