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5" r:id="rId1"/>
  </p:sldMasterIdLst>
  <p:notesMasterIdLst>
    <p:notesMasterId r:id="rId19"/>
  </p:notesMasterIdLst>
  <p:sldIdLst>
    <p:sldId id="393" r:id="rId2"/>
    <p:sldId id="417" r:id="rId3"/>
    <p:sldId id="414" r:id="rId4"/>
    <p:sldId id="413" r:id="rId5"/>
    <p:sldId id="411" r:id="rId6"/>
    <p:sldId id="390" r:id="rId7"/>
    <p:sldId id="408" r:id="rId8"/>
    <p:sldId id="409" r:id="rId9"/>
    <p:sldId id="407" r:id="rId10"/>
    <p:sldId id="284" r:id="rId11"/>
    <p:sldId id="274" r:id="rId12"/>
    <p:sldId id="280" r:id="rId13"/>
    <p:sldId id="277" r:id="rId14"/>
    <p:sldId id="282" r:id="rId15"/>
    <p:sldId id="419" r:id="rId16"/>
    <p:sldId id="415" r:id="rId17"/>
    <p:sldId id="418" r:id="rId18"/>
  </p:sldIdLst>
  <p:sldSz cx="12190413" cy="6859588"/>
  <p:notesSz cx="6797675" cy="9926638"/>
  <p:custDataLst>
    <p:tags r:id="rId20"/>
  </p:custDataLst>
  <p:defaultTextStyle>
    <a:defPPr>
      <a:defRPr lang="da-DK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57" userDrawn="1">
          <p15:clr>
            <a:srgbClr val="A4A3A4"/>
          </p15:clr>
        </p15:guide>
        <p15:guide id="2" pos="6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ds Bisgaard Bengtsen" initials="MBB" lastIdx="1" clrIdx="0">
    <p:extLst>
      <p:ext uri="{19B8F6BF-5375-455C-9EA6-DF929625EA0E}">
        <p15:presenceInfo xmlns:p15="http://schemas.microsoft.com/office/powerpoint/2012/main" userId="S::au228291@uni.au.dk::6324b9e6-12ed-4f97-8120-b844690775b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F1EE"/>
    <a:srgbClr val="990033"/>
    <a:srgbClr val="EFECE6"/>
    <a:srgbClr val="E64A0E"/>
    <a:srgbClr val="001965"/>
    <a:srgbClr val="FF6600"/>
    <a:srgbClr val="3A4954"/>
    <a:srgbClr val="84715E"/>
    <a:srgbClr val="3F30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yst layout 3 - Markerin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Tema til typografi 1 - Markerin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DA37D80-6434-44D0-A028-1B22A696006F}" styleName="Lyst layout 3 - Markering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llemlayout 2 - Marker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Tema til typografi 1 - Markerin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77"/>
    <p:restoredTop sz="92264" autoAdjust="0"/>
  </p:normalViewPr>
  <p:slideViewPr>
    <p:cSldViewPr>
      <p:cViewPr varScale="1">
        <p:scale>
          <a:sx n="103" d="100"/>
          <a:sy n="103" d="100"/>
        </p:scale>
        <p:origin x="900" y="102"/>
      </p:cViewPr>
      <p:guideLst>
        <p:guide orient="horz" pos="3657"/>
        <p:guide pos="6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499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DBD80-1A18-40A8-8E8C-81B16990B284}" type="datetimeFigureOut">
              <a:rPr lang="da-DK" smtClean="0"/>
              <a:t>29-10-2024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5DAE1-4DBC-4EBB-A0F7-2243D879E83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3883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35DAE1-4DBC-4EBB-A0F7-2243D879E830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8535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35DAE1-4DBC-4EBB-A0F7-2243D879E830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7282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35DAE1-4DBC-4EBB-A0F7-2243D879E830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2896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35DAE1-4DBC-4EBB-A0F7-2243D879E830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4389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35DAE1-4DBC-4EBB-A0F7-2243D879E830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163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1_Ste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spect="1"/>
          </p:cNvSpPr>
          <p:nvPr userDrawn="1"/>
        </p:nvSpPr>
        <p:spPr>
          <a:xfrm>
            <a:off x="-1" y="0"/>
            <a:ext cx="12190413" cy="6859588"/>
          </a:xfrm>
          <a:prstGeom prst="rect">
            <a:avLst/>
          </a:prstGeom>
          <a:solidFill>
            <a:schemeClr val="tx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dirty="0">
              <a:solidFill>
                <a:srgbClr val="990033"/>
              </a:solidFill>
            </a:endParaRPr>
          </a:p>
        </p:txBody>
      </p:sp>
      <p:sp>
        <p:nvSpPr>
          <p:cNvPr id="5" name="Tekstboks 4"/>
          <p:cNvSpPr txBox="1"/>
          <p:nvPr userDrawn="1"/>
        </p:nvSpPr>
        <p:spPr>
          <a:xfrm>
            <a:off x="-1488649" y="3141696"/>
            <a:ext cx="1151978" cy="15234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dirty="0"/>
              <a:t>Brug hjælpedias med farvet baggrund og grafik på de dias du ønsker.</a:t>
            </a:r>
          </a:p>
          <a:p>
            <a:endParaRPr lang="da-DK" sz="900" dirty="0"/>
          </a:p>
          <a:p>
            <a:r>
              <a:rPr lang="da-DK" sz="900" dirty="0"/>
              <a:t>Kopier tekstbokse fra et hvidt dias og sæt dem ind på dias, i ønskede farve.</a:t>
            </a:r>
          </a:p>
        </p:txBody>
      </p:sp>
      <p:sp>
        <p:nvSpPr>
          <p:cNvPr id="7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1198662" y="3789834"/>
            <a:ext cx="9721080" cy="637334"/>
          </a:xfrm>
        </p:spPr>
        <p:txBody>
          <a:bodyPr anchor="t"/>
          <a:lstStyle>
            <a:lvl1pPr marL="0" indent="0" algn="l">
              <a:buFont typeface="Wingdings" pitchFamily="2" charset="2"/>
              <a:buNone/>
              <a:tabLst>
                <a:tab pos="1168400" algn="l"/>
              </a:tabLst>
              <a:defRPr sz="2600">
                <a:solidFill>
                  <a:schemeClr val="bg1"/>
                </a:solidFill>
                <a:latin typeface="midtsans" pitchFamily="50" charset="0"/>
              </a:defRPr>
            </a:lvl1pPr>
          </a:lstStyle>
          <a:p>
            <a:pPr lvl="0"/>
            <a:r>
              <a:rPr lang="da-DK" altLang="da-DK" noProof="0" dirty="0"/>
              <a:t>Skriv titel her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6B8484EA-2EC5-4C42-A62E-C5013727C7AA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742" y="169369"/>
            <a:ext cx="1057823" cy="509925"/>
          </a:xfrm>
          <a:prstGeom prst="rect">
            <a:avLst/>
          </a:prstGeom>
        </p:spPr>
      </p:pic>
      <p:sp>
        <p:nvSpPr>
          <p:cNvPr id="3" name="Tekstboks 2"/>
          <p:cNvSpPr txBox="1"/>
          <p:nvPr userDrawn="1"/>
        </p:nvSpPr>
        <p:spPr>
          <a:xfrm>
            <a:off x="1054646" y="1701602"/>
            <a:ext cx="986509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5500" b="1" spc="300" dirty="0">
                <a:solidFill>
                  <a:schemeClr val="bg1"/>
                </a:solidFill>
                <a:latin typeface="midtsans" pitchFamily="50" charset="0"/>
              </a:rPr>
              <a:t>Work shop for </a:t>
            </a:r>
            <a:r>
              <a:rPr lang="da-DK" sz="5500" b="1" spc="300" dirty="0" err="1">
                <a:solidFill>
                  <a:schemeClr val="bg1"/>
                </a:solidFill>
                <a:latin typeface="midtsans" pitchFamily="50" charset="0"/>
              </a:rPr>
              <a:t>UKYLer</a:t>
            </a:r>
            <a:endParaRPr lang="da-DK" sz="5500" b="1" spc="300" dirty="0">
              <a:solidFill>
                <a:schemeClr val="bg1"/>
              </a:solidFill>
              <a:latin typeface="midt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649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2_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83A63C0A-C3D9-194F-B20F-5A1412D4C0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8121" r="8121"/>
          <a:stretch/>
        </p:blipFill>
        <p:spPr>
          <a:xfrm>
            <a:off x="-7988" y="3098"/>
            <a:ext cx="12198401" cy="6861600"/>
          </a:xfrm>
          <a:prstGeom prst="rect">
            <a:avLst/>
          </a:prstGeom>
        </p:spPr>
      </p:pic>
      <p:sp>
        <p:nvSpPr>
          <p:cNvPr id="5" name="Tekstboks 4"/>
          <p:cNvSpPr txBox="1"/>
          <p:nvPr userDrawn="1"/>
        </p:nvSpPr>
        <p:spPr>
          <a:xfrm>
            <a:off x="-1488649" y="3141696"/>
            <a:ext cx="1151978" cy="15234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dirty="0"/>
              <a:t>Brug hjælpedias med farvet baggrund og grafik på de dias du ønsker.</a:t>
            </a:r>
          </a:p>
          <a:p>
            <a:endParaRPr lang="da-DK" sz="900" dirty="0"/>
          </a:p>
          <a:p>
            <a:r>
              <a:rPr lang="da-DK" sz="900" dirty="0"/>
              <a:t>Kopier tekstbokse fra et hvidt dias og sæt dem ind på dias, i ønskede farve.</a:t>
            </a:r>
          </a:p>
        </p:txBody>
      </p:sp>
      <p:sp>
        <p:nvSpPr>
          <p:cNvPr id="6" name="Rectangle 112">
            <a:extLst>
              <a:ext uri="{FF2B5EF4-FFF2-40B4-BE49-F238E27FC236}">
                <a16:creationId xmlns:a16="http://schemas.microsoft.com/office/drawing/2014/main" id="{43146AAC-525D-1E43-B9F2-6C306C1AD5C9}"/>
              </a:ext>
            </a:extLst>
          </p:cNvPr>
          <p:cNvSpPr>
            <a:spLocks noGrp="1" noChangeAspect="1" noChangeArrowheads="1"/>
          </p:cNvSpPr>
          <p:nvPr>
            <p:ph type="ctrTitle" sz="quarter" hasCustomPrompt="1"/>
          </p:nvPr>
        </p:nvSpPr>
        <p:spPr>
          <a:xfrm>
            <a:off x="1295240" y="3600000"/>
            <a:ext cx="9587022" cy="1440196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5000">
                <a:solidFill>
                  <a:srgbClr val="990033"/>
                </a:solidFill>
              </a:defRPr>
            </a:lvl1pPr>
          </a:lstStyle>
          <a:p>
            <a:pPr lvl="0"/>
            <a:r>
              <a:rPr lang="da-DK" altLang="da-DK" noProof="0" dirty="0"/>
              <a:t>Skriv titel her</a:t>
            </a:r>
          </a:p>
        </p:txBody>
      </p:sp>
      <p:sp>
        <p:nvSpPr>
          <p:cNvPr id="7" name="Rectangle 113">
            <a:extLst>
              <a:ext uri="{FF2B5EF4-FFF2-40B4-BE49-F238E27FC236}">
                <a16:creationId xmlns:a16="http://schemas.microsoft.com/office/drawing/2014/main" id="{18BC8CC2-D2F4-6146-9F4B-87C74FAF29CA}"/>
              </a:ext>
            </a:extLst>
          </p:cNvPr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1295240" y="5112000"/>
            <a:ext cx="9587022" cy="719305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altLang="da-DK" noProof="0" dirty="0"/>
              <a:t>Skriv undertitel her</a:t>
            </a:r>
          </a:p>
        </p:txBody>
      </p:sp>
    </p:spTree>
    <p:extLst>
      <p:ext uri="{BB962C8B-B14F-4D97-AF65-F5344CB8AC3E}">
        <p14:creationId xmlns:p14="http://schemas.microsoft.com/office/powerpoint/2010/main" val="1340799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s 2_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boks 4"/>
          <p:cNvSpPr txBox="1"/>
          <p:nvPr userDrawn="1"/>
        </p:nvSpPr>
        <p:spPr>
          <a:xfrm>
            <a:off x="-1488649" y="3141696"/>
            <a:ext cx="1151978" cy="15234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dirty="0"/>
              <a:t>Brug hjælpedias med farvet baggrund og grafik på de dias du ønsker.</a:t>
            </a:r>
          </a:p>
          <a:p>
            <a:endParaRPr lang="da-DK" sz="900" dirty="0"/>
          </a:p>
          <a:p>
            <a:r>
              <a:rPr lang="da-DK" sz="900" dirty="0"/>
              <a:t>Kopier tekstbokse fra et hvidt dias og sæt dem ind på dias, i ønskede farve.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D8927AE-A673-EA49-8720-50BCBE613C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8121" r="8121"/>
          <a:stretch/>
        </p:blipFill>
        <p:spPr>
          <a:xfrm>
            <a:off x="-7988" y="3098"/>
            <a:ext cx="12198401" cy="6861600"/>
          </a:xfrm>
          <a:prstGeom prst="rect">
            <a:avLst/>
          </a:prstGeom>
        </p:spPr>
      </p:pic>
      <p:sp>
        <p:nvSpPr>
          <p:cNvPr id="10" name="Rectangle 112">
            <a:extLst>
              <a:ext uri="{FF2B5EF4-FFF2-40B4-BE49-F238E27FC236}">
                <a16:creationId xmlns:a16="http://schemas.microsoft.com/office/drawing/2014/main" id="{D1D352CE-F3FF-5646-BF95-6159ECD9BA86}"/>
              </a:ext>
            </a:extLst>
          </p:cNvPr>
          <p:cNvSpPr>
            <a:spLocks noGrp="1" noChangeAspect="1" noChangeArrowheads="1"/>
          </p:cNvSpPr>
          <p:nvPr>
            <p:ph type="ctrTitle" sz="quarter" hasCustomPrompt="1"/>
          </p:nvPr>
        </p:nvSpPr>
        <p:spPr>
          <a:xfrm>
            <a:off x="1295240" y="3600000"/>
            <a:ext cx="9587022" cy="1440196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5000">
                <a:solidFill>
                  <a:srgbClr val="990033"/>
                </a:solidFill>
              </a:defRPr>
            </a:lvl1pPr>
          </a:lstStyle>
          <a:p>
            <a:pPr lvl="0"/>
            <a:r>
              <a:rPr lang="da-DK" altLang="da-DK" noProof="0" dirty="0"/>
              <a:t>Skriv titel her</a:t>
            </a:r>
          </a:p>
        </p:txBody>
      </p:sp>
      <p:sp>
        <p:nvSpPr>
          <p:cNvPr id="11" name="Rectangle 113">
            <a:extLst>
              <a:ext uri="{FF2B5EF4-FFF2-40B4-BE49-F238E27FC236}">
                <a16:creationId xmlns:a16="http://schemas.microsoft.com/office/drawing/2014/main" id="{BC924518-169E-C447-AAFB-9460920CF1E4}"/>
              </a:ext>
            </a:extLst>
          </p:cNvPr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1295240" y="5112000"/>
            <a:ext cx="9587022" cy="719305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altLang="da-DK" noProof="0" dirty="0"/>
              <a:t>Skriv undertitel her</a:t>
            </a:r>
          </a:p>
        </p:txBody>
      </p:sp>
    </p:spTree>
    <p:extLst>
      <p:ext uri="{BB962C8B-B14F-4D97-AF65-F5344CB8AC3E}">
        <p14:creationId xmlns:p14="http://schemas.microsoft.com/office/powerpoint/2010/main" val="360712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295239" y="1188000"/>
            <a:ext cx="9593477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da-DK" altLang="da-DK" dirty="0"/>
              <a:t>Skriv overskrift her</a:t>
            </a:r>
          </a:p>
        </p:txBody>
      </p:sp>
      <p:sp>
        <p:nvSpPr>
          <p:cNvPr id="5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1295239" y="2159502"/>
            <a:ext cx="9593477" cy="4032000"/>
          </a:xfrm>
        </p:spPr>
        <p:txBody>
          <a:bodyPr/>
          <a:lstStyle>
            <a:lvl1pPr>
              <a:buClr>
                <a:schemeClr val="bg1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 marL="3160111" indent="-28575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a-DK" altLang="da-DK" dirty="0"/>
              <a:t>Skriv tekst eller klik på ikon for at tilføje indhold</a:t>
            </a:r>
            <a:br>
              <a:rPr lang="da-DK" altLang="da-DK" dirty="0"/>
            </a:br>
            <a:br>
              <a:rPr lang="da-DK" altLang="da-DK" dirty="0"/>
            </a:br>
            <a:br>
              <a:rPr lang="da-DK" altLang="da-DK" dirty="0"/>
            </a:br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2430491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ekst bullit-form_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295239" y="1188000"/>
            <a:ext cx="9593477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da-DK" altLang="da-DK" dirty="0"/>
              <a:t>Skriv overskrift her</a:t>
            </a:r>
          </a:p>
        </p:txBody>
      </p:sp>
      <p:sp>
        <p:nvSpPr>
          <p:cNvPr id="5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1295239" y="2159502"/>
            <a:ext cx="9593477" cy="4032000"/>
          </a:xfrm>
        </p:spPr>
        <p:txBody>
          <a:bodyPr/>
          <a:lstStyle>
            <a:lvl1pPr marL="457200" indent="-457200">
              <a:buClr>
                <a:srgbClr val="990033"/>
              </a:buClr>
              <a:buFont typeface="Wingdings" panose="05000000000000000000" pitchFamily="2" charset="2"/>
              <a:buChar char="§"/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rgbClr val="990033"/>
              </a:buClr>
              <a:defRPr/>
            </a:lvl3pPr>
            <a:lvl4pPr>
              <a:buClr>
                <a:srgbClr val="990033"/>
              </a:buClr>
              <a:defRPr/>
            </a:lvl4pPr>
            <a:lvl5pPr marL="3160111" indent="-285750">
              <a:buClr>
                <a:srgbClr val="990033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a-DK" altLang="da-DK" dirty="0"/>
              <a:t>skriv tekst i </a:t>
            </a:r>
            <a:r>
              <a:rPr lang="da-DK" altLang="da-DK" dirty="0" err="1"/>
              <a:t>bullit</a:t>
            </a:r>
            <a:r>
              <a:rPr lang="da-DK" altLang="da-DK" dirty="0"/>
              <a:t>-form</a:t>
            </a:r>
          </a:p>
          <a:p>
            <a:pPr lvl="2"/>
            <a:r>
              <a:rPr lang="da-DK" altLang="da-DK" dirty="0"/>
              <a:t>andet niveau</a:t>
            </a:r>
          </a:p>
          <a:p>
            <a:pPr lvl="3"/>
            <a:r>
              <a:rPr lang="da-DK" altLang="da-DK" dirty="0"/>
              <a:t>tredje niveau</a:t>
            </a:r>
          </a:p>
          <a:p>
            <a:pPr lvl="4"/>
            <a:r>
              <a:rPr lang="da-DK" altLang="da-DK" dirty="0"/>
              <a:t>fjerde niveau</a:t>
            </a:r>
          </a:p>
        </p:txBody>
      </p:sp>
    </p:spTree>
    <p:extLst>
      <p:ext uri="{BB962C8B-B14F-4D97-AF65-F5344CB8AC3E}">
        <p14:creationId xmlns:p14="http://schemas.microsoft.com/office/powerpoint/2010/main" val="1664508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1_MIDT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spect="1"/>
          </p:cNvSpPr>
          <p:nvPr/>
        </p:nvSpPr>
        <p:spPr>
          <a:xfrm>
            <a:off x="0" y="576000"/>
            <a:ext cx="12190413" cy="5940000"/>
          </a:xfrm>
          <a:prstGeom prst="rect">
            <a:avLst/>
          </a:prstGeom>
          <a:solidFill>
            <a:schemeClr val="tx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5" name="Tekstboks 4"/>
          <p:cNvSpPr txBox="1"/>
          <p:nvPr userDrawn="1"/>
        </p:nvSpPr>
        <p:spPr>
          <a:xfrm>
            <a:off x="-1488649" y="3141696"/>
            <a:ext cx="1151978" cy="15234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dirty="0"/>
              <a:t>Brug hjælpedias med farvet baggrund og grafik på de dias du ønsker.</a:t>
            </a:r>
          </a:p>
          <a:p>
            <a:endParaRPr lang="da-DK" sz="900" dirty="0"/>
          </a:p>
          <a:p>
            <a:r>
              <a:rPr lang="da-DK" sz="900" dirty="0"/>
              <a:t>Kopier tekstbokse fra et hvidt dias og sæt dem ind på dias, i ønskede farve.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604ECF8-1E19-F94E-B17B-78833E8213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81907" b="5008"/>
          <a:stretch/>
        </p:blipFill>
        <p:spPr>
          <a:xfrm>
            <a:off x="0" y="-1112"/>
            <a:ext cx="2206774" cy="6517112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4BAD4FD3-5C58-5643-B9EF-D01D94545A0D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295239" y="1188000"/>
            <a:ext cx="9587021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dirty="0"/>
              <a:t>Skriv overskrift her</a:t>
            </a:r>
          </a:p>
        </p:txBody>
      </p:sp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221EA2CE-F5D2-5F4A-8126-224E65C0EC5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95239" y="2159502"/>
            <a:ext cx="9587021" cy="40320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defRPr/>
            </a:lvl2pPr>
            <a:lvl3pPr>
              <a:buClr>
                <a:schemeClr val="bg1"/>
              </a:buClr>
              <a:defRPr/>
            </a:lvl3pPr>
            <a:lvl4pPr>
              <a:buClr>
                <a:schemeClr val="bg1"/>
              </a:buClr>
              <a:defRPr/>
            </a:lvl4pPr>
            <a:lvl5pPr>
              <a:buClr>
                <a:schemeClr val="bg1"/>
              </a:buClr>
              <a:defRPr/>
            </a:lvl5pPr>
          </a:lstStyle>
          <a:p>
            <a:pPr lvl="0"/>
            <a:r>
              <a:rPr lang="da-DK" altLang="da-DK" dirty="0"/>
              <a:t>Skriv tekst eller klik på ikon for at tilføje indhold</a:t>
            </a:r>
            <a:br>
              <a:rPr lang="da-DK" altLang="da-DK" dirty="0"/>
            </a:br>
            <a:br>
              <a:rPr lang="da-DK" altLang="da-DK" dirty="0"/>
            </a:br>
            <a:br>
              <a:rPr lang="da-DK" altLang="da-DK" dirty="0"/>
            </a:br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4164498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skrift og indhold 1_MIDTRØD UDFYLD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spect="1"/>
          </p:cNvSpPr>
          <p:nvPr/>
        </p:nvSpPr>
        <p:spPr>
          <a:xfrm>
            <a:off x="0" y="576000"/>
            <a:ext cx="12190413" cy="5940000"/>
          </a:xfrm>
          <a:prstGeom prst="rect">
            <a:avLst/>
          </a:prstGeom>
          <a:solidFill>
            <a:schemeClr val="tx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5" name="Tekstboks 4"/>
          <p:cNvSpPr txBox="1"/>
          <p:nvPr userDrawn="1"/>
        </p:nvSpPr>
        <p:spPr>
          <a:xfrm>
            <a:off x="-1488649" y="3141696"/>
            <a:ext cx="1151978" cy="15234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dirty="0"/>
              <a:t>Brug hjælpedias med farvet baggrund og grafik på de dias du ønsker.</a:t>
            </a:r>
          </a:p>
          <a:p>
            <a:endParaRPr lang="da-DK" sz="900" dirty="0"/>
          </a:p>
          <a:p>
            <a:r>
              <a:rPr lang="da-DK" sz="900" dirty="0"/>
              <a:t>Kopier tekstbokse fra et hvidt dias og sæt dem ind på dias, i ønskede farve.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604ECF8-1E19-F94E-B17B-78833E8213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81907" b="5008"/>
          <a:stretch/>
        </p:blipFill>
        <p:spPr>
          <a:xfrm>
            <a:off x="0" y="-1112"/>
            <a:ext cx="2206774" cy="6517112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4BAD4FD3-5C58-5643-B9EF-D01D94545A0D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295239" y="1188000"/>
            <a:ext cx="9587021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dirty="0"/>
              <a:t>Skriv overskrift her</a:t>
            </a:r>
          </a:p>
        </p:txBody>
      </p:sp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221EA2CE-F5D2-5F4A-8126-224E65C0EC5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95239" y="2159502"/>
            <a:ext cx="9587021" cy="40320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defRPr/>
            </a:lvl2pPr>
            <a:lvl3pPr>
              <a:buClr>
                <a:schemeClr val="bg1"/>
              </a:buClr>
              <a:defRPr/>
            </a:lvl3pPr>
            <a:lvl4pPr>
              <a:buClr>
                <a:schemeClr val="bg1"/>
              </a:buClr>
              <a:defRPr/>
            </a:lvl4pPr>
            <a:lvl5pPr>
              <a:buClr>
                <a:schemeClr val="bg1"/>
              </a:buClr>
              <a:defRPr/>
            </a:lvl5pPr>
          </a:lstStyle>
          <a:p>
            <a:pPr lvl="0"/>
            <a:r>
              <a:rPr lang="da-DK" altLang="da-DK" dirty="0"/>
              <a:t>Skriv tekst eller klik på ikon for at tilføje indhold</a:t>
            </a:r>
            <a:br>
              <a:rPr lang="da-DK" altLang="da-DK" dirty="0"/>
            </a:br>
            <a:br>
              <a:rPr lang="da-DK" altLang="da-DK" dirty="0"/>
            </a:br>
            <a:br>
              <a:rPr lang="da-DK" altLang="da-DK" dirty="0"/>
            </a:br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41993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1_MIDT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spect="1"/>
          </p:cNvSpPr>
          <p:nvPr/>
        </p:nvSpPr>
        <p:spPr>
          <a:xfrm>
            <a:off x="0" y="576000"/>
            <a:ext cx="12190413" cy="5940000"/>
          </a:xfrm>
          <a:prstGeom prst="rect">
            <a:avLst/>
          </a:prstGeom>
          <a:solidFill>
            <a:srgbClr val="EFECE6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F1CA43F-4986-4345-AAB2-D441014B25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112"/>
            <a:ext cx="12196800" cy="6860700"/>
          </a:xfrm>
          <a:prstGeom prst="rect">
            <a:avLst/>
          </a:prstGeom>
        </p:spPr>
      </p:pic>
      <p:sp>
        <p:nvSpPr>
          <p:cNvPr id="5" name="Tekstboks 4"/>
          <p:cNvSpPr txBox="1"/>
          <p:nvPr userDrawn="1"/>
        </p:nvSpPr>
        <p:spPr>
          <a:xfrm>
            <a:off x="-1488649" y="3141696"/>
            <a:ext cx="1151978" cy="15234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dirty="0"/>
              <a:t>Brug hjælpedias med farvet baggrund og grafik på de dias du ønsker.</a:t>
            </a:r>
          </a:p>
          <a:p>
            <a:endParaRPr lang="da-DK" sz="900" dirty="0"/>
          </a:p>
          <a:p>
            <a:r>
              <a:rPr lang="da-DK" sz="900" dirty="0"/>
              <a:t>Kopier tekstbokse fra et hvidt dias og sæt dem ind på dias, i ønskede farve.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1B4B69F1-7502-2F4E-865B-B488202FE993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295240" y="1198541"/>
            <a:ext cx="9587021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990033"/>
                </a:solidFill>
              </a:defRPr>
            </a:lvl1pPr>
          </a:lstStyle>
          <a:p>
            <a:pPr lvl="0"/>
            <a:r>
              <a:rPr lang="da-DK" altLang="da-DK" dirty="0"/>
              <a:t>Skriv overskrift her</a:t>
            </a:r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DC862AA9-F576-CB43-88E3-2BA1376337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95240" y="2170043"/>
            <a:ext cx="9587021" cy="40320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/>
            </a:lvl2pPr>
            <a:lvl3pPr>
              <a:buClr>
                <a:schemeClr val="bg1"/>
              </a:buClr>
              <a:defRPr/>
            </a:lvl3pPr>
            <a:lvl4pPr>
              <a:buClr>
                <a:schemeClr val="bg1"/>
              </a:buClr>
              <a:defRPr/>
            </a:lvl4pPr>
            <a:lvl5pPr>
              <a:buClr>
                <a:schemeClr val="bg1"/>
              </a:buClr>
              <a:defRPr/>
            </a:lvl5pPr>
          </a:lstStyle>
          <a:p>
            <a:pPr lvl="0"/>
            <a:r>
              <a:rPr lang="da-DK" altLang="da-DK" dirty="0"/>
              <a:t>Skriv tekst eller klik på ikon for at tilføje indhold</a:t>
            </a:r>
            <a:br>
              <a:rPr lang="da-DK" altLang="da-DK" dirty="0"/>
            </a:br>
            <a:br>
              <a:rPr lang="da-DK" altLang="da-DK" dirty="0"/>
            </a:br>
            <a:br>
              <a:rPr lang="da-DK" altLang="da-DK" dirty="0"/>
            </a:br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3629338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skrift og indhold 1_MIDT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spect="1"/>
          </p:cNvSpPr>
          <p:nvPr/>
        </p:nvSpPr>
        <p:spPr>
          <a:xfrm>
            <a:off x="0" y="576000"/>
            <a:ext cx="12190413" cy="5940000"/>
          </a:xfrm>
          <a:prstGeom prst="rect">
            <a:avLst/>
          </a:prstGeom>
          <a:solidFill>
            <a:srgbClr val="EFECE6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F1CA43F-4986-4345-AAB2-D441014B25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008"/>
          <a:stretch/>
        </p:blipFill>
        <p:spPr>
          <a:xfrm>
            <a:off x="0" y="-1112"/>
            <a:ext cx="12196800" cy="6517112"/>
          </a:xfrm>
          <a:prstGeom prst="rect">
            <a:avLst/>
          </a:prstGeom>
        </p:spPr>
      </p:pic>
      <p:sp>
        <p:nvSpPr>
          <p:cNvPr id="5" name="Tekstboks 4"/>
          <p:cNvSpPr txBox="1"/>
          <p:nvPr userDrawn="1"/>
        </p:nvSpPr>
        <p:spPr>
          <a:xfrm>
            <a:off x="-1488649" y="3141696"/>
            <a:ext cx="1151978" cy="15234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dirty="0"/>
              <a:t>Brug hjælpedias med farvet baggrund og grafik på de dias du ønsker.</a:t>
            </a:r>
          </a:p>
          <a:p>
            <a:endParaRPr lang="da-DK" sz="900" dirty="0"/>
          </a:p>
          <a:p>
            <a:r>
              <a:rPr lang="da-DK" sz="900" dirty="0"/>
              <a:t>Kopier tekstbokse fra et hvidt dias og sæt dem ind på dias, i ønskede farve.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1B4B69F1-7502-2F4E-865B-B488202FE993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295240" y="1198541"/>
            <a:ext cx="9587021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990033"/>
                </a:solidFill>
              </a:defRPr>
            </a:lvl1pPr>
          </a:lstStyle>
          <a:p>
            <a:pPr lvl="0"/>
            <a:r>
              <a:rPr lang="da-DK" altLang="da-DK" dirty="0"/>
              <a:t>Skriv overskrift her</a:t>
            </a:r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DC862AA9-F576-CB43-88E3-2BA1376337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95240" y="2170043"/>
            <a:ext cx="9587021" cy="40320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/>
            </a:lvl2pPr>
            <a:lvl3pPr>
              <a:buClr>
                <a:schemeClr val="bg1"/>
              </a:buClr>
              <a:defRPr/>
            </a:lvl3pPr>
            <a:lvl4pPr>
              <a:buClr>
                <a:schemeClr val="bg1"/>
              </a:buClr>
              <a:defRPr/>
            </a:lvl4pPr>
            <a:lvl5pPr>
              <a:buClr>
                <a:schemeClr val="bg1"/>
              </a:buClr>
              <a:defRPr/>
            </a:lvl5pPr>
          </a:lstStyle>
          <a:p>
            <a:pPr lvl="0"/>
            <a:r>
              <a:rPr lang="da-DK" altLang="da-DK" dirty="0"/>
              <a:t>Skriv tekst eller klik på ikon for at tilføje indhold</a:t>
            </a:r>
            <a:br>
              <a:rPr lang="da-DK" altLang="da-DK" dirty="0"/>
            </a:br>
            <a:br>
              <a:rPr lang="da-DK" altLang="da-DK" dirty="0"/>
            </a:br>
            <a:br>
              <a:rPr lang="da-DK" altLang="da-DK" dirty="0"/>
            </a:br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3882318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1_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9F1CA43F-4986-4345-AAB2-D441014B25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43"/>
            <a:ext cx="12196800" cy="6860700"/>
          </a:xfrm>
          <a:prstGeom prst="rect">
            <a:avLst/>
          </a:prstGeom>
        </p:spPr>
      </p:pic>
      <p:sp>
        <p:nvSpPr>
          <p:cNvPr id="5" name="Tekstboks 4"/>
          <p:cNvSpPr txBox="1"/>
          <p:nvPr userDrawn="1"/>
        </p:nvSpPr>
        <p:spPr>
          <a:xfrm>
            <a:off x="-1488649" y="3141696"/>
            <a:ext cx="1151978" cy="15234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dirty="0"/>
              <a:t>Brug hjælpedias med farvet baggrund og grafik på de dias du ønsker.</a:t>
            </a:r>
          </a:p>
          <a:p>
            <a:endParaRPr lang="da-DK" sz="900" dirty="0"/>
          </a:p>
          <a:p>
            <a:r>
              <a:rPr lang="da-DK" sz="900" dirty="0"/>
              <a:t>Kopier tekstbokse fra et hvidt dias og sæt dem ind på dias, i ønskede farve.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8B0EE65E-7B21-CA46-806D-87E21A24D143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295240" y="1188000"/>
            <a:ext cx="9580634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990033"/>
                </a:solidFill>
              </a:defRPr>
            </a:lvl1pPr>
          </a:lstStyle>
          <a:p>
            <a:pPr lvl="0"/>
            <a:r>
              <a:rPr lang="da-DK" altLang="da-DK" dirty="0"/>
              <a:t>Skriv overskrift her</a:t>
            </a:r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35FDD672-DDD8-C549-83D9-3C43B94E11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95240" y="2159502"/>
            <a:ext cx="9580634" cy="40320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/>
            </a:lvl2pPr>
            <a:lvl3pPr>
              <a:buClr>
                <a:schemeClr val="bg1"/>
              </a:buClr>
              <a:defRPr/>
            </a:lvl3pPr>
            <a:lvl4pPr>
              <a:buClr>
                <a:schemeClr val="bg1"/>
              </a:buClr>
              <a:defRPr/>
            </a:lvl4pPr>
            <a:lvl5pPr>
              <a:buClr>
                <a:schemeClr val="bg1"/>
              </a:buClr>
              <a:defRPr/>
            </a:lvl5pPr>
          </a:lstStyle>
          <a:p>
            <a:pPr lvl="0"/>
            <a:r>
              <a:rPr lang="da-DK" altLang="da-DK" dirty="0"/>
              <a:t>Skriv tekst eller klik på ikon for at tilføje indhold</a:t>
            </a:r>
            <a:br>
              <a:rPr lang="da-DK" altLang="da-DK" dirty="0"/>
            </a:br>
            <a:br>
              <a:rPr lang="da-DK" altLang="da-DK" dirty="0"/>
            </a:br>
            <a:br>
              <a:rPr lang="da-DK" altLang="da-DK" dirty="0"/>
            </a:br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29855483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skrift og indhold 1_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9F1CA43F-4986-4345-AAB2-D441014B25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43"/>
            <a:ext cx="12196800" cy="6860700"/>
          </a:xfrm>
          <a:prstGeom prst="rect">
            <a:avLst/>
          </a:prstGeom>
        </p:spPr>
      </p:pic>
      <p:sp>
        <p:nvSpPr>
          <p:cNvPr id="5" name="Tekstboks 4"/>
          <p:cNvSpPr txBox="1"/>
          <p:nvPr userDrawn="1"/>
        </p:nvSpPr>
        <p:spPr>
          <a:xfrm>
            <a:off x="-1488649" y="3141696"/>
            <a:ext cx="1151978" cy="15234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dirty="0"/>
              <a:t>Brug hjælpedias med farvet baggrund og grafik på de dias du ønsker.</a:t>
            </a:r>
          </a:p>
          <a:p>
            <a:endParaRPr lang="da-DK" sz="900" dirty="0"/>
          </a:p>
          <a:p>
            <a:r>
              <a:rPr lang="da-DK" sz="900" dirty="0"/>
              <a:t>Kopier tekstbokse fra et hvidt dias og sæt dem ind på dias, i ønskede farve.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8B0EE65E-7B21-CA46-806D-87E21A24D143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295239" y="1188000"/>
            <a:ext cx="9593477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990033"/>
                </a:solidFill>
              </a:defRPr>
            </a:lvl1pPr>
          </a:lstStyle>
          <a:p>
            <a:pPr lvl="0"/>
            <a:r>
              <a:rPr lang="da-DK" altLang="da-DK" dirty="0"/>
              <a:t>Skriv overskrift her</a:t>
            </a:r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35FDD672-DDD8-C549-83D9-3C43B94E11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95239" y="2159502"/>
            <a:ext cx="9593477" cy="40320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/>
            </a:lvl2pPr>
            <a:lvl3pPr>
              <a:buClr>
                <a:schemeClr val="bg1"/>
              </a:buClr>
              <a:defRPr/>
            </a:lvl3pPr>
            <a:lvl4pPr>
              <a:buClr>
                <a:schemeClr val="bg1"/>
              </a:buClr>
              <a:defRPr/>
            </a:lvl4pPr>
            <a:lvl5pPr>
              <a:buClr>
                <a:schemeClr val="bg1"/>
              </a:buClr>
              <a:defRPr/>
            </a:lvl5pPr>
          </a:lstStyle>
          <a:p>
            <a:pPr lvl="0"/>
            <a:r>
              <a:rPr lang="da-DK" altLang="da-DK" dirty="0"/>
              <a:t>Skriv tekst eller klik på ikon for at tilføje indhold</a:t>
            </a:r>
            <a:br>
              <a:rPr lang="da-DK" altLang="da-DK" dirty="0"/>
            </a:br>
            <a:br>
              <a:rPr lang="da-DK" altLang="da-DK" dirty="0"/>
            </a:br>
            <a:br>
              <a:rPr lang="da-DK" altLang="da-DK" dirty="0"/>
            </a:br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82690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2_Ste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>
            <a:spLocks noChangeAspect="1"/>
          </p:cNvSpPr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tx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dirty="0">
              <a:solidFill>
                <a:srgbClr val="990033"/>
              </a:solidFill>
            </a:endParaRP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6B8484EA-2EC5-4C42-A62E-C5013727C7AA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742" y="169369"/>
            <a:ext cx="1057823" cy="509925"/>
          </a:xfrm>
          <a:prstGeom prst="rect">
            <a:avLst/>
          </a:prstGeom>
        </p:spPr>
      </p:pic>
      <p:sp>
        <p:nvSpPr>
          <p:cNvPr id="15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1198662" y="3789834"/>
            <a:ext cx="9649072" cy="637334"/>
          </a:xfrm>
        </p:spPr>
        <p:txBody>
          <a:bodyPr anchor="t"/>
          <a:lstStyle>
            <a:lvl1pPr marL="0" indent="0" algn="r">
              <a:buFont typeface="Wingdings" pitchFamily="2" charset="2"/>
              <a:buNone/>
              <a:tabLst>
                <a:tab pos="1168400" algn="l"/>
              </a:tabLst>
              <a:defRPr sz="2600">
                <a:solidFill>
                  <a:schemeClr val="bg1"/>
                </a:solidFill>
                <a:latin typeface="midtsans" pitchFamily="50" charset="0"/>
              </a:defRPr>
            </a:lvl1pPr>
          </a:lstStyle>
          <a:p>
            <a:pPr lvl="0"/>
            <a:r>
              <a:rPr lang="da-DK" altLang="da-DK" noProof="0" dirty="0"/>
              <a:t>Skriv titel her</a:t>
            </a:r>
          </a:p>
        </p:txBody>
      </p:sp>
      <p:sp>
        <p:nvSpPr>
          <p:cNvPr id="2" name="Tekstboks 2">
            <a:extLst>
              <a:ext uri="{FF2B5EF4-FFF2-40B4-BE49-F238E27FC236}">
                <a16:creationId xmlns:a16="http://schemas.microsoft.com/office/drawing/2014/main" id="{9202A3BB-A38F-18C8-665D-F1709DF5B330}"/>
              </a:ext>
            </a:extLst>
          </p:cNvPr>
          <p:cNvSpPr txBox="1"/>
          <p:nvPr userDrawn="1"/>
        </p:nvSpPr>
        <p:spPr>
          <a:xfrm>
            <a:off x="1054646" y="1701602"/>
            <a:ext cx="986509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5500" b="1" spc="300" dirty="0">
                <a:solidFill>
                  <a:schemeClr val="bg1"/>
                </a:solidFill>
                <a:latin typeface="midtsans" pitchFamily="50" charset="0"/>
              </a:rPr>
              <a:t>Work shop for </a:t>
            </a:r>
            <a:r>
              <a:rPr lang="da-DK" sz="5500" b="1" spc="300" dirty="0" err="1">
                <a:solidFill>
                  <a:schemeClr val="bg1"/>
                </a:solidFill>
                <a:latin typeface="midtsans" pitchFamily="50" charset="0"/>
              </a:rPr>
              <a:t>UKYLer</a:t>
            </a:r>
            <a:endParaRPr lang="da-DK" sz="5500" b="1" spc="300" dirty="0">
              <a:solidFill>
                <a:schemeClr val="bg1"/>
              </a:solidFill>
              <a:latin typeface="midt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7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2_MIDT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576000"/>
            <a:ext cx="12190413" cy="5940000"/>
          </a:xfrm>
          <a:prstGeom prst="rect">
            <a:avLst/>
          </a:prstGeom>
          <a:solidFill>
            <a:schemeClr val="tx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295240" y="1188000"/>
            <a:ext cx="9587020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dirty="0"/>
              <a:t>Skriv overskrift her</a:t>
            </a:r>
          </a:p>
        </p:txBody>
      </p:sp>
      <p:sp>
        <p:nvSpPr>
          <p:cNvPr id="6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1295240" y="2159502"/>
            <a:ext cx="9587020" cy="40320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defRPr/>
            </a:lvl2pPr>
            <a:lvl3pPr>
              <a:buClr>
                <a:schemeClr val="bg1"/>
              </a:buClr>
              <a:defRPr/>
            </a:lvl3pPr>
            <a:lvl4pPr>
              <a:buClr>
                <a:schemeClr val="bg1"/>
              </a:buClr>
              <a:defRPr/>
            </a:lvl4pPr>
            <a:lvl5pPr>
              <a:buClr>
                <a:schemeClr val="bg1"/>
              </a:buClr>
              <a:defRPr/>
            </a:lvl5pPr>
          </a:lstStyle>
          <a:p>
            <a:pPr lvl="0"/>
            <a:r>
              <a:rPr lang="da-DK" altLang="da-DK" dirty="0"/>
              <a:t>Skriv tekst eller klik på ikon for at tilføje indhold</a:t>
            </a:r>
            <a:br>
              <a:rPr lang="da-DK" altLang="da-DK" dirty="0"/>
            </a:br>
            <a:br>
              <a:rPr lang="da-DK" altLang="da-DK" dirty="0"/>
            </a:br>
            <a:br>
              <a:rPr lang="da-DK" altLang="da-DK" dirty="0"/>
            </a:br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31645361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2_MIDT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576000"/>
            <a:ext cx="12190413" cy="5940000"/>
          </a:xfrm>
          <a:prstGeom prst="rect">
            <a:avLst/>
          </a:prstGeom>
          <a:solidFill>
            <a:srgbClr val="EFECE6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295239" y="1188000"/>
            <a:ext cx="9593477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990033"/>
                </a:solidFill>
              </a:defRPr>
            </a:lvl1pPr>
          </a:lstStyle>
          <a:p>
            <a:pPr lvl="0"/>
            <a:r>
              <a:rPr lang="da-DK" altLang="da-DK" dirty="0"/>
              <a:t>Skriv overskrift her</a:t>
            </a:r>
          </a:p>
        </p:txBody>
      </p:sp>
      <p:sp>
        <p:nvSpPr>
          <p:cNvPr id="6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1295239" y="2159502"/>
            <a:ext cx="9593477" cy="40320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/>
            </a:lvl2pPr>
            <a:lvl3pPr>
              <a:buClr>
                <a:schemeClr val="bg1"/>
              </a:buClr>
              <a:defRPr/>
            </a:lvl3pPr>
            <a:lvl4pPr>
              <a:buClr>
                <a:schemeClr val="bg1"/>
              </a:buClr>
              <a:defRPr/>
            </a:lvl4pPr>
            <a:lvl5pPr>
              <a:buClr>
                <a:schemeClr val="bg1"/>
              </a:buClr>
              <a:defRPr/>
            </a:lvl5pPr>
          </a:lstStyle>
          <a:p>
            <a:pPr lvl="0"/>
            <a:r>
              <a:rPr lang="da-DK" altLang="da-DK" dirty="0"/>
              <a:t>Skriv tekst eller klik på ikon for at tilføje indhold</a:t>
            </a:r>
            <a:br>
              <a:rPr lang="da-DK" altLang="da-DK" dirty="0"/>
            </a:br>
            <a:br>
              <a:rPr lang="da-DK" altLang="da-DK" dirty="0"/>
            </a:br>
            <a:br>
              <a:rPr lang="da-DK" altLang="da-DK" dirty="0"/>
            </a:br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3034385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2_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295239" y="1188000"/>
            <a:ext cx="9593477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990033"/>
                </a:solidFill>
              </a:defRPr>
            </a:lvl1pPr>
          </a:lstStyle>
          <a:p>
            <a:pPr lvl="0"/>
            <a:r>
              <a:rPr lang="da-DK" altLang="da-DK" dirty="0"/>
              <a:t>Skriv overskrift her</a:t>
            </a:r>
          </a:p>
        </p:txBody>
      </p:sp>
      <p:sp>
        <p:nvSpPr>
          <p:cNvPr id="6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1295239" y="2159502"/>
            <a:ext cx="9593477" cy="40320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/>
            </a:lvl2pPr>
            <a:lvl3pPr>
              <a:buClr>
                <a:schemeClr val="bg1"/>
              </a:buClr>
              <a:defRPr/>
            </a:lvl3pPr>
            <a:lvl4pPr>
              <a:buClr>
                <a:schemeClr val="bg1"/>
              </a:buClr>
              <a:defRPr/>
            </a:lvl4pPr>
            <a:lvl5pPr>
              <a:buClr>
                <a:schemeClr val="bg1"/>
              </a:buClr>
              <a:defRPr/>
            </a:lvl5pPr>
          </a:lstStyle>
          <a:p>
            <a:pPr lvl="0"/>
            <a:r>
              <a:rPr lang="da-DK" altLang="da-DK" dirty="0"/>
              <a:t>Skriv tekst eller klik på ikon for at tilføje indhold</a:t>
            </a:r>
            <a:br>
              <a:rPr lang="da-DK" altLang="da-DK" dirty="0"/>
            </a:br>
            <a:br>
              <a:rPr lang="da-DK" altLang="da-DK" dirty="0"/>
            </a:br>
            <a:br>
              <a:rPr lang="da-DK" altLang="da-DK" dirty="0"/>
            </a:br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27245009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i bredformat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2"/>
          <p:cNvSpPr>
            <a:spLocks noGrp="1" noChangeAspect="1"/>
          </p:cNvSpPr>
          <p:nvPr>
            <p:ph type="pic" idx="11" hasCustomPrompt="1"/>
          </p:nvPr>
        </p:nvSpPr>
        <p:spPr>
          <a:xfrm>
            <a:off x="0" y="576000"/>
            <a:ext cx="12190413" cy="5940000"/>
          </a:xfrm>
        </p:spPr>
        <p:txBody>
          <a:bodyPr/>
          <a:lstStyle>
            <a:lvl1pPr marL="0" indent="0" algn="ctr">
              <a:buNone/>
              <a:defRPr sz="27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/>
              <a:t>Klik på ikonet for at tilføje et billede</a:t>
            </a:r>
            <a:br>
              <a:rPr lang="da-DK" dirty="0"/>
            </a:b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836315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i højformat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2"/>
          <p:cNvSpPr>
            <a:spLocks noGrp="1" noChangeAspect="1"/>
          </p:cNvSpPr>
          <p:nvPr>
            <p:ph type="pic" idx="11" hasCustomPrompt="1"/>
          </p:nvPr>
        </p:nvSpPr>
        <p:spPr>
          <a:xfrm>
            <a:off x="3420000" y="576000"/>
            <a:ext cx="4500000" cy="5940000"/>
          </a:xfrm>
        </p:spPr>
        <p:txBody>
          <a:bodyPr/>
          <a:lstStyle>
            <a:lvl1pPr marL="0" indent="0" algn="ctr">
              <a:buNone/>
              <a:defRPr sz="27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/>
              <a:t>Klik på ikonet </a:t>
            </a:r>
            <a:br>
              <a:rPr lang="da-DK" dirty="0"/>
            </a:br>
            <a:r>
              <a:rPr lang="da-DK" dirty="0"/>
              <a:t>for 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3" name="Tekstboks 2"/>
          <p:cNvSpPr txBox="1"/>
          <p:nvPr userDrawn="1"/>
        </p:nvSpPr>
        <p:spPr>
          <a:xfrm>
            <a:off x="-1488649" y="3141698"/>
            <a:ext cx="1151978" cy="4309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dirty="0"/>
              <a:t>Foto kan også placeres længere til venstre på siden</a:t>
            </a:r>
          </a:p>
        </p:txBody>
      </p:sp>
    </p:spTree>
    <p:extLst>
      <p:ext uri="{BB962C8B-B14F-4D97-AF65-F5344CB8AC3E}">
        <p14:creationId xmlns:p14="http://schemas.microsoft.com/office/powerpoint/2010/main" val="20058365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med overskrift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2"/>
          <p:cNvSpPr>
            <a:spLocks noGrp="1"/>
          </p:cNvSpPr>
          <p:nvPr>
            <p:ph type="pic" idx="11" hasCustomPrompt="1"/>
          </p:nvPr>
        </p:nvSpPr>
        <p:spPr>
          <a:xfrm>
            <a:off x="1295239" y="1800000"/>
            <a:ext cx="9593477" cy="4176000"/>
          </a:xfrm>
        </p:spPr>
        <p:txBody>
          <a:bodyPr/>
          <a:lstStyle>
            <a:lvl1pPr marL="0" indent="0" algn="ctr">
              <a:buNone/>
              <a:defRPr sz="27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/>
              <a:t>Klik på ikonet for at tilføje et billede</a:t>
            </a: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3" name="Titel 1"/>
          <p:cNvSpPr>
            <a:spLocks noGrp="1" noChangeAspect="1"/>
          </p:cNvSpPr>
          <p:nvPr>
            <p:ph type="title" hasCustomPrompt="1"/>
          </p:nvPr>
        </p:nvSpPr>
        <p:spPr>
          <a:xfrm>
            <a:off x="1295239" y="828000"/>
            <a:ext cx="9593477" cy="900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Skriv overskrift her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1295239" y="6048000"/>
            <a:ext cx="9593477" cy="36008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  <a:lvl2pPr marL="833946" indent="0">
              <a:buNone/>
              <a:defRPr sz="1900">
                <a:solidFill>
                  <a:schemeClr val="tx1"/>
                </a:solidFill>
              </a:defRPr>
            </a:lvl2pPr>
            <a:lvl3pPr marL="1549361" indent="0">
              <a:buNone/>
              <a:defRPr sz="1900">
                <a:solidFill>
                  <a:schemeClr val="tx1"/>
                </a:solidFill>
              </a:defRPr>
            </a:lvl3pPr>
            <a:lvl4pPr marL="2279592" indent="0">
              <a:buNone/>
              <a:defRPr sz="1900">
                <a:solidFill>
                  <a:schemeClr val="tx1"/>
                </a:solidFill>
              </a:defRPr>
            </a:lvl4pPr>
            <a:lvl5pPr marL="2874361" indent="0">
              <a:buNone/>
              <a:defRPr sz="19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Skriv tekst her</a:t>
            </a:r>
          </a:p>
        </p:txBody>
      </p:sp>
    </p:spTree>
    <p:extLst>
      <p:ext uri="{BB962C8B-B14F-4D97-AF65-F5344CB8AC3E}">
        <p14:creationId xmlns:p14="http://schemas.microsoft.com/office/powerpoint/2010/main" val="17131229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to på hele forma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2"/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12190413" cy="6859588"/>
          </a:xfrm>
        </p:spPr>
        <p:txBody>
          <a:bodyPr/>
          <a:lstStyle>
            <a:lvl1pPr marL="0" indent="0" algn="ctr">
              <a:buNone/>
              <a:defRPr sz="27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/>
              <a:t>Klik på ikonet for 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001212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spect="1"/>
          </p:cNvSpPr>
          <p:nvPr>
            <p:ph type="title" hasCustomPrompt="1"/>
          </p:nvPr>
        </p:nvSpPr>
        <p:spPr>
          <a:xfrm>
            <a:off x="1298411" y="1188000"/>
            <a:ext cx="9590306" cy="900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/>
              <a:t>Skriv overskrift her</a:t>
            </a:r>
          </a:p>
        </p:txBody>
      </p:sp>
    </p:spTree>
    <p:extLst>
      <p:ext uri="{BB962C8B-B14F-4D97-AF65-F5344CB8AC3E}">
        <p14:creationId xmlns:p14="http://schemas.microsoft.com/office/powerpoint/2010/main" val="10234546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8513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højformat - overskrift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19742" y="1908000"/>
            <a:ext cx="6300000" cy="900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/>
              <a:t>Skriv overskrift her</a:t>
            </a:r>
          </a:p>
        </p:txBody>
      </p:sp>
      <p:sp>
        <p:nvSpPr>
          <p:cNvPr id="5" name="Pladsholder til indhold 2"/>
          <p:cNvSpPr>
            <a:spLocks noGrp="1"/>
          </p:cNvSpPr>
          <p:nvPr>
            <p:ph sz="half" idx="10" hasCustomPrompt="1"/>
          </p:nvPr>
        </p:nvSpPr>
        <p:spPr>
          <a:xfrm>
            <a:off x="4619742" y="2880000"/>
            <a:ext cx="3060000" cy="331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/>
              <a:t>Skriv tekst eller klik på ikon for at tilføje indhold</a:t>
            </a:r>
          </a:p>
          <a:p>
            <a:pPr lvl="0"/>
            <a:endParaRPr lang="da-DK" altLang="da-DK" dirty="0"/>
          </a:p>
        </p:txBody>
      </p:sp>
      <p:sp>
        <p:nvSpPr>
          <p:cNvPr id="6" name="Pladsholder til indhold 2"/>
          <p:cNvSpPr>
            <a:spLocks noGrp="1"/>
          </p:cNvSpPr>
          <p:nvPr>
            <p:ph sz="half" idx="11" hasCustomPrompt="1"/>
          </p:nvPr>
        </p:nvSpPr>
        <p:spPr>
          <a:xfrm>
            <a:off x="7859742" y="2880000"/>
            <a:ext cx="3060000" cy="331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/>
              <a:t>Skriv tekst eller klik på ikon for at tilføje indhold</a:t>
            </a:r>
          </a:p>
          <a:p>
            <a:pPr lvl="0"/>
            <a:endParaRPr lang="da-DK" altLang="da-DK" dirty="0"/>
          </a:p>
        </p:txBody>
      </p:sp>
      <p:sp>
        <p:nvSpPr>
          <p:cNvPr id="7" name="Pladsholder til billede 2"/>
          <p:cNvSpPr>
            <a:spLocks noGrp="1" noChangeAspect="1"/>
          </p:cNvSpPr>
          <p:nvPr>
            <p:ph type="pic" idx="12" hasCustomPrompt="1"/>
          </p:nvPr>
        </p:nvSpPr>
        <p:spPr>
          <a:xfrm>
            <a:off x="0" y="1"/>
            <a:ext cx="4140000" cy="6859588"/>
          </a:xfrm>
        </p:spPr>
        <p:txBody>
          <a:bodyPr/>
          <a:lstStyle>
            <a:lvl1pPr marL="0" indent="0" algn="ctr">
              <a:buNone/>
              <a:defRPr sz="20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90177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3_Ste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spect="1"/>
          </p:cNvSpPr>
          <p:nvPr userDrawn="1"/>
        </p:nvSpPr>
        <p:spPr>
          <a:xfrm>
            <a:off x="-1609650" y="-18945"/>
            <a:ext cx="12190413" cy="6859588"/>
          </a:xfrm>
          <a:prstGeom prst="rect">
            <a:avLst/>
          </a:prstGeom>
          <a:solidFill>
            <a:srgbClr val="EFECE6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dirty="0">
              <a:solidFill>
                <a:srgbClr val="990033"/>
              </a:solidFill>
            </a:endParaRPr>
          </a:p>
        </p:txBody>
      </p:sp>
      <p:sp>
        <p:nvSpPr>
          <p:cNvPr id="5" name="Tekstboks 4"/>
          <p:cNvSpPr txBox="1"/>
          <p:nvPr userDrawn="1"/>
        </p:nvSpPr>
        <p:spPr>
          <a:xfrm>
            <a:off x="-1488649" y="3141696"/>
            <a:ext cx="1151978" cy="15234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dirty="0"/>
              <a:t>Brug hjælpedias med farvet baggrund og grafik på de dias du ønsker.</a:t>
            </a:r>
          </a:p>
          <a:p>
            <a:endParaRPr lang="da-DK" sz="900" dirty="0"/>
          </a:p>
          <a:p>
            <a:r>
              <a:rPr lang="da-DK" sz="900" dirty="0"/>
              <a:t>Kopier tekstbokse fra et hvidt dias og sæt dem ind på dias, i ønskede farve.</a:t>
            </a:r>
          </a:p>
        </p:txBody>
      </p:sp>
      <p:sp>
        <p:nvSpPr>
          <p:cNvPr id="7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1198662" y="3789834"/>
            <a:ext cx="10441160" cy="637334"/>
          </a:xfrm>
        </p:spPr>
        <p:txBody>
          <a:bodyPr anchor="t"/>
          <a:lstStyle>
            <a:lvl1pPr marL="0" indent="0" algn="l">
              <a:buFont typeface="Wingdings" pitchFamily="2" charset="2"/>
              <a:buNone/>
              <a:tabLst>
                <a:tab pos="1168400" algn="l"/>
              </a:tabLst>
              <a:defRPr sz="2600">
                <a:solidFill>
                  <a:srgbClr val="3F3018"/>
                </a:solidFill>
                <a:latin typeface="midtsans" pitchFamily="50" charset="0"/>
              </a:defRPr>
            </a:lvl1pPr>
          </a:lstStyle>
          <a:p>
            <a:pPr lvl="0"/>
            <a:r>
              <a:rPr lang="da-DK" altLang="da-DK" noProof="0" dirty="0"/>
              <a:t>Skriv titel her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6B8484EA-2EC5-4C42-A62E-C5013727C7AA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742" y="169369"/>
            <a:ext cx="1057823" cy="509925"/>
          </a:xfrm>
          <a:prstGeom prst="rect">
            <a:avLst/>
          </a:prstGeom>
        </p:spPr>
      </p:pic>
      <p:sp>
        <p:nvSpPr>
          <p:cNvPr id="3" name="Tekstboks 2"/>
          <p:cNvSpPr txBox="1"/>
          <p:nvPr userDrawn="1"/>
        </p:nvSpPr>
        <p:spPr>
          <a:xfrm>
            <a:off x="1054646" y="1701602"/>
            <a:ext cx="1113576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5500" b="1" dirty="0">
                <a:solidFill>
                  <a:srgbClr val="3F3018"/>
                </a:solidFill>
                <a:latin typeface="midtsans" pitchFamily="50" charset="0"/>
              </a:rPr>
              <a:t>Hormon- og Knoglesygdomme</a:t>
            </a:r>
          </a:p>
        </p:txBody>
      </p:sp>
    </p:spTree>
    <p:extLst>
      <p:ext uri="{BB962C8B-B14F-4D97-AF65-F5344CB8AC3E}">
        <p14:creationId xmlns:p14="http://schemas.microsoft.com/office/powerpoint/2010/main" val="1858435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højformat - overskrift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19742" y="1908000"/>
            <a:ext cx="6300000" cy="900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/>
              <a:t>Skriv overskrift her</a:t>
            </a:r>
          </a:p>
        </p:txBody>
      </p:sp>
      <p:sp>
        <p:nvSpPr>
          <p:cNvPr id="5" name="Pladsholder til indhold 2"/>
          <p:cNvSpPr>
            <a:spLocks noGrp="1"/>
          </p:cNvSpPr>
          <p:nvPr>
            <p:ph sz="half" idx="10" hasCustomPrompt="1"/>
          </p:nvPr>
        </p:nvSpPr>
        <p:spPr>
          <a:xfrm>
            <a:off x="4619742" y="2880000"/>
            <a:ext cx="6300000" cy="331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/>
              <a:t>Skriv tekst eller klik på ikon for at tilføje indhold</a:t>
            </a:r>
          </a:p>
        </p:txBody>
      </p:sp>
      <p:sp>
        <p:nvSpPr>
          <p:cNvPr id="7" name="Pladsholder til billede 2"/>
          <p:cNvSpPr>
            <a:spLocks noGrp="1" noChangeAspect="1"/>
          </p:cNvSpPr>
          <p:nvPr>
            <p:ph type="pic" idx="12" hasCustomPrompt="1"/>
          </p:nvPr>
        </p:nvSpPr>
        <p:spPr>
          <a:xfrm>
            <a:off x="0" y="0"/>
            <a:ext cx="4140000" cy="6859588"/>
          </a:xfrm>
        </p:spPr>
        <p:txBody>
          <a:bodyPr/>
          <a:lstStyle>
            <a:lvl1pPr marL="0" indent="0" algn="ctr">
              <a:buNone/>
              <a:defRPr sz="20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88584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redformat - overskrif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95240" y="1188000"/>
            <a:ext cx="9624501" cy="540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/>
              <a:t>Skriv overskrift her</a:t>
            </a:r>
          </a:p>
        </p:txBody>
      </p:sp>
      <p:sp>
        <p:nvSpPr>
          <p:cNvPr id="6" name="Pladsholder til indhold 2"/>
          <p:cNvSpPr>
            <a:spLocks noGrp="1"/>
          </p:cNvSpPr>
          <p:nvPr>
            <p:ph sz="half" idx="11" hasCustomPrompt="1"/>
          </p:nvPr>
        </p:nvSpPr>
        <p:spPr>
          <a:xfrm>
            <a:off x="7679742" y="1800000"/>
            <a:ext cx="3240000" cy="439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/>
              <a:t>Skriv tekst eller klik på ikon for at tilføje indhold</a:t>
            </a:r>
          </a:p>
          <a:p>
            <a:pPr lvl="0"/>
            <a:endParaRPr lang="da-DK" altLang="da-DK" dirty="0"/>
          </a:p>
        </p:txBody>
      </p:sp>
      <p:sp>
        <p:nvSpPr>
          <p:cNvPr id="7" name="Pladsholder til billede 2"/>
          <p:cNvSpPr>
            <a:spLocks noGrp="1" noChangeAspect="1"/>
          </p:cNvSpPr>
          <p:nvPr>
            <p:ph type="pic" idx="12" hasCustomPrompt="1"/>
          </p:nvPr>
        </p:nvSpPr>
        <p:spPr>
          <a:xfrm>
            <a:off x="1295240" y="1800000"/>
            <a:ext cx="6204501" cy="4392000"/>
          </a:xfrm>
        </p:spPr>
        <p:txBody>
          <a:bodyPr/>
          <a:lstStyle>
            <a:lvl1pPr marL="0" indent="0" algn="ctr">
              <a:buNone/>
              <a:defRPr sz="27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/>
              <a:t>Klik på ikonet for at tilføje et billede</a:t>
            </a:r>
            <a:br>
              <a:rPr lang="da-DK" dirty="0"/>
            </a:b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245824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16324" y="1188000"/>
            <a:ext cx="9603418" cy="900000"/>
          </a:xfrm>
        </p:spPr>
        <p:txBody>
          <a:bodyPr anchor="t" anchorCtr="0"/>
          <a:lstStyle>
            <a:lvl1pPr>
              <a:defRPr baseline="0"/>
            </a:lvl1pPr>
          </a:lstStyle>
          <a:p>
            <a:r>
              <a:rPr lang="da-DK" dirty="0"/>
              <a:t>Skriv overskrift her</a:t>
            </a:r>
          </a:p>
        </p:txBody>
      </p:sp>
      <p:sp>
        <p:nvSpPr>
          <p:cNvPr id="3" name="Pladsholder til indhold 2"/>
          <p:cNvSpPr>
            <a:spLocks noGrp="1" noChangeAspect="1"/>
          </p:cNvSpPr>
          <p:nvPr>
            <p:ph sz="half" idx="1" hasCustomPrompt="1"/>
          </p:nvPr>
        </p:nvSpPr>
        <p:spPr>
          <a:xfrm>
            <a:off x="1316324" y="2159502"/>
            <a:ext cx="4645096" cy="4032000"/>
          </a:xfrm>
        </p:spPr>
        <p:txBody>
          <a:bodyPr anchor="t" anchorCtr="0"/>
          <a:lstStyle>
            <a:lvl1pPr>
              <a:defRPr sz="3200"/>
            </a:lvl1pPr>
            <a:lvl2pPr marL="628650" indent="-271463">
              <a:defRPr sz="3200"/>
            </a:lvl2pPr>
            <a:lvl3pPr marL="985838" indent="-269875">
              <a:defRPr sz="2600"/>
            </a:lvl3pPr>
            <a:lvl4pPr marL="1343025" indent="-269875">
              <a:defRPr sz="2200"/>
            </a:lvl4pPr>
            <a:lvl5pPr marL="1701800" indent="-269875">
              <a:defRPr sz="18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/>
              <a:t>Skriv tekst eller klik </a:t>
            </a:r>
            <a:br>
              <a:rPr lang="da-DK" altLang="da-DK" dirty="0"/>
            </a:br>
            <a:r>
              <a:rPr lang="da-DK" altLang="da-DK" dirty="0"/>
              <a:t>på ikon for at tilføje indhold</a:t>
            </a:r>
          </a:p>
        </p:txBody>
      </p:sp>
      <p:sp>
        <p:nvSpPr>
          <p:cNvPr id="6" name="Pladsholder til indhold 2"/>
          <p:cNvSpPr>
            <a:spLocks noGrp="1" noChangeAspect="1"/>
          </p:cNvSpPr>
          <p:nvPr>
            <p:ph sz="half" idx="10" hasCustomPrompt="1"/>
          </p:nvPr>
        </p:nvSpPr>
        <p:spPr>
          <a:xfrm>
            <a:off x="6274646" y="2160000"/>
            <a:ext cx="4645096" cy="4032000"/>
          </a:xfrm>
        </p:spPr>
        <p:txBody>
          <a:bodyPr anchor="t" anchorCtr="0"/>
          <a:lstStyle>
            <a:lvl1pPr>
              <a:defRPr sz="3200"/>
            </a:lvl1pPr>
            <a:lvl2pPr marL="357188" indent="-357188">
              <a:defRPr sz="3200"/>
            </a:lvl2pPr>
            <a:lvl3pPr marL="985838" indent="-269875">
              <a:defRPr sz="2600"/>
            </a:lvl3pPr>
            <a:lvl4pPr marL="1343025" indent="-269875">
              <a:defRPr sz="2200"/>
            </a:lvl4pPr>
            <a:lvl5pPr marL="1701800" indent="-269875">
              <a:defRPr sz="18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1"/>
            <a:r>
              <a:rPr lang="da-DK" altLang="da-DK" dirty="0"/>
              <a:t>skriv tekst i </a:t>
            </a:r>
            <a:r>
              <a:rPr lang="da-DK" altLang="da-DK" dirty="0" err="1"/>
              <a:t>bullit</a:t>
            </a:r>
            <a:r>
              <a:rPr lang="da-DK" altLang="da-DK" dirty="0"/>
              <a:t>-form</a:t>
            </a:r>
          </a:p>
          <a:p>
            <a:pPr lvl="2"/>
            <a:r>
              <a:rPr lang="da-DK" altLang="da-DK" dirty="0"/>
              <a:t>andet niveau</a:t>
            </a:r>
          </a:p>
          <a:p>
            <a:pPr lvl="3"/>
            <a:r>
              <a:rPr lang="da-DK" altLang="da-DK" dirty="0"/>
              <a:t>tredje niveau</a:t>
            </a:r>
          </a:p>
          <a:p>
            <a:pPr lvl="4"/>
            <a:r>
              <a:rPr lang="da-DK" altLang="da-DK" dirty="0"/>
              <a:t>fjerde niveau</a:t>
            </a:r>
          </a:p>
        </p:txBody>
      </p:sp>
    </p:spTree>
    <p:extLst>
      <p:ext uri="{BB962C8B-B14F-4D97-AF65-F5344CB8AC3E}">
        <p14:creationId xmlns:p14="http://schemas.microsoft.com/office/powerpoint/2010/main" val="12856958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skrift og tre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95239" y="1188000"/>
            <a:ext cx="9599933" cy="900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/>
              <a:t>Skriv overskrift her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1295240" y="2159502"/>
            <a:ext cx="2977362" cy="403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 marL="182563" indent="-182563">
              <a:defRPr sz="2600"/>
            </a:lvl2pPr>
            <a:lvl3pPr marL="1549361" indent="0">
              <a:buNone/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/>
              <a:t>Skriv tekst eller klik på ikon for at tilføje indhold</a:t>
            </a:r>
          </a:p>
          <a:p>
            <a:pPr lvl="0"/>
            <a:endParaRPr lang="da-DK" altLang="da-DK" dirty="0"/>
          </a:p>
        </p:txBody>
      </p:sp>
      <p:sp>
        <p:nvSpPr>
          <p:cNvPr id="5" name="Pladsholder til indhold 2"/>
          <p:cNvSpPr>
            <a:spLocks noGrp="1"/>
          </p:cNvSpPr>
          <p:nvPr>
            <p:ph sz="half" idx="10" hasCustomPrompt="1"/>
          </p:nvPr>
        </p:nvSpPr>
        <p:spPr>
          <a:xfrm>
            <a:off x="4606526" y="2160000"/>
            <a:ext cx="2977362" cy="403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/>
              <a:t>Skriv tekst eller klik på ikon for at tilføje indhold</a:t>
            </a:r>
          </a:p>
          <a:p>
            <a:pPr lvl="0"/>
            <a:endParaRPr lang="da-DK" altLang="da-DK" dirty="0"/>
          </a:p>
        </p:txBody>
      </p:sp>
      <p:sp>
        <p:nvSpPr>
          <p:cNvPr id="6" name="Pladsholder til indhold 2"/>
          <p:cNvSpPr>
            <a:spLocks noGrp="1"/>
          </p:cNvSpPr>
          <p:nvPr>
            <p:ph sz="half" idx="11" hasCustomPrompt="1"/>
          </p:nvPr>
        </p:nvSpPr>
        <p:spPr>
          <a:xfrm>
            <a:off x="7917811" y="2160000"/>
            <a:ext cx="2977362" cy="403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/>
              <a:t>Skriv tekst eller klik på ikon for at tilføje indhold</a:t>
            </a:r>
          </a:p>
          <a:p>
            <a:pPr lvl="0"/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41668018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re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95240" y="1188000"/>
            <a:ext cx="9590152" cy="900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/>
              <a:t>Skriv overskrift her</a:t>
            </a:r>
          </a:p>
        </p:txBody>
      </p:sp>
      <p:sp>
        <p:nvSpPr>
          <p:cNvPr id="9" name="Pladsholder til billede 8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295240" y="2160000"/>
            <a:ext cx="2977362" cy="4032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10" name="Pladsholder til billede 8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601635" y="2160000"/>
            <a:ext cx="2977362" cy="4032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11" name="Pladsholder til billede 8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7908030" y="2160000"/>
            <a:ext cx="2977362" cy="4032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51757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leder - høj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55766" y="576000"/>
            <a:ext cx="3240000" cy="5940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6" name="Pladsholder til billede 8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475766" y="576000"/>
            <a:ext cx="3240000" cy="5940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7" name="Pladsholder til billede 8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7895766" y="576000"/>
            <a:ext cx="3240000" cy="5940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305593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m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55766" y="576000"/>
            <a:ext cx="3240000" cy="2880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7" name="Pladsholder til billede 8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7895766" y="576000"/>
            <a:ext cx="3240000" cy="5940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5" name="Pladsholder til billede 8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055766" y="3636000"/>
            <a:ext cx="3240000" cy="2880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11" name="Pladsholder til billede 8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475766" y="576000"/>
            <a:ext cx="3240000" cy="2880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12" name="Pladsholder til billede 8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475766" y="3636000"/>
            <a:ext cx="3240000" cy="2880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707252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s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55766" y="576000"/>
            <a:ext cx="3240000" cy="2880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5" name="Pladsholder til billede 8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055766" y="3636000"/>
            <a:ext cx="3240000" cy="2880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11" name="Pladsholder til billede 8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475766" y="576000"/>
            <a:ext cx="3240000" cy="2880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12" name="Pladsholder til billede 8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475766" y="3636000"/>
            <a:ext cx="3240000" cy="2880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8" name="Pladsholder til billede 8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895766" y="576000"/>
            <a:ext cx="3240000" cy="2880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10" name="Pladsholder til billede 8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7895766" y="3636000"/>
            <a:ext cx="3240000" cy="28800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33279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 1_MIDT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spect="1"/>
          </p:cNvSpPr>
          <p:nvPr/>
        </p:nvSpPr>
        <p:spPr>
          <a:xfrm>
            <a:off x="0" y="576000"/>
            <a:ext cx="12190413" cy="5940000"/>
          </a:xfrm>
          <a:prstGeom prst="rect">
            <a:avLst/>
          </a:prstGeom>
          <a:solidFill>
            <a:schemeClr val="tx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39024" name="Rectangle 112"/>
          <p:cNvSpPr>
            <a:spLocks noGrp="1" noChangeAspect="1" noChangeArrowheads="1"/>
          </p:cNvSpPr>
          <p:nvPr>
            <p:ph type="ctrTitle" sz="quarter" hasCustomPrompt="1"/>
          </p:nvPr>
        </p:nvSpPr>
        <p:spPr>
          <a:xfrm>
            <a:off x="1295240" y="3600000"/>
            <a:ext cx="9587022" cy="1440196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/>
              <a:t>Skriv titel her</a:t>
            </a:r>
          </a:p>
        </p:txBody>
      </p:sp>
      <p:sp>
        <p:nvSpPr>
          <p:cNvPr id="39025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1295240" y="5112000"/>
            <a:ext cx="9587022" cy="719305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/>
              <a:t>Skriv undertitel her</a:t>
            </a:r>
          </a:p>
        </p:txBody>
      </p:sp>
      <p:sp>
        <p:nvSpPr>
          <p:cNvPr id="5" name="Tekstboks 4"/>
          <p:cNvSpPr txBox="1"/>
          <p:nvPr userDrawn="1"/>
        </p:nvSpPr>
        <p:spPr>
          <a:xfrm>
            <a:off x="-1488649" y="3141696"/>
            <a:ext cx="1151978" cy="15234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dirty="0"/>
              <a:t>Brug hjælpedias med farvet baggrund og grafik på de dias du ønsker.</a:t>
            </a:r>
          </a:p>
          <a:p>
            <a:endParaRPr lang="da-DK" sz="900" dirty="0"/>
          </a:p>
          <a:p>
            <a:r>
              <a:rPr lang="da-DK" sz="900" dirty="0"/>
              <a:t>Kopier tekstbokse fra et hvidt dias og sæt dem ind på dias, i ønskede farve.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BF4AF9E-71CC-164C-A049-24CC5F766F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204" r="26028" b="9239"/>
          <a:stretch/>
        </p:blipFill>
        <p:spPr>
          <a:xfrm>
            <a:off x="5399347" y="992368"/>
            <a:ext cx="6791065" cy="552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672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1_MIDT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spect="1"/>
          </p:cNvSpPr>
          <p:nvPr/>
        </p:nvSpPr>
        <p:spPr>
          <a:xfrm>
            <a:off x="0" y="576000"/>
            <a:ext cx="12190413" cy="5940000"/>
          </a:xfrm>
          <a:prstGeom prst="rect">
            <a:avLst/>
          </a:prstGeom>
          <a:solidFill>
            <a:srgbClr val="EFECE6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dirty="0">
              <a:solidFill>
                <a:srgbClr val="EFECE6"/>
              </a:solidFill>
              <a:highlight>
                <a:srgbClr val="EFECE6"/>
              </a:highlight>
            </a:endParaRPr>
          </a:p>
        </p:txBody>
      </p:sp>
      <p:sp>
        <p:nvSpPr>
          <p:cNvPr id="5" name="Tekstboks 4"/>
          <p:cNvSpPr txBox="1"/>
          <p:nvPr userDrawn="1"/>
        </p:nvSpPr>
        <p:spPr>
          <a:xfrm>
            <a:off x="-1488649" y="3141696"/>
            <a:ext cx="1151978" cy="15234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dirty="0"/>
              <a:t>Brug hjælpedias med farvet baggrund og grafik på de dias du ønsker.</a:t>
            </a:r>
          </a:p>
          <a:p>
            <a:endParaRPr lang="da-DK" sz="900" dirty="0"/>
          </a:p>
          <a:p>
            <a:r>
              <a:rPr lang="da-DK" sz="900" dirty="0"/>
              <a:t>Kopier tekstbokse fra et hvidt dias og sæt dem ind på dias, i ønskede farve.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0E758B4-C6FD-2D4F-9997-7DE8B719CF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204" r="26028" b="9239"/>
          <a:stretch/>
        </p:blipFill>
        <p:spPr>
          <a:xfrm>
            <a:off x="5399347" y="992368"/>
            <a:ext cx="6791065" cy="5523632"/>
          </a:xfrm>
          <a:prstGeom prst="rect">
            <a:avLst/>
          </a:prstGeom>
        </p:spPr>
      </p:pic>
      <p:sp>
        <p:nvSpPr>
          <p:cNvPr id="7" name="Rectangle 112">
            <a:extLst>
              <a:ext uri="{FF2B5EF4-FFF2-40B4-BE49-F238E27FC236}">
                <a16:creationId xmlns:a16="http://schemas.microsoft.com/office/drawing/2014/main" id="{42B31169-7178-8240-8059-3044CF19A3EB}"/>
              </a:ext>
            </a:extLst>
          </p:cNvPr>
          <p:cNvSpPr>
            <a:spLocks noGrp="1" noChangeAspect="1" noChangeArrowheads="1"/>
          </p:cNvSpPr>
          <p:nvPr>
            <p:ph type="ctrTitle" sz="quarter" hasCustomPrompt="1"/>
          </p:nvPr>
        </p:nvSpPr>
        <p:spPr>
          <a:xfrm>
            <a:off x="1295240" y="3600000"/>
            <a:ext cx="9587022" cy="1440196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5000">
                <a:solidFill>
                  <a:srgbClr val="990033"/>
                </a:solidFill>
              </a:defRPr>
            </a:lvl1pPr>
          </a:lstStyle>
          <a:p>
            <a:pPr lvl="0"/>
            <a:r>
              <a:rPr lang="da-DK" altLang="da-DK" noProof="0" dirty="0"/>
              <a:t>Skriv titel her</a:t>
            </a:r>
          </a:p>
        </p:txBody>
      </p:sp>
      <p:sp>
        <p:nvSpPr>
          <p:cNvPr id="9" name="Rectangle 113">
            <a:extLst>
              <a:ext uri="{FF2B5EF4-FFF2-40B4-BE49-F238E27FC236}">
                <a16:creationId xmlns:a16="http://schemas.microsoft.com/office/drawing/2014/main" id="{E89C9D95-5D27-8C4C-A253-3F056F3E95D8}"/>
              </a:ext>
            </a:extLst>
          </p:cNvPr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1295240" y="5112000"/>
            <a:ext cx="9587022" cy="719305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altLang="da-DK" noProof="0" dirty="0"/>
              <a:t>Skriv undertitel her</a:t>
            </a:r>
          </a:p>
        </p:txBody>
      </p:sp>
    </p:spTree>
    <p:extLst>
      <p:ext uri="{BB962C8B-B14F-4D97-AF65-F5344CB8AC3E}">
        <p14:creationId xmlns:p14="http://schemas.microsoft.com/office/powerpoint/2010/main" val="1729124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2_MIDT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spect="1"/>
          </p:cNvSpPr>
          <p:nvPr/>
        </p:nvSpPr>
        <p:spPr>
          <a:xfrm>
            <a:off x="0" y="576000"/>
            <a:ext cx="12190413" cy="5940000"/>
          </a:xfrm>
          <a:prstGeom prst="rect">
            <a:avLst/>
          </a:prstGeom>
          <a:solidFill>
            <a:schemeClr val="tx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E067F6B-C9A5-2A49-AB25-A3EB0D4C07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8121" t="8349" r="8121"/>
          <a:stretch/>
        </p:blipFill>
        <p:spPr>
          <a:xfrm>
            <a:off x="-7988" y="576000"/>
            <a:ext cx="12198401" cy="6288698"/>
          </a:xfrm>
          <a:prstGeom prst="rect">
            <a:avLst/>
          </a:prstGeom>
        </p:spPr>
      </p:pic>
      <p:sp>
        <p:nvSpPr>
          <p:cNvPr id="5" name="Tekstboks 4"/>
          <p:cNvSpPr txBox="1"/>
          <p:nvPr userDrawn="1"/>
        </p:nvSpPr>
        <p:spPr>
          <a:xfrm>
            <a:off x="-1488649" y="3141696"/>
            <a:ext cx="1151978" cy="15234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dirty="0"/>
              <a:t>Brug hjælpedias med farvet baggrund og grafik på de dias du ønsker.</a:t>
            </a:r>
          </a:p>
          <a:p>
            <a:endParaRPr lang="da-DK" sz="900" dirty="0"/>
          </a:p>
          <a:p>
            <a:r>
              <a:rPr lang="da-DK" sz="900" dirty="0"/>
              <a:t>Kopier tekstbokse fra et hvidt dias og sæt dem ind på dias, i ønskede farve.</a:t>
            </a:r>
          </a:p>
        </p:txBody>
      </p:sp>
      <p:sp>
        <p:nvSpPr>
          <p:cNvPr id="9" name="Rectangle 112">
            <a:extLst>
              <a:ext uri="{FF2B5EF4-FFF2-40B4-BE49-F238E27FC236}">
                <a16:creationId xmlns:a16="http://schemas.microsoft.com/office/drawing/2014/main" id="{36173BAF-842E-5740-AD57-D4538C2584BE}"/>
              </a:ext>
            </a:extLst>
          </p:cNvPr>
          <p:cNvSpPr>
            <a:spLocks noGrp="1" noChangeAspect="1" noChangeArrowheads="1"/>
          </p:cNvSpPr>
          <p:nvPr>
            <p:ph type="ctrTitle" sz="quarter" hasCustomPrompt="1"/>
          </p:nvPr>
        </p:nvSpPr>
        <p:spPr>
          <a:xfrm>
            <a:off x="1295240" y="3600000"/>
            <a:ext cx="9587022" cy="1440196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/>
              <a:t>Skriv titel her</a:t>
            </a:r>
          </a:p>
        </p:txBody>
      </p:sp>
      <p:sp>
        <p:nvSpPr>
          <p:cNvPr id="10" name="Rectangle 113">
            <a:extLst>
              <a:ext uri="{FF2B5EF4-FFF2-40B4-BE49-F238E27FC236}">
                <a16:creationId xmlns:a16="http://schemas.microsoft.com/office/drawing/2014/main" id="{D4A9F971-0D05-7E4D-8BB7-B432DB5CCE4D}"/>
              </a:ext>
            </a:extLst>
          </p:cNvPr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1295240" y="5112000"/>
            <a:ext cx="9587022" cy="719305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/>
              <a:t>Skriv undertitel her</a:t>
            </a:r>
          </a:p>
        </p:txBody>
      </p:sp>
    </p:spTree>
    <p:extLst>
      <p:ext uri="{BB962C8B-B14F-4D97-AF65-F5344CB8AC3E}">
        <p14:creationId xmlns:p14="http://schemas.microsoft.com/office/powerpoint/2010/main" val="2604156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s 2_MIDTRØD UDFYLD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spect="1"/>
          </p:cNvSpPr>
          <p:nvPr/>
        </p:nvSpPr>
        <p:spPr>
          <a:xfrm>
            <a:off x="0" y="576000"/>
            <a:ext cx="12190413" cy="5940000"/>
          </a:xfrm>
          <a:prstGeom prst="rect">
            <a:avLst/>
          </a:prstGeom>
          <a:solidFill>
            <a:schemeClr val="tx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5" name="Tekstboks 4"/>
          <p:cNvSpPr txBox="1"/>
          <p:nvPr userDrawn="1"/>
        </p:nvSpPr>
        <p:spPr>
          <a:xfrm>
            <a:off x="-1488649" y="3141696"/>
            <a:ext cx="1151978" cy="15234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dirty="0"/>
              <a:t>Brug hjælpedias med farvet baggrund og grafik på de dias du ønsker.</a:t>
            </a:r>
          </a:p>
          <a:p>
            <a:endParaRPr lang="da-DK" sz="900" dirty="0"/>
          </a:p>
          <a:p>
            <a:r>
              <a:rPr lang="da-DK" sz="900" dirty="0"/>
              <a:t>Kopier tekstbokse fra et hvidt dias og sæt dem ind på dias, i ønskede farve.</a:t>
            </a:r>
          </a:p>
        </p:txBody>
      </p:sp>
      <p:sp>
        <p:nvSpPr>
          <p:cNvPr id="9" name="Rectangle 112">
            <a:extLst>
              <a:ext uri="{FF2B5EF4-FFF2-40B4-BE49-F238E27FC236}">
                <a16:creationId xmlns:a16="http://schemas.microsoft.com/office/drawing/2014/main" id="{36173BAF-842E-5740-AD57-D4538C2584BE}"/>
              </a:ext>
            </a:extLst>
          </p:cNvPr>
          <p:cNvSpPr>
            <a:spLocks noGrp="1" noChangeAspect="1" noChangeArrowheads="1"/>
          </p:cNvSpPr>
          <p:nvPr>
            <p:ph type="ctrTitle" sz="quarter" hasCustomPrompt="1"/>
          </p:nvPr>
        </p:nvSpPr>
        <p:spPr>
          <a:xfrm>
            <a:off x="1295240" y="3600000"/>
            <a:ext cx="9587022" cy="1440196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/>
              <a:t>Skriv titel her</a:t>
            </a:r>
          </a:p>
        </p:txBody>
      </p:sp>
      <p:sp>
        <p:nvSpPr>
          <p:cNvPr id="10" name="Rectangle 113">
            <a:extLst>
              <a:ext uri="{FF2B5EF4-FFF2-40B4-BE49-F238E27FC236}">
                <a16:creationId xmlns:a16="http://schemas.microsoft.com/office/drawing/2014/main" id="{D4A9F971-0D05-7E4D-8BB7-B432DB5CCE4D}"/>
              </a:ext>
            </a:extLst>
          </p:cNvPr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1295240" y="5112000"/>
            <a:ext cx="9587022" cy="719305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/>
              <a:t>Skriv undertitel her</a:t>
            </a:r>
          </a:p>
        </p:txBody>
      </p:sp>
    </p:spTree>
    <p:extLst>
      <p:ext uri="{BB962C8B-B14F-4D97-AF65-F5344CB8AC3E}">
        <p14:creationId xmlns:p14="http://schemas.microsoft.com/office/powerpoint/2010/main" val="2068629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2_MIDT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spect="1"/>
          </p:cNvSpPr>
          <p:nvPr/>
        </p:nvSpPr>
        <p:spPr>
          <a:xfrm>
            <a:off x="0" y="576000"/>
            <a:ext cx="12190413" cy="5940000"/>
          </a:xfrm>
          <a:prstGeom prst="rect">
            <a:avLst/>
          </a:prstGeom>
          <a:solidFill>
            <a:srgbClr val="EFECE6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5" name="Tekstboks 4"/>
          <p:cNvSpPr txBox="1"/>
          <p:nvPr userDrawn="1"/>
        </p:nvSpPr>
        <p:spPr>
          <a:xfrm>
            <a:off x="-1488649" y="3141696"/>
            <a:ext cx="1151978" cy="15234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dirty="0"/>
              <a:t>Brug hjælpedias med farvet baggrund og grafik på de dias du ønsker.</a:t>
            </a:r>
          </a:p>
          <a:p>
            <a:endParaRPr lang="da-DK" sz="900" dirty="0"/>
          </a:p>
          <a:p>
            <a:r>
              <a:rPr lang="da-DK" sz="900" dirty="0"/>
              <a:t>Kopier tekstbokse fra et hvidt dias og sæt dem ind på dias, i ønskede farve.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A53EF46-8588-0B4B-A06A-46BC595186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8121" t="8349" r="8121"/>
          <a:stretch/>
        </p:blipFill>
        <p:spPr>
          <a:xfrm>
            <a:off x="-7988" y="576000"/>
            <a:ext cx="12198401" cy="6288698"/>
          </a:xfrm>
          <a:prstGeom prst="rect">
            <a:avLst/>
          </a:prstGeom>
        </p:spPr>
      </p:pic>
      <p:sp>
        <p:nvSpPr>
          <p:cNvPr id="8" name="Rectangle 112">
            <a:extLst>
              <a:ext uri="{FF2B5EF4-FFF2-40B4-BE49-F238E27FC236}">
                <a16:creationId xmlns:a16="http://schemas.microsoft.com/office/drawing/2014/main" id="{2229753B-8195-DB4A-BCEC-5745474D27FF}"/>
              </a:ext>
            </a:extLst>
          </p:cNvPr>
          <p:cNvSpPr>
            <a:spLocks noGrp="1" noChangeAspect="1" noChangeArrowheads="1"/>
          </p:cNvSpPr>
          <p:nvPr>
            <p:ph type="ctrTitle" sz="quarter" hasCustomPrompt="1"/>
          </p:nvPr>
        </p:nvSpPr>
        <p:spPr>
          <a:xfrm>
            <a:off x="1295240" y="3600000"/>
            <a:ext cx="9587022" cy="1440196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50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altLang="da-DK" noProof="0" dirty="0"/>
              <a:t>Skriv titel her</a:t>
            </a:r>
          </a:p>
        </p:txBody>
      </p:sp>
      <p:sp>
        <p:nvSpPr>
          <p:cNvPr id="10" name="Rectangle 113">
            <a:extLst>
              <a:ext uri="{FF2B5EF4-FFF2-40B4-BE49-F238E27FC236}">
                <a16:creationId xmlns:a16="http://schemas.microsoft.com/office/drawing/2014/main" id="{731ABDA7-A8D4-2F49-9780-2214D7962D2C}"/>
              </a:ext>
            </a:extLst>
          </p:cNvPr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1295240" y="5112000"/>
            <a:ext cx="9587022" cy="719305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altLang="da-DK" noProof="0" dirty="0"/>
              <a:t>Skriv undertitel her</a:t>
            </a:r>
          </a:p>
        </p:txBody>
      </p:sp>
    </p:spTree>
    <p:extLst>
      <p:ext uri="{BB962C8B-B14F-4D97-AF65-F5344CB8AC3E}">
        <p14:creationId xmlns:p14="http://schemas.microsoft.com/office/powerpoint/2010/main" val="336108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s 2_MIDT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spect="1"/>
          </p:cNvSpPr>
          <p:nvPr/>
        </p:nvSpPr>
        <p:spPr>
          <a:xfrm>
            <a:off x="0" y="576000"/>
            <a:ext cx="12190413" cy="5940000"/>
          </a:xfrm>
          <a:prstGeom prst="rect">
            <a:avLst/>
          </a:prstGeom>
          <a:solidFill>
            <a:srgbClr val="EFECE6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5" name="Tekstboks 4"/>
          <p:cNvSpPr txBox="1"/>
          <p:nvPr userDrawn="1"/>
        </p:nvSpPr>
        <p:spPr>
          <a:xfrm>
            <a:off x="-1488649" y="3141696"/>
            <a:ext cx="1151978" cy="15234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dirty="0"/>
              <a:t>Brug hjælpedias med farvet baggrund og grafik på de dias du ønsker.</a:t>
            </a:r>
          </a:p>
          <a:p>
            <a:endParaRPr lang="da-DK" sz="900" dirty="0"/>
          </a:p>
          <a:p>
            <a:r>
              <a:rPr lang="da-DK" sz="900" dirty="0"/>
              <a:t>Kopier tekstbokse fra et hvidt dias og sæt dem ind på dias, i ønskede farve.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A53EF46-8588-0B4B-A06A-46BC595186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8121" t="8349" r="8121"/>
          <a:stretch/>
        </p:blipFill>
        <p:spPr>
          <a:xfrm>
            <a:off x="-7988" y="576000"/>
            <a:ext cx="12198401" cy="6288698"/>
          </a:xfrm>
          <a:prstGeom prst="rect">
            <a:avLst/>
          </a:prstGeom>
        </p:spPr>
      </p:pic>
      <p:sp>
        <p:nvSpPr>
          <p:cNvPr id="8" name="Rectangle 112">
            <a:extLst>
              <a:ext uri="{FF2B5EF4-FFF2-40B4-BE49-F238E27FC236}">
                <a16:creationId xmlns:a16="http://schemas.microsoft.com/office/drawing/2014/main" id="{2229753B-8195-DB4A-BCEC-5745474D27FF}"/>
              </a:ext>
            </a:extLst>
          </p:cNvPr>
          <p:cNvSpPr>
            <a:spLocks noGrp="1" noChangeAspect="1" noChangeArrowheads="1"/>
          </p:cNvSpPr>
          <p:nvPr>
            <p:ph type="ctrTitle" sz="quarter" hasCustomPrompt="1"/>
          </p:nvPr>
        </p:nvSpPr>
        <p:spPr>
          <a:xfrm>
            <a:off x="1295240" y="3600000"/>
            <a:ext cx="9587022" cy="1440196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50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altLang="da-DK" noProof="0" dirty="0"/>
              <a:t>Skriv titel her</a:t>
            </a:r>
          </a:p>
        </p:txBody>
      </p:sp>
      <p:sp>
        <p:nvSpPr>
          <p:cNvPr id="10" name="Rectangle 113">
            <a:extLst>
              <a:ext uri="{FF2B5EF4-FFF2-40B4-BE49-F238E27FC236}">
                <a16:creationId xmlns:a16="http://schemas.microsoft.com/office/drawing/2014/main" id="{731ABDA7-A8D4-2F49-9780-2214D7962D2C}"/>
              </a:ext>
            </a:extLst>
          </p:cNvPr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1295240" y="5112000"/>
            <a:ext cx="9587022" cy="719305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altLang="da-DK" noProof="0" dirty="0"/>
              <a:t>Skriv undertitel her</a:t>
            </a:r>
          </a:p>
        </p:txBody>
      </p:sp>
    </p:spTree>
    <p:extLst>
      <p:ext uri="{BB962C8B-B14F-4D97-AF65-F5344CB8AC3E}">
        <p14:creationId xmlns:p14="http://schemas.microsoft.com/office/powerpoint/2010/main" val="2175007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emf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288785" y="1188000"/>
            <a:ext cx="9599932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/>
              <a:t>Skriv overskrift her</a:t>
            </a:r>
          </a:p>
        </p:txBody>
      </p:sp>
      <p:sp>
        <p:nvSpPr>
          <p:cNvPr id="37893" name="Rectangle 5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288785" y="2159502"/>
            <a:ext cx="9599932" cy="4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/>
              <a:t>Skriv tekst</a:t>
            </a:r>
          </a:p>
          <a:p>
            <a:pPr lvl="1"/>
            <a:r>
              <a:rPr lang="da-DK" altLang="da-DK" dirty="0"/>
              <a:t>skriv tekst i </a:t>
            </a:r>
            <a:r>
              <a:rPr lang="da-DK" altLang="da-DK" dirty="0" err="1"/>
              <a:t>bullit</a:t>
            </a:r>
            <a:r>
              <a:rPr lang="da-DK" altLang="da-DK" dirty="0"/>
              <a:t>-form</a:t>
            </a:r>
          </a:p>
          <a:p>
            <a:pPr lvl="2"/>
            <a:r>
              <a:rPr lang="da-DK" altLang="da-DK" dirty="0"/>
              <a:t>andet niveau</a:t>
            </a:r>
          </a:p>
          <a:p>
            <a:pPr lvl="3"/>
            <a:r>
              <a:rPr lang="da-DK" altLang="da-DK" dirty="0"/>
              <a:t>tredje niveau</a:t>
            </a:r>
          </a:p>
          <a:p>
            <a:pPr lvl="4"/>
            <a:r>
              <a:rPr lang="da-DK" altLang="da-DK" dirty="0"/>
              <a:t>fjerde niveau</a:t>
            </a:r>
          </a:p>
        </p:txBody>
      </p:sp>
      <p:pic>
        <p:nvPicPr>
          <p:cNvPr id="2" name="Billede 1"/>
          <p:cNvPicPr preferRelativeResize="0"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000" y="108000"/>
            <a:ext cx="841358" cy="40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04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7" r:id="rId3"/>
    <p:sldLayoutId id="2147483862" r:id="rId4"/>
    <p:sldLayoutId id="2147483852" r:id="rId5"/>
    <p:sldLayoutId id="2147483870" r:id="rId6"/>
    <p:sldLayoutId id="2147483880" r:id="rId7"/>
    <p:sldLayoutId id="2147483872" r:id="rId8"/>
    <p:sldLayoutId id="2147483883" r:id="rId9"/>
    <p:sldLayoutId id="2147483875" r:id="rId10"/>
    <p:sldLayoutId id="2147483878" r:id="rId11"/>
    <p:sldLayoutId id="2147483837" r:id="rId12"/>
    <p:sldLayoutId id="2147483860" r:id="rId13"/>
    <p:sldLayoutId id="2147483871" r:id="rId14"/>
    <p:sldLayoutId id="2147483881" r:id="rId15"/>
    <p:sldLayoutId id="2147483873" r:id="rId16"/>
    <p:sldLayoutId id="2147483882" r:id="rId17"/>
    <p:sldLayoutId id="2147483876" r:id="rId18"/>
    <p:sldLayoutId id="2147483879" r:id="rId19"/>
    <p:sldLayoutId id="2147483850" r:id="rId20"/>
    <p:sldLayoutId id="2147483868" r:id="rId21"/>
    <p:sldLayoutId id="2147483877" r:id="rId22"/>
    <p:sldLayoutId id="2147483838" r:id="rId23"/>
    <p:sldLayoutId id="2147483849" r:id="rId24"/>
    <p:sldLayoutId id="2147483839" r:id="rId25"/>
    <p:sldLayoutId id="2147483840" r:id="rId26"/>
    <p:sldLayoutId id="2147483844" r:id="rId27"/>
    <p:sldLayoutId id="2147483845" r:id="rId28"/>
    <p:sldLayoutId id="2147483855" r:id="rId29"/>
    <p:sldLayoutId id="2147483857" r:id="rId30"/>
    <p:sldLayoutId id="2147483859" r:id="rId31"/>
    <p:sldLayoutId id="2147483846" r:id="rId32"/>
    <p:sldLayoutId id="2147483856" r:id="rId33"/>
    <p:sldLayoutId id="2147483863" r:id="rId34"/>
    <p:sldLayoutId id="2147483864" r:id="rId35"/>
    <p:sldLayoutId id="2147483865" r:id="rId36"/>
    <p:sldLayoutId id="2147483866" r:id="rId37"/>
  </p:sldLayoutIdLst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600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5pPr>
      <a:lvl6pPr marL="609585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6pPr>
      <a:lvl7pPr marL="121917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7pPr>
      <a:lvl8pPr marL="1828754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8pPr>
      <a:lvl9pPr marL="2438339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20000"/>
        </a:spcAft>
        <a:buClr>
          <a:schemeClr val="accent3"/>
        </a:buClr>
        <a:buSzTx/>
        <a:buFont typeface="Wingdings" pitchFamily="2" charset="2"/>
        <a:buNone/>
        <a:tabLst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198003" indent="-364058" algn="l" rtl="0" eaLnBrk="1" fontAlgn="base" hangingPunct="1">
        <a:spcBef>
          <a:spcPct val="0"/>
        </a:spcBef>
        <a:spcAft>
          <a:spcPct val="20000"/>
        </a:spcAft>
        <a:buClr>
          <a:srgbClr val="990033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</a:defRPr>
      </a:lvl2pPr>
      <a:lvl3pPr marL="1790655" indent="-241294" algn="l" rtl="0" eaLnBrk="1" fontAlgn="base" hangingPunct="1">
        <a:spcBef>
          <a:spcPct val="0"/>
        </a:spcBef>
        <a:spcAft>
          <a:spcPct val="20000"/>
        </a:spcAft>
        <a:buClr>
          <a:srgbClr val="990033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3pPr>
      <a:lvl4pPr marL="2523004" indent="-243411" algn="l" rtl="0" eaLnBrk="1" fontAlgn="base" hangingPunct="1">
        <a:spcBef>
          <a:spcPct val="0"/>
        </a:spcBef>
        <a:spcAft>
          <a:spcPct val="20000"/>
        </a:spcAft>
        <a:buClr>
          <a:srgbClr val="990033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4pPr>
      <a:lvl5pPr marL="3109306" indent="-234945" algn="l" rtl="0" eaLnBrk="1" fontAlgn="base" hangingPunct="1">
        <a:spcBef>
          <a:spcPct val="0"/>
        </a:spcBef>
        <a:spcAft>
          <a:spcPct val="20000"/>
        </a:spcAft>
        <a:buClr>
          <a:srgbClr val="990033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3718891" indent="-23494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6pPr>
      <a:lvl7pPr marL="4328476" indent="-23494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7pPr>
      <a:lvl8pPr marL="4938061" indent="-23494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8pPr>
      <a:lvl9pPr marL="5547645" indent="-23494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356C95BE-B66E-9147-B931-EF2BC66B88B3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da-DK" sz="4400" b="1" dirty="0"/>
              <a:t>Feedback</a:t>
            </a:r>
            <a:br>
              <a:rPr lang="da-DK" sz="4400" b="1" dirty="0"/>
            </a:br>
            <a:br>
              <a:rPr lang="da-DK" sz="4400" b="1" dirty="0"/>
            </a:br>
            <a:br>
              <a:rPr lang="da-DK" sz="3200" b="1" dirty="0"/>
            </a:br>
            <a:br>
              <a:rPr lang="da-DK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6111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>
          <a:xfrm>
            <a:off x="1629677" y="9770"/>
            <a:ext cx="8931059" cy="14698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a-DK" sz="4201" spc="-1" dirty="0">
                <a:solidFill>
                  <a:srgbClr val="000000"/>
                </a:solidFill>
                <a:latin typeface="Calibri"/>
              </a:rPr>
              <a:t>Erfaringer fra akutafdelingen i Horsens</a:t>
            </a:r>
            <a:endParaRPr lang="da-DK" sz="4201" i="1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50" name="Picture 2" descr="Kan det virkelig passe det, de siger? Overlæge Ulf Grue Hørlyk grilles af KBU-læger, han selv er vejleder for. Foto: Jørgen Ploug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213" y="2041790"/>
            <a:ext cx="8569985" cy="473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Shape 1"/>
          <p:cNvSpPr txBox="1"/>
          <p:nvPr/>
        </p:nvSpPr>
        <p:spPr>
          <a:xfrm>
            <a:off x="8143546" y="6356621"/>
            <a:ext cx="2417189" cy="432148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2500"/>
          </a:bodyPr>
          <a:lstStyle/>
          <a:p>
            <a:r>
              <a:rPr lang="da-DK" sz="1400" dirty="0">
                <a:latin typeface="Calibri" panose="020F0502020204030204" pitchFamily="34" charset="0"/>
                <a:sym typeface="Wingdings" panose="05000000000000000000" pitchFamily="2" charset="2"/>
              </a:rPr>
              <a:t>Ugeskrift for Læger, 16.01.2018</a:t>
            </a:r>
          </a:p>
        </p:txBody>
      </p:sp>
    </p:spTree>
    <p:extLst>
      <p:ext uri="{BB962C8B-B14F-4D97-AF65-F5344CB8AC3E}">
        <p14:creationId xmlns:p14="http://schemas.microsoft.com/office/powerpoint/2010/main" val="407386015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2061825" y="1816015"/>
            <a:ext cx="8231145" cy="3457184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2500" lnSpcReduction="10000"/>
          </a:bodyPr>
          <a:lstStyle/>
          <a:p>
            <a:pPr marL="285807" indent="-285807">
              <a:buFont typeface="Arial" panose="020B0604020202020204" pitchFamily="34" charset="0"/>
              <a:buChar char="•"/>
            </a:pPr>
            <a:r>
              <a:rPr lang="da-DK" sz="3201" dirty="0">
                <a:latin typeface="Calibri" panose="020F0502020204030204" pitchFamily="34" charset="0"/>
              </a:rPr>
              <a:t>Feedback modtagerne (MV/BV) har ikke været forberedt på konceptet.</a:t>
            </a:r>
          </a:p>
          <a:p>
            <a:pPr marL="285807" indent="-285807">
              <a:buFont typeface="Arial" panose="020B0604020202020204" pitchFamily="34" charset="0"/>
              <a:buChar char="•"/>
            </a:pPr>
            <a:endParaRPr lang="da-DK" sz="3201" dirty="0">
              <a:latin typeface="Calibri" panose="020F0502020204030204" pitchFamily="34" charset="0"/>
            </a:endParaRPr>
          </a:p>
          <a:p>
            <a:pPr marL="285807" indent="-285807">
              <a:buFont typeface="Arial" panose="020B0604020202020204" pitchFamily="34" charset="0"/>
              <a:buChar char="•"/>
            </a:pPr>
            <a:r>
              <a:rPr lang="da-DK" sz="3201" dirty="0">
                <a:latin typeface="Calibri" panose="020F0502020204030204" pitchFamily="34" charset="0"/>
              </a:rPr>
              <a:t>Der gives feedback på supervisionsevner, IKKE faglighed!</a:t>
            </a:r>
          </a:p>
          <a:p>
            <a:pPr marL="285807" indent="-285807">
              <a:buFont typeface="Arial" panose="020B0604020202020204" pitchFamily="34" charset="0"/>
              <a:buChar char="•"/>
            </a:pPr>
            <a:endParaRPr lang="da-DK" sz="3201" spc="-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807" indent="-285807">
              <a:buFont typeface="Arial" panose="020B0604020202020204" pitchFamily="34" charset="0"/>
              <a:buChar char="•"/>
            </a:pPr>
            <a:r>
              <a:rPr lang="da-DK" sz="3201" spc="-1" dirty="0">
                <a:solidFill>
                  <a:srgbClr val="000000"/>
                </a:solidFill>
                <a:latin typeface="Calibri" panose="020F0502020204030204" pitchFamily="34" charset="0"/>
              </a:rPr>
              <a:t>Kommunikationen med yngre kollega under feedback.</a:t>
            </a:r>
            <a:endParaRPr lang="da-DK" sz="3201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TextShape 1"/>
          <p:cNvSpPr txBox="1"/>
          <p:nvPr/>
        </p:nvSpPr>
        <p:spPr>
          <a:xfrm>
            <a:off x="1629677" y="317954"/>
            <a:ext cx="8931059" cy="14698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a-DK" sz="4201" spc="-1" dirty="0">
                <a:solidFill>
                  <a:srgbClr val="000000"/>
                </a:solidFill>
                <a:latin typeface="Calibri"/>
              </a:rPr>
              <a:t>Udfordringer for feedback </a:t>
            </a:r>
            <a:r>
              <a:rPr lang="da-DK" sz="4201" i="1" spc="-1" dirty="0">
                <a:solidFill>
                  <a:srgbClr val="000000"/>
                </a:solidFill>
                <a:latin typeface="Calibri"/>
              </a:rPr>
              <a:t>modtager</a:t>
            </a:r>
          </a:p>
        </p:txBody>
      </p:sp>
    </p:spTree>
    <p:extLst>
      <p:ext uri="{BB962C8B-B14F-4D97-AF65-F5344CB8AC3E}">
        <p14:creationId xmlns:p14="http://schemas.microsoft.com/office/powerpoint/2010/main" val="252397468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2061825" y="1917276"/>
            <a:ext cx="8231145" cy="4825653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2500"/>
          </a:bodyPr>
          <a:lstStyle/>
          <a:p>
            <a:pPr marL="285807" indent="-285807">
              <a:buFont typeface="Arial" panose="020B0604020202020204" pitchFamily="34" charset="0"/>
              <a:buChar char="•"/>
            </a:pPr>
            <a:r>
              <a:rPr lang="da-DK" sz="3201" dirty="0">
                <a:latin typeface="Calibri" panose="020F0502020204030204" pitchFamily="34" charset="0"/>
              </a:rPr>
              <a:t>Klæde YL på til kommunikationen med senior kollega.</a:t>
            </a:r>
          </a:p>
          <a:p>
            <a:endParaRPr lang="da-DK" sz="3201" dirty="0">
              <a:latin typeface="Calibri" panose="020F0502020204030204" pitchFamily="34" charset="0"/>
            </a:endParaRPr>
          </a:p>
          <a:p>
            <a:pPr marL="285807" indent="-285807">
              <a:buFont typeface="Arial" panose="020B0604020202020204" pitchFamily="34" charset="0"/>
              <a:buChar char="•"/>
            </a:pPr>
            <a:r>
              <a:rPr lang="da-DK" sz="3201" dirty="0">
                <a:latin typeface="Calibri" panose="020F0502020204030204" pitchFamily="34" charset="0"/>
              </a:rPr>
              <a:t>YL bør ikke give feedback til egen hovedvejleder.</a:t>
            </a:r>
          </a:p>
          <a:p>
            <a:endParaRPr lang="da-DK" sz="3201" b="1" dirty="0">
              <a:latin typeface="Calibri" panose="020F0502020204030204" pitchFamily="34" charset="0"/>
            </a:endParaRPr>
          </a:p>
          <a:p>
            <a:pPr marL="285807" indent="-285807">
              <a:buFont typeface="Arial" panose="020B0604020202020204" pitchFamily="34" charset="0"/>
              <a:buChar char="•"/>
            </a:pPr>
            <a:r>
              <a:rPr lang="da-DK" sz="3201" dirty="0">
                <a:latin typeface="Calibri" panose="020F0502020204030204" pitchFamily="34" charset="0"/>
              </a:rPr>
              <a:t>YL ”beskytter” senior kollega hvis der formidles ønsker om forbedringer.</a:t>
            </a:r>
          </a:p>
          <a:p>
            <a:pPr marL="285807" indent="-285807">
              <a:buFont typeface="Arial" panose="020B0604020202020204" pitchFamily="34" charset="0"/>
              <a:buChar char="•"/>
            </a:pPr>
            <a:endParaRPr lang="da-DK" sz="3201" dirty="0">
              <a:latin typeface="Calibri" panose="020F0502020204030204" pitchFamily="34" charset="0"/>
            </a:endParaRPr>
          </a:p>
          <a:p>
            <a:pPr marL="285807" indent="-285807">
              <a:buFont typeface="Arial" panose="020B0604020202020204" pitchFamily="34" charset="0"/>
              <a:buChar char="•"/>
            </a:pPr>
            <a:r>
              <a:rPr lang="da-DK" sz="3201" dirty="0">
                <a:latin typeface="Calibri" panose="020F0502020204030204" pitchFamily="34" charset="0"/>
              </a:rPr>
              <a:t>Levere ”samlet” feedback, som YL måske ikke selv er enig i.</a:t>
            </a:r>
          </a:p>
        </p:txBody>
      </p:sp>
      <p:sp>
        <p:nvSpPr>
          <p:cNvPr id="4" name="TextShape 1"/>
          <p:cNvSpPr txBox="1"/>
          <p:nvPr/>
        </p:nvSpPr>
        <p:spPr>
          <a:xfrm>
            <a:off x="1629677" y="317954"/>
            <a:ext cx="8931059" cy="14698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a-DK" sz="4201" spc="-1" dirty="0">
                <a:solidFill>
                  <a:srgbClr val="000000"/>
                </a:solidFill>
                <a:latin typeface="Calibri"/>
              </a:rPr>
              <a:t>Udfordringer for </a:t>
            </a:r>
            <a:r>
              <a:rPr lang="da-DK" sz="4201" spc="-1" dirty="0" err="1">
                <a:solidFill>
                  <a:srgbClr val="000000"/>
                </a:solidFill>
                <a:latin typeface="Calibri"/>
              </a:rPr>
              <a:t>feed</a:t>
            </a:r>
            <a:r>
              <a:rPr lang="da-DK" sz="4201" spc="-1" dirty="0">
                <a:solidFill>
                  <a:srgbClr val="000000"/>
                </a:solidFill>
                <a:latin typeface="Calibri"/>
              </a:rPr>
              <a:t> back </a:t>
            </a:r>
            <a:r>
              <a:rPr lang="da-DK" sz="4201" i="1" spc="-1" dirty="0">
                <a:solidFill>
                  <a:srgbClr val="000000"/>
                </a:solidFill>
                <a:latin typeface="Calibri"/>
              </a:rPr>
              <a:t>giver</a:t>
            </a:r>
          </a:p>
        </p:txBody>
      </p:sp>
    </p:spTree>
    <p:extLst>
      <p:ext uri="{BB962C8B-B14F-4D97-AF65-F5344CB8AC3E}">
        <p14:creationId xmlns:p14="http://schemas.microsoft.com/office/powerpoint/2010/main" val="88282429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2061825" y="1917276"/>
            <a:ext cx="8231145" cy="4825653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lnSpcReduction="10000"/>
          </a:bodyPr>
          <a:lstStyle/>
          <a:p>
            <a:pPr marL="285807" indent="-285807">
              <a:buFont typeface="Arial" panose="020B0604020202020204" pitchFamily="34" charset="0"/>
              <a:buChar char="•"/>
            </a:pPr>
            <a:r>
              <a:rPr lang="da-DK" dirty="0">
                <a:latin typeface="Calibri" panose="020F0502020204030204" pitchFamily="34" charset="0"/>
              </a:rPr>
              <a:t>UKYL laver anonymiseret sammenfatning med vigtigste ”</a:t>
            </a:r>
            <a:r>
              <a:rPr lang="da-DK" dirty="0" err="1">
                <a:latin typeface="Calibri" panose="020F0502020204030204" pitchFamily="34" charset="0"/>
              </a:rPr>
              <a:t>keep</a:t>
            </a:r>
            <a:r>
              <a:rPr lang="da-DK" dirty="0">
                <a:latin typeface="Calibri" panose="020F0502020204030204" pitchFamily="34" charset="0"/>
              </a:rPr>
              <a:t>” og ”</a:t>
            </a:r>
            <a:r>
              <a:rPr lang="da-DK" dirty="0" err="1">
                <a:latin typeface="Calibri" panose="020F0502020204030204" pitchFamily="34" charset="0"/>
              </a:rPr>
              <a:t>improve</a:t>
            </a:r>
            <a:r>
              <a:rPr lang="da-DK" dirty="0">
                <a:latin typeface="Calibri" panose="020F0502020204030204" pitchFamily="34" charset="0"/>
              </a:rPr>
              <a:t>” pointer. </a:t>
            </a:r>
          </a:p>
          <a:p>
            <a:endParaRPr lang="da-DK" dirty="0">
              <a:latin typeface="Calibri" panose="020F0502020204030204" pitchFamily="34" charset="0"/>
            </a:endParaRPr>
          </a:p>
          <a:p>
            <a:pPr marL="285807" indent="-285807">
              <a:buFont typeface="Arial" panose="020B0604020202020204" pitchFamily="34" charset="0"/>
              <a:buChar char="•"/>
            </a:pPr>
            <a:r>
              <a:rPr lang="da-DK" dirty="0">
                <a:latin typeface="Calibri" panose="020F0502020204030204" pitchFamily="34" charset="0"/>
              </a:rPr>
              <a:t>Sammenfatningerne gemmes i fælles e-mappe tilgængelig for alle i afdelingen.</a:t>
            </a:r>
          </a:p>
          <a:p>
            <a:endParaRPr lang="da-DK" dirty="0">
              <a:latin typeface="Calibri" panose="020F0502020204030204" pitchFamily="34" charset="0"/>
            </a:endParaRPr>
          </a:p>
          <a:p>
            <a:pPr marL="285807" indent="-285807">
              <a:buFont typeface="Arial" panose="020B0604020202020204" pitchFamily="34" charset="0"/>
              <a:buChar char="•"/>
            </a:pPr>
            <a:r>
              <a:rPr lang="da-DK" dirty="0">
                <a:latin typeface="Calibri" panose="020F0502020204030204" pitchFamily="34" charset="0"/>
              </a:rPr>
              <a:t>YL får taletid direkte til supervisorerne (som ikke er logbogsevalueringer!).</a:t>
            </a:r>
          </a:p>
          <a:p>
            <a:pPr marL="285807" indent="-285807">
              <a:buFont typeface="Arial" panose="020B0604020202020204" pitchFamily="34" charset="0"/>
              <a:buChar char="•"/>
            </a:pPr>
            <a:endParaRPr lang="da-DK" dirty="0">
              <a:latin typeface="Calibri" panose="020F0502020204030204" pitchFamily="34" charset="0"/>
            </a:endParaRPr>
          </a:p>
          <a:p>
            <a:pPr marL="285807" indent="-285807">
              <a:buFont typeface="Arial" panose="020B0604020202020204" pitchFamily="34" charset="0"/>
              <a:buChar char="•"/>
            </a:pPr>
            <a:r>
              <a:rPr lang="da-DK" dirty="0">
                <a:latin typeface="Calibri" panose="020F0502020204030204" pitchFamily="34" charset="0"/>
              </a:rPr>
              <a:t>YL får en ”ventil” i et lukket, trygt forum til at diskutere supervision på et konkret plan.</a:t>
            </a:r>
          </a:p>
          <a:p>
            <a:pPr marL="285807" indent="-285807">
              <a:buFont typeface="Arial" panose="020B0604020202020204" pitchFamily="34" charset="0"/>
              <a:buChar char="•"/>
            </a:pPr>
            <a:endParaRPr lang="da-DK" dirty="0">
              <a:latin typeface="Calibri" panose="020F0502020204030204" pitchFamily="34" charset="0"/>
            </a:endParaRPr>
          </a:p>
          <a:p>
            <a:pPr marL="285807" indent="-285807">
              <a:buFont typeface="Arial" panose="020B0604020202020204" pitchFamily="34" charset="0"/>
              <a:buChar char="•"/>
            </a:pPr>
            <a:r>
              <a:rPr lang="da-DK" dirty="0">
                <a:latin typeface="Calibri" panose="020F0502020204030204" pitchFamily="34" charset="0"/>
              </a:rPr>
              <a:t>Høre andres perspektiv – hvad er ”god” supervision?</a:t>
            </a:r>
          </a:p>
        </p:txBody>
      </p:sp>
      <p:sp>
        <p:nvSpPr>
          <p:cNvPr id="4" name="TextShape 1"/>
          <p:cNvSpPr txBox="1"/>
          <p:nvPr/>
        </p:nvSpPr>
        <p:spPr>
          <a:xfrm>
            <a:off x="1629677" y="317954"/>
            <a:ext cx="8931059" cy="14698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a-DK" sz="4201" spc="-1" dirty="0">
                <a:solidFill>
                  <a:srgbClr val="000000"/>
                </a:solidFill>
                <a:latin typeface="Calibri"/>
              </a:rPr>
              <a:t>Positive erfaringer - YL</a:t>
            </a:r>
            <a:endParaRPr lang="da-DK" sz="4201" i="1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969719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2061825" y="1917276"/>
            <a:ext cx="8231145" cy="4825653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285807" indent="-285807">
              <a:buFont typeface="Arial" panose="020B0604020202020204" pitchFamily="34" charset="0"/>
              <a:buChar char="•"/>
            </a:pPr>
            <a:r>
              <a:rPr lang="da-DK" dirty="0">
                <a:latin typeface="Calibri" panose="020F0502020204030204" pitchFamily="34" charset="0"/>
              </a:rPr>
              <a:t>Høre </a:t>
            </a:r>
            <a:r>
              <a:rPr lang="da-DK" dirty="0" err="1">
                <a:latin typeface="Calibri" panose="020F0502020204030204" pitchFamily="34" charset="0"/>
              </a:rPr>
              <a:t>YLs</a:t>
            </a:r>
            <a:r>
              <a:rPr lang="da-DK" dirty="0">
                <a:latin typeface="Calibri" panose="020F0502020204030204" pitchFamily="34" charset="0"/>
              </a:rPr>
              <a:t> perspektiv – hvad er ”god” supervision?</a:t>
            </a:r>
          </a:p>
          <a:p>
            <a:pPr marL="285807" indent="-285807">
              <a:buFont typeface="Arial" panose="020B0604020202020204" pitchFamily="34" charset="0"/>
              <a:buChar char="•"/>
            </a:pPr>
            <a:endParaRPr lang="da-DK" dirty="0">
              <a:latin typeface="Calibri" panose="020F0502020204030204" pitchFamily="34" charset="0"/>
            </a:endParaRPr>
          </a:p>
          <a:p>
            <a:pPr marL="285807" indent="-285807">
              <a:buFont typeface="Arial" panose="020B0604020202020204" pitchFamily="34" charset="0"/>
              <a:buChar char="•"/>
            </a:pPr>
            <a:r>
              <a:rPr lang="da-DK" dirty="0">
                <a:latin typeface="Calibri" panose="020F0502020204030204" pitchFamily="34" charset="0"/>
              </a:rPr>
              <a:t>Vedvarende dyrke positiv opmærksom på supervision – og måden den gives på.</a:t>
            </a:r>
          </a:p>
          <a:p>
            <a:endParaRPr lang="da-DK" dirty="0">
              <a:latin typeface="Calibri" panose="020F0502020204030204" pitchFamily="34" charset="0"/>
            </a:endParaRPr>
          </a:p>
          <a:p>
            <a:pPr marL="285807" indent="-285807">
              <a:buFont typeface="Arial" panose="020B0604020202020204" pitchFamily="34" charset="0"/>
              <a:buChar char="•"/>
            </a:pPr>
            <a:r>
              <a:rPr lang="da-DK" dirty="0">
                <a:latin typeface="Calibri" panose="020F0502020204030204" pitchFamily="34" charset="0"/>
              </a:rPr>
              <a:t>Tiltagende åbenhed omkring personlig Feedback (frivilligt).</a:t>
            </a:r>
          </a:p>
          <a:p>
            <a:pPr marL="285807" indent="-285807">
              <a:buFont typeface="Arial" panose="020B0604020202020204" pitchFamily="34" charset="0"/>
              <a:buChar char="•"/>
            </a:pPr>
            <a:endParaRPr lang="da-DK" dirty="0">
              <a:latin typeface="Calibri" panose="020F0502020204030204" pitchFamily="34" charset="0"/>
            </a:endParaRPr>
          </a:p>
        </p:txBody>
      </p:sp>
      <p:sp>
        <p:nvSpPr>
          <p:cNvPr id="4" name="TextShape 1"/>
          <p:cNvSpPr txBox="1"/>
          <p:nvPr/>
        </p:nvSpPr>
        <p:spPr>
          <a:xfrm>
            <a:off x="1629677" y="317954"/>
            <a:ext cx="8931059" cy="14698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a-DK" sz="4201" spc="-1" dirty="0">
                <a:solidFill>
                  <a:srgbClr val="000000"/>
                </a:solidFill>
                <a:latin typeface="Calibri"/>
              </a:rPr>
              <a:t>Positive erfaringer - speciallæger</a:t>
            </a:r>
            <a:endParaRPr lang="da-DK" sz="4201" i="1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994481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Font/skrifttype&#10;&#10;Automatisk genereret beskrivelse">
            <a:extLst>
              <a:ext uri="{FF2B5EF4-FFF2-40B4-BE49-F238E27FC236}">
                <a16:creationId xmlns:a16="http://schemas.microsoft.com/office/drawing/2014/main" id="{5F90015A-9363-1DF1-2039-C2754DB8EF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50" y="117426"/>
            <a:ext cx="3272454" cy="2266045"/>
          </a:xfrm>
          <a:prstGeom prst="rect">
            <a:avLst/>
          </a:prstGeom>
        </p:spPr>
      </p:pic>
      <p:pic>
        <p:nvPicPr>
          <p:cNvPr id="5" name="Billede 4" descr="Et billede, der indeholder tekst, skærmbillede, Font/skrifttype, dokument&#10;&#10;Automatisk genereret beskrivelse">
            <a:extLst>
              <a:ext uri="{FF2B5EF4-FFF2-40B4-BE49-F238E27FC236}">
                <a16:creationId xmlns:a16="http://schemas.microsoft.com/office/drawing/2014/main" id="{C46F9D8A-43D6-3548-8924-6063E9893B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956" y="981522"/>
            <a:ext cx="5531143" cy="3881709"/>
          </a:xfrm>
          <a:prstGeom prst="rect">
            <a:avLst/>
          </a:prstGeom>
        </p:spPr>
      </p:pic>
      <p:pic>
        <p:nvPicPr>
          <p:cNvPr id="7" name="Billede 6" descr="Et billede, der indeholder tekst, skærmbillede, Font/skrifttype, nummer/tal&#10;&#10;Automatisk genereret beskrivelse">
            <a:extLst>
              <a:ext uri="{FF2B5EF4-FFF2-40B4-BE49-F238E27FC236}">
                <a16:creationId xmlns:a16="http://schemas.microsoft.com/office/drawing/2014/main" id="{917CD3F8-037A-74C5-2D44-540B004320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594" y="2781722"/>
            <a:ext cx="4432721" cy="370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34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B7F246D-E62C-4878-A631-5296D906C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240" y="1198541"/>
            <a:ext cx="9587021" cy="900000"/>
          </a:xfrm>
        </p:spPr>
        <p:txBody>
          <a:bodyPr/>
          <a:lstStyle/>
          <a:p>
            <a:r>
              <a:rPr lang="en-US" dirty="0" err="1"/>
              <a:t>Dagens</a:t>
            </a:r>
            <a:r>
              <a:rPr lang="en-US" dirty="0"/>
              <a:t> agenda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71382ACA-5DA8-7919-B852-1363728C9AC9}"/>
              </a:ext>
            </a:extLst>
          </p:cNvPr>
          <p:cNvSpPr txBox="1"/>
          <p:nvPr/>
        </p:nvSpPr>
        <p:spPr bwMode="auto">
          <a:xfrm>
            <a:off x="1295240" y="2170043"/>
            <a:ext cx="9587021" cy="4032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lnSpcReduction="10000"/>
          </a:bodyPr>
          <a:lstStyle/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bg1"/>
              </a:buClr>
            </a:pPr>
            <a:r>
              <a:rPr lang="da-DK" altLang="da-DK" sz="1500" b="1" dirty="0">
                <a:effectLst/>
                <a:latin typeface="+mn-lt"/>
                <a:ea typeface="+mn-ea"/>
                <a:cs typeface="+mn-cs"/>
              </a:rPr>
              <a:t>1.  Introduktion og formål (20 minutter)</a:t>
            </a: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bg1"/>
              </a:buClr>
            </a:pPr>
            <a:endParaRPr lang="da-DK" altLang="da-DK" sz="1500" dirty="0">
              <a:effectLst/>
              <a:latin typeface="+mn-lt"/>
              <a:ea typeface="+mn-ea"/>
              <a:cs typeface="+mn-cs"/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bg1"/>
              </a:buClr>
            </a:pPr>
            <a:r>
              <a:rPr lang="da-DK" altLang="da-DK" sz="1500" dirty="0">
                <a:effectLst/>
                <a:latin typeface="+mn-lt"/>
                <a:ea typeface="+mn-ea"/>
                <a:cs typeface="+mn-cs"/>
              </a:rPr>
              <a:t>Forståelse af begrebet "invers feedback" og eksempel på anvendelsen i praksis</a:t>
            </a: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bg1"/>
              </a:buClr>
            </a:pPr>
            <a:endParaRPr lang="da-DK" altLang="da-DK" sz="1500" dirty="0">
              <a:effectLst/>
              <a:latin typeface="+mn-lt"/>
              <a:ea typeface="+mn-ea"/>
              <a:cs typeface="+mn-cs"/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bg1"/>
              </a:buClr>
            </a:pPr>
            <a:r>
              <a:rPr lang="da-DK" altLang="da-DK" sz="1500" b="1" dirty="0">
                <a:effectLst/>
                <a:latin typeface="+mn-lt"/>
                <a:ea typeface="+mn-ea"/>
                <a:cs typeface="+mn-cs"/>
              </a:rPr>
              <a:t>2. </a:t>
            </a:r>
            <a:r>
              <a:rPr lang="da-DK" altLang="da-DK" sz="1500" b="1" dirty="0" err="1">
                <a:latin typeface="+mn-lt"/>
                <a:ea typeface="+mn-ea"/>
                <a:cs typeface="+mn-cs"/>
              </a:rPr>
              <a:t>Bordvis</a:t>
            </a:r>
            <a:r>
              <a:rPr lang="da-DK" altLang="da-DK" sz="1500" b="1" dirty="0">
                <a:latin typeface="+mn-lt"/>
                <a:ea typeface="+mn-ea"/>
                <a:cs typeface="+mn-cs"/>
              </a:rPr>
              <a:t> diskussion om </a:t>
            </a:r>
            <a:r>
              <a:rPr lang="da-DK" altLang="da-DK" sz="1500" b="1" dirty="0">
                <a:effectLst/>
                <a:latin typeface="+mn-lt"/>
                <a:ea typeface="+mn-ea"/>
                <a:cs typeface="+mn-cs"/>
              </a:rPr>
              <a:t>invers feedback (</a:t>
            </a:r>
            <a:r>
              <a:rPr lang="da-DK" altLang="da-DK" sz="1500" b="1" dirty="0">
                <a:latin typeface="+mn-lt"/>
                <a:ea typeface="+mn-ea"/>
                <a:cs typeface="+mn-cs"/>
              </a:rPr>
              <a:t>4</a:t>
            </a:r>
            <a:r>
              <a:rPr lang="da-DK" altLang="da-DK" sz="1500" b="1" dirty="0"/>
              <a:t>5</a:t>
            </a:r>
            <a:r>
              <a:rPr lang="da-DK" altLang="da-DK" sz="1500" b="1" dirty="0">
                <a:effectLst/>
                <a:latin typeface="+mn-lt"/>
                <a:ea typeface="+mn-ea"/>
                <a:cs typeface="+mn-cs"/>
              </a:rPr>
              <a:t> minutter</a:t>
            </a:r>
            <a:r>
              <a:rPr lang="da-DK" altLang="da-DK" sz="1500" b="1" dirty="0"/>
              <a:t>) kl. 13.35 – 14.20</a:t>
            </a:r>
            <a:endParaRPr lang="da-DK" altLang="da-DK" sz="1500" dirty="0">
              <a:effectLst/>
              <a:latin typeface="+mn-lt"/>
              <a:ea typeface="+mn-ea"/>
              <a:cs typeface="+mn-cs"/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bg1"/>
              </a:buClr>
            </a:pPr>
            <a:r>
              <a:rPr lang="da-DK" altLang="da-DK" sz="1500" dirty="0">
                <a:latin typeface="+mn-lt"/>
                <a:ea typeface="+mn-ea"/>
                <a:cs typeface="+mn-cs"/>
              </a:rPr>
              <a:t>F</a:t>
            </a:r>
            <a:r>
              <a:rPr lang="da-DK" altLang="da-DK" sz="1500" dirty="0">
                <a:effectLst/>
                <a:latin typeface="+mn-lt"/>
                <a:ea typeface="+mn-ea"/>
                <a:cs typeface="+mn-cs"/>
              </a:rPr>
              <a:t>ortæl </a:t>
            </a:r>
            <a:r>
              <a:rPr lang="da-DK" altLang="da-DK" sz="1500" dirty="0" err="1">
                <a:effectLst/>
                <a:latin typeface="+mn-lt"/>
                <a:ea typeface="+mn-ea"/>
                <a:cs typeface="+mn-cs"/>
              </a:rPr>
              <a:t>bordvis</a:t>
            </a:r>
            <a:r>
              <a:rPr lang="da-DK" altLang="da-DK" sz="1500" dirty="0">
                <a:effectLst/>
                <a:latin typeface="+mn-lt"/>
                <a:ea typeface="+mn-ea"/>
                <a:cs typeface="+mn-cs"/>
              </a:rPr>
              <a:t> hvorfor har I indført / fravalgt invers feedback på afdelingen. </a:t>
            </a: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bg1"/>
              </a:buClr>
            </a:pPr>
            <a:r>
              <a:rPr lang="da-DK" altLang="da-DK" sz="1500" dirty="0">
                <a:latin typeface="+mn-lt"/>
                <a:ea typeface="+mn-ea"/>
                <a:cs typeface="+mn-cs"/>
              </a:rPr>
              <a:t>Såfremt I har invers feedback, </a:t>
            </a:r>
            <a:r>
              <a:rPr lang="da-DK" altLang="da-DK" sz="1500" dirty="0" err="1">
                <a:latin typeface="+mn-lt"/>
                <a:ea typeface="+mn-ea"/>
                <a:cs typeface="+mn-cs"/>
              </a:rPr>
              <a:t>hvorfan</a:t>
            </a:r>
            <a:r>
              <a:rPr lang="da-DK" altLang="da-DK" sz="1500" dirty="0">
                <a:latin typeface="+mn-lt"/>
                <a:ea typeface="+mn-ea"/>
                <a:cs typeface="+mn-cs"/>
              </a:rPr>
              <a:t> er jeres </a:t>
            </a:r>
            <a:r>
              <a:rPr lang="da-DK" altLang="da-DK" sz="1500" dirty="0" err="1">
                <a:latin typeface="+mn-lt"/>
                <a:ea typeface="+mn-ea"/>
                <a:cs typeface="+mn-cs"/>
              </a:rPr>
              <a:t>setup</a:t>
            </a:r>
            <a:r>
              <a:rPr lang="da-DK" altLang="da-DK" sz="1500" dirty="0">
                <a:latin typeface="+mn-lt"/>
                <a:ea typeface="+mn-ea"/>
                <a:cs typeface="+mn-cs"/>
              </a:rPr>
              <a:t> </a:t>
            </a:r>
            <a:r>
              <a:rPr lang="da-DK" altLang="da-DK" sz="1500" dirty="0"/>
              <a:t>?</a:t>
            </a:r>
            <a:r>
              <a:rPr lang="da-DK" altLang="da-DK" sz="1500" dirty="0">
                <a:effectLst/>
                <a:latin typeface="+mn-lt"/>
                <a:ea typeface="+mn-ea"/>
                <a:cs typeface="+mn-cs"/>
              </a:rPr>
              <a:t>  </a:t>
            </a:r>
            <a:r>
              <a:rPr lang="da-DK" altLang="da-DK" sz="1500" dirty="0"/>
              <a:t>H</a:t>
            </a:r>
            <a:r>
              <a:rPr lang="da-DK" altLang="da-DK" sz="1500" dirty="0">
                <a:effectLst/>
                <a:latin typeface="+mn-lt"/>
                <a:ea typeface="+mn-ea"/>
                <a:cs typeface="+mn-cs"/>
              </a:rPr>
              <a:t>vad skal invers </a:t>
            </a:r>
            <a:r>
              <a:rPr lang="da-DK" altLang="da-DK" sz="1500" dirty="0" err="1">
                <a:effectLst/>
                <a:latin typeface="+mn-lt"/>
                <a:ea typeface="+mn-ea"/>
                <a:cs typeface="+mn-cs"/>
              </a:rPr>
              <a:t>feedbacker</a:t>
            </a:r>
            <a:r>
              <a:rPr lang="da-DK" altLang="da-DK" sz="1500" dirty="0"/>
              <a:t> facilitatoren</a:t>
            </a:r>
            <a:r>
              <a:rPr lang="da-DK" altLang="da-DK" sz="1500" dirty="0">
                <a:effectLst/>
                <a:latin typeface="+mn-lt"/>
                <a:ea typeface="+mn-ea"/>
                <a:cs typeface="+mn-cs"/>
              </a:rPr>
              <a:t> kunne ? </a:t>
            </a: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bg1"/>
              </a:buClr>
            </a:pPr>
            <a:r>
              <a:rPr lang="da-DK" altLang="da-DK" sz="1500" dirty="0">
                <a:effectLst/>
                <a:latin typeface="+mn-lt"/>
                <a:ea typeface="+mn-ea"/>
                <a:cs typeface="+mn-cs"/>
              </a:rPr>
              <a:t>Hvad er uddannelsesteamets rolle i invers feedback</a:t>
            </a:r>
            <a:r>
              <a:rPr lang="da-DK" altLang="da-DK" sz="1500" dirty="0">
                <a:latin typeface="+mn-lt"/>
                <a:ea typeface="+mn-ea"/>
                <a:cs typeface="+mn-cs"/>
              </a:rPr>
              <a:t>?</a:t>
            </a: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bg1"/>
              </a:buClr>
            </a:pPr>
            <a:r>
              <a:rPr lang="da-DK" altLang="da-DK" sz="1500" dirty="0">
                <a:effectLst/>
                <a:latin typeface="+mn-lt"/>
                <a:ea typeface="+mn-ea"/>
                <a:cs typeface="+mn-cs"/>
              </a:rPr>
              <a:t>Hvordan kan man ødelægge en invers feedback situation ?</a:t>
            </a: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bg1"/>
              </a:buClr>
            </a:pPr>
            <a:r>
              <a:rPr lang="da-DK" altLang="da-DK" sz="1500" dirty="0"/>
              <a:t>Hvornår er en afdeling egentlig klar til invers feedback?</a:t>
            </a: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bg1"/>
              </a:buClr>
            </a:pPr>
            <a:endParaRPr lang="da-DK" altLang="da-DK" sz="1500" dirty="0">
              <a:effectLst/>
              <a:latin typeface="+mn-lt"/>
              <a:ea typeface="+mn-ea"/>
              <a:cs typeface="+mn-cs"/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bg1"/>
              </a:buClr>
            </a:pPr>
            <a:r>
              <a:rPr lang="da-DK" altLang="da-DK" sz="1500" dirty="0"/>
              <a:t>Post </a:t>
            </a:r>
            <a:r>
              <a:rPr lang="da-DK" altLang="da-DK" sz="1500" dirty="0" err="1"/>
              <a:t>its</a:t>
            </a:r>
            <a:r>
              <a:rPr lang="da-DK" altLang="da-DK" sz="1500" dirty="0"/>
              <a:t>: ”</a:t>
            </a:r>
            <a:r>
              <a:rPr lang="da-DK" altLang="da-DK" sz="1500" dirty="0" err="1"/>
              <a:t>Why</a:t>
            </a:r>
            <a:r>
              <a:rPr lang="da-DK" altLang="da-DK" sz="1500" dirty="0"/>
              <a:t> and </a:t>
            </a:r>
            <a:r>
              <a:rPr lang="da-DK" altLang="da-DK" sz="1500" dirty="0" err="1"/>
              <a:t>why</a:t>
            </a:r>
            <a:r>
              <a:rPr lang="da-DK" altLang="da-DK" sz="1500" dirty="0"/>
              <a:t> not” og  ”Do and </a:t>
            </a:r>
            <a:r>
              <a:rPr lang="da-DK" altLang="da-DK" sz="1500" dirty="0" err="1"/>
              <a:t>don’t</a:t>
            </a:r>
            <a:r>
              <a:rPr lang="da-DK" altLang="da-DK" sz="1500" dirty="0"/>
              <a:t>” i forhold til invers feedback  </a:t>
            </a: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bg1"/>
              </a:buClr>
            </a:pPr>
            <a:endParaRPr lang="da-DK" altLang="da-DK" sz="1500" dirty="0">
              <a:effectLst/>
              <a:latin typeface="+mn-lt"/>
              <a:ea typeface="+mn-ea"/>
              <a:cs typeface="+mn-cs"/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bg1"/>
              </a:buClr>
            </a:pPr>
            <a:r>
              <a:rPr lang="da-DK" altLang="da-DK" sz="1500" b="1" dirty="0">
                <a:latin typeface="+mn-lt"/>
                <a:ea typeface="+mn-ea"/>
                <a:cs typeface="+mn-cs"/>
              </a:rPr>
              <a:t>3</a:t>
            </a:r>
            <a:r>
              <a:rPr lang="da-DK" altLang="da-DK" sz="1500" b="1" dirty="0">
                <a:effectLst/>
                <a:latin typeface="+mn-lt"/>
                <a:ea typeface="+mn-ea"/>
                <a:cs typeface="+mn-cs"/>
              </a:rPr>
              <a:t>. Plenum diskussion (20 minutter</a:t>
            </a:r>
            <a:r>
              <a:rPr lang="da-DK" altLang="da-DK" sz="1500" b="1" dirty="0"/>
              <a:t>) kl. 14.20 – 14.45</a:t>
            </a:r>
            <a:endParaRPr lang="da-DK" altLang="da-DK" sz="1500" dirty="0">
              <a:effectLst/>
              <a:latin typeface="+mn-lt"/>
              <a:ea typeface="+mn-ea"/>
              <a:cs typeface="+mn-cs"/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bg1"/>
              </a:buClr>
            </a:pPr>
            <a:r>
              <a:rPr lang="da-DK" altLang="da-DK" sz="15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altLang="da-DK" sz="1500" dirty="0" err="1">
                <a:effectLst/>
                <a:latin typeface="+mn-lt"/>
                <a:ea typeface="+mn-ea"/>
                <a:cs typeface="+mn-cs"/>
              </a:rPr>
              <a:t>Why</a:t>
            </a:r>
            <a:r>
              <a:rPr lang="da-DK" altLang="da-DK" sz="1500" dirty="0"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da-DK" altLang="da-DK" sz="1500" dirty="0" err="1">
                <a:effectLst/>
                <a:latin typeface="+mn-lt"/>
                <a:ea typeface="+mn-ea"/>
                <a:cs typeface="+mn-cs"/>
              </a:rPr>
              <a:t>why</a:t>
            </a:r>
            <a:r>
              <a:rPr lang="da-DK" altLang="da-DK" sz="1500" dirty="0">
                <a:effectLst/>
                <a:latin typeface="+mn-lt"/>
                <a:ea typeface="+mn-ea"/>
                <a:cs typeface="+mn-cs"/>
              </a:rPr>
              <a:t> not invers feedback ?</a:t>
            </a: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bg1"/>
              </a:buClr>
            </a:pPr>
            <a:r>
              <a:rPr lang="da-DK" altLang="da-DK" sz="1500" dirty="0">
                <a:latin typeface="+mn-lt"/>
                <a:ea typeface="+mn-ea"/>
                <a:cs typeface="+mn-cs"/>
              </a:rPr>
              <a:t> Do and </a:t>
            </a:r>
            <a:r>
              <a:rPr lang="da-DK" altLang="da-DK" sz="1500" dirty="0" err="1">
                <a:latin typeface="+mn-lt"/>
                <a:ea typeface="+mn-ea"/>
                <a:cs typeface="+mn-cs"/>
              </a:rPr>
              <a:t>don’t</a:t>
            </a:r>
            <a:r>
              <a:rPr lang="da-DK" altLang="da-DK" sz="1500" dirty="0">
                <a:latin typeface="+mn-lt"/>
                <a:ea typeface="+mn-ea"/>
                <a:cs typeface="+mn-cs"/>
              </a:rPr>
              <a:t> </a:t>
            </a:r>
            <a:r>
              <a:rPr lang="da-DK" altLang="da-DK" sz="1500" dirty="0" err="1">
                <a:latin typeface="+mn-lt"/>
                <a:ea typeface="+mn-ea"/>
                <a:cs typeface="+mn-cs"/>
              </a:rPr>
              <a:t>ift</a:t>
            </a:r>
            <a:r>
              <a:rPr lang="da-DK" altLang="da-DK" sz="1500" dirty="0">
                <a:latin typeface="+mn-lt"/>
                <a:ea typeface="+mn-ea"/>
                <a:cs typeface="+mn-cs"/>
              </a:rPr>
              <a:t> invers feedback?</a:t>
            </a:r>
            <a:r>
              <a:rPr lang="da-DK" altLang="da-DK" sz="1500" dirty="0">
                <a:effectLst/>
                <a:latin typeface="+mn-lt"/>
                <a:ea typeface="+mn-ea"/>
                <a:cs typeface="+mn-cs"/>
              </a:rPr>
              <a:t>  </a:t>
            </a:r>
          </a:p>
        </p:txBody>
      </p:sp>
    </p:spTree>
    <p:extLst>
      <p:ext uri="{BB962C8B-B14F-4D97-AF65-F5344CB8AC3E}">
        <p14:creationId xmlns:p14="http://schemas.microsoft.com/office/powerpoint/2010/main" val="171230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B7F246D-E62C-4878-A631-5296D906C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240" y="1198541"/>
            <a:ext cx="9587021" cy="900000"/>
          </a:xfrm>
        </p:spPr>
        <p:txBody>
          <a:bodyPr/>
          <a:lstStyle/>
          <a:p>
            <a:r>
              <a:rPr lang="en-US" dirty="0" err="1"/>
              <a:t>Dagens</a:t>
            </a:r>
            <a:r>
              <a:rPr lang="en-US" dirty="0"/>
              <a:t> agenda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71382ACA-5DA8-7919-B852-1363728C9AC9}"/>
              </a:ext>
            </a:extLst>
          </p:cNvPr>
          <p:cNvSpPr txBox="1"/>
          <p:nvPr/>
        </p:nvSpPr>
        <p:spPr bwMode="auto">
          <a:xfrm>
            <a:off x="1295240" y="2170043"/>
            <a:ext cx="9587021" cy="4032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lnSpcReduction="10000"/>
          </a:bodyPr>
          <a:lstStyle/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bg1"/>
              </a:buClr>
            </a:pPr>
            <a:r>
              <a:rPr lang="da-DK" altLang="da-DK" sz="1500" b="1" dirty="0">
                <a:effectLst/>
                <a:latin typeface="+mn-lt"/>
                <a:ea typeface="+mn-ea"/>
                <a:cs typeface="+mn-cs"/>
              </a:rPr>
              <a:t>1.  Introduktion og formål (20 minutter)</a:t>
            </a: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bg1"/>
              </a:buClr>
            </a:pPr>
            <a:endParaRPr lang="da-DK" altLang="da-DK" sz="1500" dirty="0">
              <a:effectLst/>
              <a:latin typeface="+mn-lt"/>
              <a:ea typeface="+mn-ea"/>
              <a:cs typeface="+mn-cs"/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bg1"/>
              </a:buClr>
            </a:pPr>
            <a:r>
              <a:rPr lang="da-DK" altLang="da-DK" sz="1500" dirty="0">
                <a:effectLst/>
                <a:latin typeface="+mn-lt"/>
                <a:ea typeface="+mn-ea"/>
                <a:cs typeface="+mn-cs"/>
              </a:rPr>
              <a:t>Forståelse af begrebet "invers feedback" og eksempel på anvendelsen i praksis</a:t>
            </a: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bg1"/>
              </a:buClr>
            </a:pPr>
            <a:endParaRPr lang="da-DK" altLang="da-DK" sz="1500" dirty="0">
              <a:effectLst/>
              <a:latin typeface="+mn-lt"/>
              <a:ea typeface="+mn-ea"/>
              <a:cs typeface="+mn-cs"/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bg1"/>
              </a:buClr>
            </a:pPr>
            <a:r>
              <a:rPr lang="da-DK" altLang="da-DK" sz="1500" b="1" dirty="0">
                <a:effectLst/>
                <a:latin typeface="+mn-lt"/>
                <a:ea typeface="+mn-ea"/>
                <a:cs typeface="+mn-cs"/>
              </a:rPr>
              <a:t>2. </a:t>
            </a:r>
            <a:r>
              <a:rPr lang="da-DK" altLang="da-DK" sz="1500" b="1" dirty="0" err="1">
                <a:latin typeface="+mn-lt"/>
                <a:ea typeface="+mn-ea"/>
                <a:cs typeface="+mn-cs"/>
              </a:rPr>
              <a:t>Bordvis</a:t>
            </a:r>
            <a:r>
              <a:rPr lang="da-DK" altLang="da-DK" sz="1500" b="1" dirty="0">
                <a:latin typeface="+mn-lt"/>
                <a:ea typeface="+mn-ea"/>
                <a:cs typeface="+mn-cs"/>
              </a:rPr>
              <a:t> diskussion om </a:t>
            </a:r>
            <a:r>
              <a:rPr lang="da-DK" altLang="da-DK" sz="1500" b="1" dirty="0">
                <a:effectLst/>
                <a:latin typeface="+mn-lt"/>
                <a:ea typeface="+mn-ea"/>
                <a:cs typeface="+mn-cs"/>
              </a:rPr>
              <a:t>invers feedback (</a:t>
            </a:r>
            <a:r>
              <a:rPr lang="da-DK" altLang="da-DK" sz="1500" b="1" dirty="0">
                <a:latin typeface="+mn-lt"/>
                <a:ea typeface="+mn-ea"/>
                <a:cs typeface="+mn-cs"/>
              </a:rPr>
              <a:t>4</a:t>
            </a:r>
            <a:r>
              <a:rPr lang="da-DK" altLang="da-DK" sz="1500" b="1" dirty="0"/>
              <a:t>4</a:t>
            </a:r>
            <a:r>
              <a:rPr lang="da-DK" altLang="da-DK" sz="1500" b="1" dirty="0">
                <a:effectLst/>
                <a:latin typeface="+mn-lt"/>
                <a:ea typeface="+mn-ea"/>
                <a:cs typeface="+mn-cs"/>
              </a:rPr>
              <a:t> minutter)</a:t>
            </a:r>
            <a:r>
              <a:rPr lang="da-DK" altLang="da-DK" sz="1500" b="1" dirty="0"/>
              <a:t> kl. 13.35 – 14.20</a:t>
            </a:r>
            <a:endParaRPr lang="da-DK" altLang="da-DK" sz="1500" dirty="0">
              <a:effectLst/>
              <a:latin typeface="+mn-lt"/>
              <a:ea typeface="+mn-ea"/>
              <a:cs typeface="+mn-cs"/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bg1"/>
              </a:buClr>
            </a:pPr>
            <a:r>
              <a:rPr lang="da-DK" altLang="da-DK" sz="1500" dirty="0">
                <a:latin typeface="+mn-lt"/>
                <a:ea typeface="+mn-ea"/>
                <a:cs typeface="+mn-cs"/>
              </a:rPr>
              <a:t>F</a:t>
            </a:r>
            <a:r>
              <a:rPr lang="da-DK" altLang="da-DK" sz="1500" dirty="0">
                <a:effectLst/>
                <a:latin typeface="+mn-lt"/>
                <a:ea typeface="+mn-ea"/>
                <a:cs typeface="+mn-cs"/>
              </a:rPr>
              <a:t>ortæl </a:t>
            </a:r>
            <a:r>
              <a:rPr lang="da-DK" altLang="da-DK" sz="1500" dirty="0" err="1">
                <a:effectLst/>
                <a:latin typeface="+mn-lt"/>
                <a:ea typeface="+mn-ea"/>
                <a:cs typeface="+mn-cs"/>
              </a:rPr>
              <a:t>bordvis</a:t>
            </a:r>
            <a:r>
              <a:rPr lang="da-DK" altLang="da-DK" sz="1500" dirty="0">
                <a:effectLst/>
                <a:latin typeface="+mn-lt"/>
                <a:ea typeface="+mn-ea"/>
                <a:cs typeface="+mn-cs"/>
              </a:rPr>
              <a:t> hvorfor har I indført / fravalgt invers feedback på afdelingen. </a:t>
            </a: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bg1"/>
              </a:buClr>
            </a:pPr>
            <a:r>
              <a:rPr lang="da-DK" altLang="da-DK" sz="1500" dirty="0">
                <a:latin typeface="+mn-lt"/>
                <a:ea typeface="+mn-ea"/>
                <a:cs typeface="+mn-cs"/>
              </a:rPr>
              <a:t>Såfremt I har invers feedback, </a:t>
            </a:r>
            <a:r>
              <a:rPr lang="da-DK" altLang="da-DK" sz="1500" dirty="0" err="1">
                <a:latin typeface="+mn-lt"/>
                <a:ea typeface="+mn-ea"/>
                <a:cs typeface="+mn-cs"/>
              </a:rPr>
              <a:t>hvorfan</a:t>
            </a:r>
            <a:r>
              <a:rPr lang="da-DK" altLang="da-DK" sz="1500" dirty="0">
                <a:latin typeface="+mn-lt"/>
                <a:ea typeface="+mn-ea"/>
                <a:cs typeface="+mn-cs"/>
              </a:rPr>
              <a:t> er jeres </a:t>
            </a:r>
            <a:r>
              <a:rPr lang="da-DK" altLang="da-DK" sz="1500" dirty="0" err="1">
                <a:latin typeface="+mn-lt"/>
                <a:ea typeface="+mn-ea"/>
                <a:cs typeface="+mn-cs"/>
              </a:rPr>
              <a:t>setup</a:t>
            </a:r>
            <a:r>
              <a:rPr lang="da-DK" altLang="da-DK" sz="1500" dirty="0">
                <a:latin typeface="+mn-lt"/>
                <a:ea typeface="+mn-ea"/>
                <a:cs typeface="+mn-cs"/>
              </a:rPr>
              <a:t> </a:t>
            </a:r>
            <a:r>
              <a:rPr lang="da-DK" altLang="da-DK" sz="1500" dirty="0"/>
              <a:t>?</a:t>
            </a:r>
            <a:r>
              <a:rPr lang="da-DK" altLang="da-DK" sz="1500" dirty="0">
                <a:effectLst/>
                <a:latin typeface="+mn-lt"/>
                <a:ea typeface="+mn-ea"/>
                <a:cs typeface="+mn-cs"/>
              </a:rPr>
              <a:t>  </a:t>
            </a:r>
            <a:r>
              <a:rPr lang="da-DK" altLang="da-DK" sz="1500" dirty="0"/>
              <a:t>H</a:t>
            </a:r>
            <a:r>
              <a:rPr lang="da-DK" altLang="da-DK" sz="1500" dirty="0">
                <a:effectLst/>
                <a:latin typeface="+mn-lt"/>
                <a:ea typeface="+mn-ea"/>
                <a:cs typeface="+mn-cs"/>
              </a:rPr>
              <a:t>vad skal invers </a:t>
            </a:r>
            <a:r>
              <a:rPr lang="da-DK" altLang="da-DK" sz="1500" dirty="0" err="1">
                <a:effectLst/>
                <a:latin typeface="+mn-lt"/>
                <a:ea typeface="+mn-ea"/>
                <a:cs typeface="+mn-cs"/>
              </a:rPr>
              <a:t>feedbacker</a:t>
            </a:r>
            <a:r>
              <a:rPr lang="da-DK" altLang="da-DK" sz="1500" dirty="0"/>
              <a:t> facilitatoren</a:t>
            </a:r>
            <a:r>
              <a:rPr lang="da-DK" altLang="da-DK" sz="1500" dirty="0">
                <a:effectLst/>
                <a:latin typeface="+mn-lt"/>
                <a:ea typeface="+mn-ea"/>
                <a:cs typeface="+mn-cs"/>
              </a:rPr>
              <a:t> kunne ? </a:t>
            </a: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bg1"/>
              </a:buClr>
            </a:pPr>
            <a:r>
              <a:rPr lang="da-DK" altLang="da-DK" sz="1500" dirty="0">
                <a:effectLst/>
                <a:latin typeface="+mn-lt"/>
                <a:ea typeface="+mn-ea"/>
                <a:cs typeface="+mn-cs"/>
              </a:rPr>
              <a:t>Hvad er uddannelsesteamets rolle i invers feedback</a:t>
            </a:r>
            <a:r>
              <a:rPr lang="da-DK" altLang="da-DK" sz="1500" dirty="0">
                <a:latin typeface="+mn-lt"/>
                <a:ea typeface="+mn-ea"/>
                <a:cs typeface="+mn-cs"/>
              </a:rPr>
              <a:t>?</a:t>
            </a: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bg1"/>
              </a:buClr>
            </a:pPr>
            <a:r>
              <a:rPr lang="da-DK" altLang="da-DK" sz="1500" dirty="0">
                <a:effectLst/>
                <a:latin typeface="+mn-lt"/>
                <a:ea typeface="+mn-ea"/>
                <a:cs typeface="+mn-cs"/>
              </a:rPr>
              <a:t>Hvordan kan man ødelægge en invers feedback situation ?</a:t>
            </a: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bg1"/>
              </a:buClr>
            </a:pPr>
            <a:r>
              <a:rPr lang="da-DK" altLang="da-DK" sz="1500" dirty="0"/>
              <a:t>Hvornår er en afdeling egentlig klar til invers feedback?</a:t>
            </a:r>
            <a:endParaRPr lang="da-DK" altLang="da-DK" sz="1500" dirty="0">
              <a:effectLst/>
              <a:latin typeface="+mn-lt"/>
              <a:ea typeface="+mn-ea"/>
              <a:cs typeface="+mn-cs"/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bg1"/>
              </a:buClr>
            </a:pPr>
            <a:r>
              <a:rPr lang="da-DK" altLang="da-DK" sz="1500" dirty="0"/>
              <a:t>Post </a:t>
            </a:r>
            <a:r>
              <a:rPr lang="da-DK" altLang="da-DK" sz="1500" dirty="0" err="1"/>
              <a:t>its</a:t>
            </a:r>
            <a:r>
              <a:rPr lang="da-DK" altLang="da-DK" sz="1500" dirty="0"/>
              <a:t>: ”</a:t>
            </a:r>
            <a:r>
              <a:rPr lang="da-DK" altLang="da-DK" sz="1500" dirty="0" err="1"/>
              <a:t>Why</a:t>
            </a:r>
            <a:r>
              <a:rPr lang="da-DK" altLang="da-DK" sz="1500" dirty="0"/>
              <a:t> and </a:t>
            </a:r>
            <a:r>
              <a:rPr lang="da-DK" altLang="da-DK" sz="1500" dirty="0" err="1"/>
              <a:t>why</a:t>
            </a:r>
            <a:r>
              <a:rPr lang="da-DK" altLang="da-DK" sz="1500" dirty="0"/>
              <a:t> not” og  ”Do and </a:t>
            </a:r>
            <a:r>
              <a:rPr lang="da-DK" altLang="da-DK" sz="1500" dirty="0" err="1"/>
              <a:t>don’t</a:t>
            </a:r>
            <a:r>
              <a:rPr lang="da-DK" altLang="da-DK" sz="1500" dirty="0"/>
              <a:t>” i forhold til invers feedback </a:t>
            </a: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bg1"/>
              </a:buClr>
            </a:pPr>
            <a:r>
              <a:rPr lang="da-DK" altLang="da-DK" sz="1500" dirty="0"/>
              <a:t> </a:t>
            </a: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bg1"/>
              </a:buClr>
            </a:pPr>
            <a:r>
              <a:rPr lang="da-DK" altLang="da-DK" sz="1500" b="1" dirty="0">
                <a:latin typeface="+mn-lt"/>
                <a:ea typeface="+mn-ea"/>
                <a:cs typeface="+mn-cs"/>
              </a:rPr>
              <a:t>3</a:t>
            </a:r>
            <a:r>
              <a:rPr lang="da-DK" altLang="da-DK" sz="1500" b="1" dirty="0">
                <a:effectLst/>
                <a:latin typeface="+mn-lt"/>
                <a:ea typeface="+mn-ea"/>
                <a:cs typeface="+mn-cs"/>
              </a:rPr>
              <a:t>. Plenum diskussion (20 minutter)</a:t>
            </a:r>
            <a:r>
              <a:rPr lang="da-DK" altLang="da-DK" sz="1500" b="1" dirty="0"/>
              <a:t> kl. 14.20 – 14.45</a:t>
            </a:r>
            <a:endParaRPr lang="da-DK" altLang="da-DK" sz="1500" dirty="0"/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bg1"/>
              </a:buClr>
            </a:pPr>
            <a:endParaRPr lang="da-DK" altLang="da-DK" sz="1500" dirty="0">
              <a:effectLst/>
              <a:latin typeface="+mn-lt"/>
              <a:ea typeface="+mn-ea"/>
              <a:cs typeface="+mn-cs"/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bg1"/>
              </a:buClr>
            </a:pPr>
            <a:r>
              <a:rPr lang="da-DK" altLang="da-DK" sz="15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altLang="da-DK" sz="1500" dirty="0" err="1">
                <a:effectLst/>
                <a:latin typeface="+mn-lt"/>
                <a:ea typeface="+mn-ea"/>
                <a:cs typeface="+mn-cs"/>
              </a:rPr>
              <a:t>Why</a:t>
            </a:r>
            <a:r>
              <a:rPr lang="da-DK" altLang="da-DK" sz="1500" dirty="0"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da-DK" altLang="da-DK" sz="1500" dirty="0" err="1">
                <a:effectLst/>
                <a:latin typeface="+mn-lt"/>
                <a:ea typeface="+mn-ea"/>
                <a:cs typeface="+mn-cs"/>
              </a:rPr>
              <a:t>why</a:t>
            </a:r>
            <a:r>
              <a:rPr lang="da-DK" altLang="da-DK" sz="1500" dirty="0">
                <a:effectLst/>
                <a:latin typeface="+mn-lt"/>
                <a:ea typeface="+mn-ea"/>
                <a:cs typeface="+mn-cs"/>
              </a:rPr>
              <a:t> not invers feedback ?</a:t>
            </a: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bg1"/>
              </a:buClr>
            </a:pPr>
            <a:r>
              <a:rPr lang="da-DK" altLang="da-DK" sz="1500" dirty="0">
                <a:latin typeface="+mn-lt"/>
                <a:ea typeface="+mn-ea"/>
                <a:cs typeface="+mn-cs"/>
              </a:rPr>
              <a:t> Do and </a:t>
            </a:r>
            <a:r>
              <a:rPr lang="da-DK" altLang="da-DK" sz="1500" dirty="0" err="1">
                <a:latin typeface="+mn-lt"/>
                <a:ea typeface="+mn-ea"/>
                <a:cs typeface="+mn-cs"/>
              </a:rPr>
              <a:t>don’t</a:t>
            </a:r>
            <a:r>
              <a:rPr lang="da-DK" altLang="da-DK" sz="1500" dirty="0">
                <a:latin typeface="+mn-lt"/>
                <a:ea typeface="+mn-ea"/>
                <a:cs typeface="+mn-cs"/>
              </a:rPr>
              <a:t> </a:t>
            </a:r>
            <a:r>
              <a:rPr lang="da-DK" altLang="da-DK" sz="1500" dirty="0" err="1">
                <a:latin typeface="+mn-lt"/>
                <a:ea typeface="+mn-ea"/>
                <a:cs typeface="+mn-cs"/>
              </a:rPr>
              <a:t>ift</a:t>
            </a:r>
            <a:r>
              <a:rPr lang="da-DK" altLang="da-DK" sz="1500" dirty="0">
                <a:latin typeface="+mn-lt"/>
                <a:ea typeface="+mn-ea"/>
                <a:cs typeface="+mn-cs"/>
              </a:rPr>
              <a:t> invers feedback?</a:t>
            </a:r>
            <a:r>
              <a:rPr lang="da-DK" altLang="da-DK" sz="1500" dirty="0"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93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C7D702-1C1E-D060-A2C1-A81E4DBC7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662" y="189434"/>
            <a:ext cx="9593477" cy="900000"/>
          </a:xfrm>
        </p:spPr>
        <p:txBody>
          <a:bodyPr/>
          <a:lstStyle/>
          <a:p>
            <a:r>
              <a:rPr lang="da-DK" dirty="0"/>
              <a:t>Siddepladser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6A4EE35-A8DD-0B5B-AD2B-B819139CF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1262" y="1773610"/>
            <a:ext cx="9593477" cy="4032000"/>
          </a:xfrm>
        </p:spPr>
        <p:txBody>
          <a:bodyPr/>
          <a:lstStyle/>
          <a:p>
            <a:pPr marL="0" indent="0">
              <a:buNone/>
            </a:pPr>
            <a:r>
              <a:rPr lang="da-DK" sz="2000" b="1" dirty="0"/>
              <a:t>Bord 1: </a:t>
            </a:r>
            <a:r>
              <a:rPr lang="da-DK" sz="2000" dirty="0"/>
              <a:t>B og O syd, urinvejskir, blodprøver og biokemi, neurologi, patologi, plastik- og brystkir, lungesygdomme</a:t>
            </a:r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2000" b="1" dirty="0"/>
              <a:t>Bord 2: </a:t>
            </a:r>
            <a:r>
              <a:rPr lang="da-DK" sz="2000" dirty="0"/>
              <a:t>ØNH, øjensygdomme, arbejdsmedicin, blodsygdomme, farmakologi, led- og bindevæv, røntgen og skanning </a:t>
            </a:r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2000" b="1" dirty="0"/>
              <a:t>Bord 3: </a:t>
            </a:r>
            <a:r>
              <a:rPr lang="da-DK" sz="2000" dirty="0"/>
              <a:t>kvindesygdomme og fødsler, kræftafdelingen, mikrobiologi, HLK anæstesi, ældresygdomme, LMT </a:t>
            </a:r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2000" b="1" dirty="0"/>
              <a:t>Bord 4: </a:t>
            </a:r>
            <a:r>
              <a:rPr lang="da-DK" sz="2000" dirty="0"/>
              <a:t>HLK thorax kir, HOK, ortopædkirurgi, akutafdelingen, MTK, Børn og unge</a:t>
            </a:r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2000" b="1" dirty="0"/>
              <a:t>Bord 5: </a:t>
            </a:r>
            <a:r>
              <a:rPr lang="da-DK" sz="2000" dirty="0"/>
              <a:t>B og O øst, blodbank og immunologi, hjerne- og </a:t>
            </a:r>
            <a:r>
              <a:rPr lang="da-DK" sz="2000" dirty="0" err="1"/>
              <a:t>rygkir</a:t>
            </a:r>
            <a:r>
              <a:rPr lang="da-DK" sz="2000" dirty="0"/>
              <a:t>, hud- og kønssygdomme, B og O nord, infektionssygdomme </a:t>
            </a:r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2000" b="1" dirty="0"/>
              <a:t>Bord 6: </a:t>
            </a:r>
            <a:r>
              <a:rPr lang="da-DK" sz="2000" dirty="0"/>
              <a:t>Tand-, mund- og kæbekir, </a:t>
            </a:r>
            <a:r>
              <a:rPr lang="da-DK" sz="2000" dirty="0" err="1"/>
              <a:t>neurofys</a:t>
            </a:r>
            <a:r>
              <a:rPr lang="da-DK" sz="2000" dirty="0"/>
              <a:t> klinik, HLK karkirurgi, NUK og PET, intensiv, nyresygdomme</a:t>
            </a:r>
          </a:p>
        </p:txBody>
      </p:sp>
    </p:spTree>
    <p:extLst>
      <p:ext uri="{BB962C8B-B14F-4D97-AF65-F5344CB8AC3E}">
        <p14:creationId xmlns:p14="http://schemas.microsoft.com/office/powerpoint/2010/main" val="3777602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820923-9FFC-548B-16D0-FFA3AC8E3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2160" y="909794"/>
            <a:ext cx="6300000" cy="900000"/>
          </a:xfrm>
        </p:spPr>
        <p:txBody>
          <a:bodyPr wrap="square" anchor="t">
            <a:normAutofit/>
          </a:bodyPr>
          <a:lstStyle/>
          <a:p>
            <a:r>
              <a:rPr lang="da-DK" dirty="0"/>
              <a:t>Invers feedback</a:t>
            </a:r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9D537974-67FC-DF06-AC45-4B435CC8ABC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621000" y="1773794"/>
            <a:ext cx="6300000" cy="4320296"/>
          </a:xfrm>
        </p:spPr>
        <p:txBody>
          <a:bodyPr wrap="square" anchor="t">
            <a:normAutofit fontScale="85000" lnSpcReduction="20000"/>
          </a:bodyPr>
          <a:lstStyle/>
          <a:p>
            <a:r>
              <a:rPr lang="da-DK" dirty="0"/>
              <a:t>- Mere og mere udbredt</a:t>
            </a:r>
          </a:p>
          <a:p>
            <a:pPr marL="342900" indent="-342900">
              <a:buFontTx/>
              <a:buChar char="-"/>
            </a:pPr>
            <a:endParaRPr lang="da-DK" dirty="0"/>
          </a:p>
          <a:p>
            <a:r>
              <a:rPr lang="da-DK" dirty="0"/>
              <a:t>- 15 ud af 42 afdelinger på AUH har indført invers feedback</a:t>
            </a:r>
          </a:p>
          <a:p>
            <a:pPr marL="342900" indent="-342900">
              <a:buFontTx/>
              <a:buChar char="-"/>
            </a:pPr>
            <a:endParaRPr lang="da-DK" dirty="0"/>
          </a:p>
          <a:p>
            <a:r>
              <a:rPr lang="da-DK" dirty="0"/>
              <a:t>- Flere afdelinger er i proces med at indføre det</a:t>
            </a:r>
          </a:p>
          <a:p>
            <a:pPr marL="457200" indent="-457200">
              <a:buFontTx/>
              <a:buChar char="-"/>
            </a:pPr>
            <a:endParaRPr lang="da-DK" dirty="0"/>
          </a:p>
          <a:p>
            <a:r>
              <a:rPr lang="da-DK" dirty="0"/>
              <a:t>- Flere modeller til det</a:t>
            </a:r>
          </a:p>
          <a:p>
            <a:pPr marL="457200" indent="-457200">
              <a:buFontTx/>
              <a:buChar char="-"/>
            </a:pPr>
            <a:endParaRPr lang="da-DK" dirty="0"/>
          </a:p>
          <a:p>
            <a:r>
              <a:rPr lang="da-DK" dirty="0"/>
              <a:t>- Psykologisk sikkerhed !</a:t>
            </a:r>
          </a:p>
          <a:p>
            <a:pPr marL="457200" indent="-457200">
              <a:buFontTx/>
              <a:buChar char="-"/>
            </a:pPr>
            <a:endParaRPr lang="da-DK" dirty="0"/>
          </a:p>
          <a:p>
            <a:r>
              <a:rPr lang="da-DK" dirty="0"/>
              <a:t>- Visionen / målet / formålet / klare regler</a:t>
            </a:r>
          </a:p>
          <a:p>
            <a:pPr marL="457200" indent="-457200">
              <a:buFontTx/>
              <a:buChar char="-"/>
            </a:pPr>
            <a:endParaRPr lang="da-DK" dirty="0"/>
          </a:p>
          <a:p>
            <a:pPr marL="457200" indent="-457200">
              <a:buFontTx/>
              <a:buChar char="-"/>
            </a:pPr>
            <a:endParaRPr lang="da-DK" dirty="0"/>
          </a:p>
          <a:p>
            <a:endParaRPr lang="da-DK" dirty="0"/>
          </a:p>
        </p:txBody>
      </p:sp>
      <p:pic>
        <p:nvPicPr>
          <p:cNvPr id="6" name="Pladsholder til indhold 5" descr="Kurvegraf med stigning med massiv udfyldning">
            <a:extLst>
              <a:ext uri="{FF2B5EF4-FFF2-40B4-BE49-F238E27FC236}">
                <a16:creationId xmlns:a16="http://schemas.microsoft.com/office/drawing/2014/main" id="{7813A4B7-FED8-595F-69DF-AABD8B4BBA9D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0" y="1359794"/>
            <a:ext cx="4140000" cy="4140000"/>
          </a:xfrm>
        </p:spPr>
      </p:pic>
    </p:spTree>
    <p:extLst>
      <p:ext uri="{BB962C8B-B14F-4D97-AF65-F5344CB8AC3E}">
        <p14:creationId xmlns:p14="http://schemas.microsoft.com/office/powerpoint/2010/main" val="1271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B7F246D-E62C-4878-A631-5296D906C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240" y="1198541"/>
            <a:ext cx="9587021" cy="900000"/>
          </a:xfrm>
        </p:spPr>
        <p:txBody>
          <a:bodyPr/>
          <a:lstStyle/>
          <a:p>
            <a:r>
              <a:rPr lang="en-US" dirty="0" err="1"/>
              <a:t>Dagens</a:t>
            </a:r>
            <a:r>
              <a:rPr lang="en-US" dirty="0"/>
              <a:t> agenda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71382ACA-5DA8-7919-B852-1363728C9AC9}"/>
              </a:ext>
            </a:extLst>
          </p:cNvPr>
          <p:cNvSpPr txBox="1"/>
          <p:nvPr/>
        </p:nvSpPr>
        <p:spPr bwMode="auto">
          <a:xfrm>
            <a:off x="1295240" y="2170043"/>
            <a:ext cx="9587021" cy="4032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lnSpcReduction="10000"/>
          </a:bodyPr>
          <a:lstStyle/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bg1"/>
              </a:buClr>
            </a:pPr>
            <a:r>
              <a:rPr lang="da-DK" altLang="da-DK" sz="1500" b="1" dirty="0">
                <a:effectLst/>
                <a:latin typeface="+mn-lt"/>
                <a:ea typeface="+mn-ea"/>
                <a:cs typeface="+mn-cs"/>
              </a:rPr>
              <a:t>1.  Introduktion og formål (20 minutter) – kl</a:t>
            </a:r>
            <a:r>
              <a:rPr lang="da-DK" altLang="da-DK" sz="1500" b="1" dirty="0"/>
              <a:t>. </a:t>
            </a:r>
            <a:r>
              <a:rPr lang="da-DK" altLang="da-DK" sz="1500" b="1" dirty="0">
                <a:effectLst/>
                <a:latin typeface="+mn-lt"/>
                <a:ea typeface="+mn-ea"/>
                <a:cs typeface="+mn-cs"/>
              </a:rPr>
              <a:t>13.15 – 13.35</a:t>
            </a: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bg1"/>
              </a:buClr>
            </a:pPr>
            <a:endParaRPr lang="da-DK" altLang="da-DK" sz="1500" dirty="0">
              <a:effectLst/>
              <a:latin typeface="+mn-lt"/>
              <a:ea typeface="+mn-ea"/>
              <a:cs typeface="+mn-cs"/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bg1"/>
              </a:buClr>
            </a:pPr>
            <a:r>
              <a:rPr lang="da-DK" altLang="da-DK" sz="1500" dirty="0">
                <a:effectLst/>
                <a:latin typeface="+mn-lt"/>
                <a:ea typeface="+mn-ea"/>
                <a:cs typeface="+mn-cs"/>
              </a:rPr>
              <a:t>Forståelse af begrebet "invers feedback" og eksempel på anvendelsen i praksis</a:t>
            </a: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bg1"/>
              </a:buClr>
            </a:pPr>
            <a:endParaRPr lang="da-DK" altLang="da-DK" sz="1500" dirty="0">
              <a:effectLst/>
              <a:latin typeface="+mn-lt"/>
              <a:ea typeface="+mn-ea"/>
              <a:cs typeface="+mn-cs"/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bg1"/>
              </a:buClr>
            </a:pPr>
            <a:r>
              <a:rPr lang="da-DK" altLang="da-DK" sz="1500" b="1" dirty="0">
                <a:effectLst/>
                <a:latin typeface="+mn-lt"/>
                <a:ea typeface="+mn-ea"/>
                <a:cs typeface="+mn-cs"/>
              </a:rPr>
              <a:t>2. </a:t>
            </a:r>
            <a:r>
              <a:rPr lang="da-DK" altLang="da-DK" sz="1500" b="1" dirty="0" err="1">
                <a:latin typeface="+mn-lt"/>
                <a:ea typeface="+mn-ea"/>
                <a:cs typeface="+mn-cs"/>
              </a:rPr>
              <a:t>Bordvis</a:t>
            </a:r>
            <a:r>
              <a:rPr lang="da-DK" altLang="da-DK" sz="1500" b="1" dirty="0">
                <a:latin typeface="+mn-lt"/>
                <a:ea typeface="+mn-ea"/>
                <a:cs typeface="+mn-cs"/>
              </a:rPr>
              <a:t> diskussion om </a:t>
            </a:r>
            <a:r>
              <a:rPr lang="da-DK" altLang="da-DK" sz="1500" b="1" dirty="0">
                <a:effectLst/>
                <a:latin typeface="+mn-lt"/>
                <a:ea typeface="+mn-ea"/>
                <a:cs typeface="+mn-cs"/>
              </a:rPr>
              <a:t>invers feedback (</a:t>
            </a:r>
            <a:r>
              <a:rPr lang="da-DK" altLang="da-DK" sz="1500" b="1" dirty="0">
                <a:latin typeface="+mn-lt"/>
                <a:ea typeface="+mn-ea"/>
                <a:cs typeface="+mn-cs"/>
              </a:rPr>
              <a:t>4</a:t>
            </a:r>
            <a:r>
              <a:rPr lang="da-DK" altLang="da-DK" sz="1500" b="1" dirty="0"/>
              <a:t>5</a:t>
            </a:r>
            <a:r>
              <a:rPr lang="da-DK" altLang="da-DK" sz="1500" b="1" dirty="0">
                <a:effectLst/>
                <a:latin typeface="+mn-lt"/>
                <a:ea typeface="+mn-ea"/>
                <a:cs typeface="+mn-cs"/>
              </a:rPr>
              <a:t> minutter) – kl. 13.35 – 14.20</a:t>
            </a: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bg1"/>
              </a:buClr>
            </a:pPr>
            <a:endParaRPr lang="da-DK" altLang="da-DK" sz="1500" dirty="0">
              <a:effectLst/>
              <a:latin typeface="+mn-lt"/>
              <a:ea typeface="+mn-ea"/>
              <a:cs typeface="+mn-cs"/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bg1"/>
              </a:buClr>
            </a:pPr>
            <a:r>
              <a:rPr lang="da-DK" altLang="da-DK" sz="1500" dirty="0">
                <a:latin typeface="+mn-lt"/>
                <a:ea typeface="+mn-ea"/>
                <a:cs typeface="+mn-cs"/>
              </a:rPr>
              <a:t>F</a:t>
            </a:r>
            <a:r>
              <a:rPr lang="da-DK" altLang="da-DK" sz="1500" dirty="0">
                <a:effectLst/>
                <a:latin typeface="+mn-lt"/>
                <a:ea typeface="+mn-ea"/>
                <a:cs typeface="+mn-cs"/>
              </a:rPr>
              <a:t>ortæl </a:t>
            </a:r>
            <a:r>
              <a:rPr lang="da-DK" altLang="da-DK" sz="1500" dirty="0" err="1">
                <a:effectLst/>
                <a:latin typeface="+mn-lt"/>
                <a:ea typeface="+mn-ea"/>
                <a:cs typeface="+mn-cs"/>
              </a:rPr>
              <a:t>bordvis</a:t>
            </a:r>
            <a:r>
              <a:rPr lang="da-DK" altLang="da-DK" sz="1500" dirty="0">
                <a:effectLst/>
                <a:latin typeface="+mn-lt"/>
                <a:ea typeface="+mn-ea"/>
                <a:cs typeface="+mn-cs"/>
              </a:rPr>
              <a:t> hvorfor / hvorfor ikke har i invers feedback på afdelingen. </a:t>
            </a: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bg1"/>
              </a:buClr>
            </a:pPr>
            <a:r>
              <a:rPr lang="da-DK" altLang="da-DK" sz="1500" dirty="0">
                <a:latin typeface="+mn-lt"/>
                <a:ea typeface="+mn-ea"/>
                <a:cs typeface="+mn-cs"/>
              </a:rPr>
              <a:t>Såfremt I har hvilke metode bruger I </a:t>
            </a:r>
            <a:r>
              <a:rPr lang="da-DK" altLang="da-DK" sz="1500" dirty="0"/>
              <a:t>?</a:t>
            </a:r>
            <a:r>
              <a:rPr lang="da-DK" altLang="da-DK" sz="1500" dirty="0">
                <a:effectLst/>
                <a:latin typeface="+mn-lt"/>
                <a:ea typeface="+mn-ea"/>
                <a:cs typeface="+mn-cs"/>
              </a:rPr>
              <a:t> Hvad skal invers feedback facilitatoren kunne ? </a:t>
            </a: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bg1"/>
              </a:buClr>
            </a:pPr>
            <a:r>
              <a:rPr lang="da-DK" altLang="da-DK" sz="1500" dirty="0">
                <a:effectLst/>
                <a:latin typeface="+mn-lt"/>
                <a:ea typeface="+mn-ea"/>
                <a:cs typeface="+mn-cs"/>
              </a:rPr>
              <a:t>Hvad er uddannelsesteamets rolle i invers feedback</a:t>
            </a:r>
            <a:r>
              <a:rPr lang="da-DK" altLang="da-DK" sz="1500" dirty="0">
                <a:latin typeface="+mn-lt"/>
                <a:ea typeface="+mn-ea"/>
                <a:cs typeface="+mn-cs"/>
              </a:rPr>
              <a:t>?</a:t>
            </a: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bg1"/>
              </a:buClr>
            </a:pPr>
            <a:r>
              <a:rPr lang="da-DK" altLang="da-DK" sz="1500" dirty="0">
                <a:effectLst/>
                <a:latin typeface="+mn-lt"/>
                <a:ea typeface="+mn-ea"/>
                <a:cs typeface="+mn-cs"/>
              </a:rPr>
              <a:t>Hvordan kan man ødelægge en invers feedback situation ?</a:t>
            </a: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bg1"/>
              </a:buClr>
            </a:pPr>
            <a:r>
              <a:rPr lang="da-DK" altLang="da-DK" sz="1500" dirty="0"/>
              <a:t>Hvornår er en afdeling egentlig klar til invers feedback?</a:t>
            </a:r>
            <a:endParaRPr lang="da-DK" altLang="da-DK" sz="1500" dirty="0">
              <a:effectLst/>
              <a:latin typeface="+mn-lt"/>
              <a:ea typeface="+mn-ea"/>
              <a:cs typeface="+mn-cs"/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bg1"/>
              </a:buClr>
            </a:pPr>
            <a:r>
              <a:rPr lang="da-DK" altLang="da-DK" sz="1500" dirty="0"/>
              <a:t>Post </a:t>
            </a:r>
            <a:r>
              <a:rPr lang="da-DK" altLang="da-DK" sz="1500" dirty="0" err="1"/>
              <a:t>its</a:t>
            </a:r>
            <a:r>
              <a:rPr lang="da-DK" altLang="da-DK" sz="1500" dirty="0"/>
              <a:t>: ”</a:t>
            </a:r>
            <a:r>
              <a:rPr lang="da-DK" altLang="da-DK" sz="1500" dirty="0" err="1"/>
              <a:t>Why</a:t>
            </a:r>
            <a:r>
              <a:rPr lang="da-DK" altLang="da-DK" sz="1500" dirty="0"/>
              <a:t> and </a:t>
            </a:r>
            <a:r>
              <a:rPr lang="da-DK" altLang="da-DK" sz="1500" dirty="0" err="1"/>
              <a:t>why</a:t>
            </a:r>
            <a:r>
              <a:rPr lang="da-DK" altLang="da-DK" sz="1500" dirty="0"/>
              <a:t> not” og  ”Do and </a:t>
            </a:r>
            <a:r>
              <a:rPr lang="da-DK" altLang="da-DK" sz="1500" dirty="0" err="1"/>
              <a:t>don’t</a:t>
            </a:r>
            <a:r>
              <a:rPr lang="da-DK" altLang="da-DK" sz="1500" dirty="0"/>
              <a:t>” i forhold til invers feedback  </a:t>
            </a:r>
            <a:endParaRPr lang="da-DK" altLang="da-DK" sz="1500" dirty="0">
              <a:effectLst/>
              <a:latin typeface="+mn-lt"/>
              <a:ea typeface="+mn-ea"/>
              <a:cs typeface="+mn-cs"/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bg1"/>
              </a:buClr>
            </a:pPr>
            <a:endParaRPr lang="da-DK" altLang="da-DK" sz="1500" dirty="0">
              <a:effectLst/>
              <a:latin typeface="+mn-lt"/>
              <a:ea typeface="+mn-ea"/>
              <a:cs typeface="+mn-cs"/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bg1"/>
              </a:buClr>
            </a:pPr>
            <a:r>
              <a:rPr lang="da-DK" altLang="da-DK" sz="1500" b="1" dirty="0">
                <a:latin typeface="+mn-lt"/>
                <a:ea typeface="+mn-ea"/>
                <a:cs typeface="+mn-cs"/>
              </a:rPr>
              <a:t>3</a:t>
            </a:r>
            <a:r>
              <a:rPr lang="da-DK" altLang="da-DK" sz="1500" b="1" dirty="0">
                <a:effectLst/>
                <a:latin typeface="+mn-lt"/>
                <a:ea typeface="+mn-ea"/>
                <a:cs typeface="+mn-cs"/>
              </a:rPr>
              <a:t>. Plenum diskussion (25 minutter) – kl. 14.20 – 14.45</a:t>
            </a: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bg1"/>
              </a:buClr>
            </a:pPr>
            <a:endParaRPr lang="da-DK" altLang="da-DK" sz="1500" dirty="0">
              <a:effectLst/>
              <a:latin typeface="+mn-lt"/>
              <a:ea typeface="+mn-ea"/>
              <a:cs typeface="+mn-cs"/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bg1"/>
              </a:buClr>
            </a:pPr>
            <a:r>
              <a:rPr lang="da-DK" altLang="da-DK" sz="15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altLang="da-DK" sz="1500" dirty="0" err="1">
                <a:effectLst/>
                <a:latin typeface="+mn-lt"/>
                <a:ea typeface="+mn-ea"/>
                <a:cs typeface="+mn-cs"/>
              </a:rPr>
              <a:t>Why</a:t>
            </a:r>
            <a:r>
              <a:rPr lang="da-DK" altLang="da-DK" sz="1500" dirty="0"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da-DK" altLang="da-DK" sz="1500" dirty="0" err="1">
                <a:effectLst/>
                <a:latin typeface="+mn-lt"/>
                <a:ea typeface="+mn-ea"/>
                <a:cs typeface="+mn-cs"/>
              </a:rPr>
              <a:t>why</a:t>
            </a:r>
            <a:r>
              <a:rPr lang="da-DK" altLang="da-DK" sz="1500" dirty="0">
                <a:effectLst/>
                <a:latin typeface="+mn-lt"/>
                <a:ea typeface="+mn-ea"/>
                <a:cs typeface="+mn-cs"/>
              </a:rPr>
              <a:t> not invers feedback ?</a:t>
            </a: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bg1"/>
              </a:buClr>
            </a:pPr>
            <a:r>
              <a:rPr lang="da-DK" altLang="da-DK" sz="1500" dirty="0">
                <a:latin typeface="+mn-lt"/>
                <a:ea typeface="+mn-ea"/>
                <a:cs typeface="+mn-cs"/>
              </a:rPr>
              <a:t> Do and </a:t>
            </a:r>
            <a:r>
              <a:rPr lang="da-DK" altLang="da-DK" sz="1500" dirty="0" err="1">
                <a:latin typeface="+mn-lt"/>
                <a:ea typeface="+mn-ea"/>
                <a:cs typeface="+mn-cs"/>
              </a:rPr>
              <a:t>don’t</a:t>
            </a:r>
            <a:r>
              <a:rPr lang="da-DK" altLang="da-DK" sz="1500" dirty="0">
                <a:latin typeface="+mn-lt"/>
                <a:ea typeface="+mn-ea"/>
                <a:cs typeface="+mn-cs"/>
              </a:rPr>
              <a:t> </a:t>
            </a:r>
            <a:r>
              <a:rPr lang="da-DK" altLang="da-DK" sz="1500" dirty="0" err="1">
                <a:latin typeface="+mn-lt"/>
                <a:ea typeface="+mn-ea"/>
                <a:cs typeface="+mn-cs"/>
              </a:rPr>
              <a:t>ift</a:t>
            </a:r>
            <a:r>
              <a:rPr lang="da-DK" altLang="da-DK" sz="1500" dirty="0">
                <a:latin typeface="+mn-lt"/>
                <a:ea typeface="+mn-ea"/>
                <a:cs typeface="+mn-cs"/>
              </a:rPr>
              <a:t> invers feed back ?</a:t>
            </a:r>
            <a:r>
              <a:rPr lang="da-DK" altLang="da-DK" sz="1500" dirty="0">
                <a:effectLst/>
                <a:latin typeface="+mn-lt"/>
                <a:ea typeface="+mn-ea"/>
                <a:cs typeface="+mn-cs"/>
              </a:rPr>
              <a:t>  </a:t>
            </a:r>
          </a:p>
        </p:txBody>
      </p:sp>
    </p:spTree>
    <p:extLst>
      <p:ext uri="{BB962C8B-B14F-4D97-AF65-F5344CB8AC3E}">
        <p14:creationId xmlns:p14="http://schemas.microsoft.com/office/powerpoint/2010/main" val="248608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A1AE567D-A43A-A478-0019-FDFB6B4196E9}"/>
              </a:ext>
            </a:extLst>
          </p:cNvPr>
          <p:cNvSpPr txBox="1"/>
          <p:nvPr/>
        </p:nvSpPr>
        <p:spPr>
          <a:xfrm>
            <a:off x="914400" y="1349298"/>
            <a:ext cx="1139222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Udbredt med invers feedback – derfor dagens emne</a:t>
            </a:r>
          </a:p>
          <a:p>
            <a:r>
              <a:rPr lang="da-DK" dirty="0"/>
              <a:t>Dif: invers feedback – </a:t>
            </a:r>
            <a:r>
              <a:rPr lang="da-DK" dirty="0" err="1"/>
              <a:t>pubmed</a:t>
            </a:r>
            <a:r>
              <a:rPr lang="da-DK" dirty="0"/>
              <a:t> søgning</a:t>
            </a:r>
          </a:p>
          <a:p>
            <a:r>
              <a:rPr lang="da-DK" dirty="0"/>
              <a:t>Hvad er vision med invers feedback?</a:t>
            </a:r>
          </a:p>
          <a:p>
            <a:r>
              <a:rPr lang="da-DK" dirty="0"/>
              <a:t>Hvorfor skal man indføre det ?</a:t>
            </a:r>
          </a:p>
          <a:p>
            <a:r>
              <a:rPr lang="da-DK" dirty="0"/>
              <a:t>Ændre eller understøtte en kultur ?</a:t>
            </a:r>
          </a:p>
          <a:p>
            <a:r>
              <a:rPr lang="da-DK" dirty="0"/>
              <a:t>Bjarke Bruun, PKL, Randers – evalueret invers feedback</a:t>
            </a:r>
          </a:p>
          <a:p>
            <a:r>
              <a:rPr lang="da-DK" dirty="0"/>
              <a:t>Hvem er feedback giver ?</a:t>
            </a:r>
          </a:p>
          <a:p>
            <a:r>
              <a:rPr lang="da-DK" dirty="0"/>
              <a:t>Invers feedback IRL (</a:t>
            </a:r>
            <a:r>
              <a:rPr lang="da-DK" sz="1600" dirty="0"/>
              <a:t>psykiatri – kompetencevurderingsskema med feedback og invers feedback</a:t>
            </a:r>
            <a:r>
              <a:rPr lang="da-DK" dirty="0"/>
              <a:t>)</a:t>
            </a:r>
          </a:p>
          <a:p>
            <a:r>
              <a:rPr lang="da-DK" dirty="0"/>
              <a:t>Klare spilleregler - transparens</a:t>
            </a:r>
          </a:p>
          <a:p>
            <a:r>
              <a:rPr lang="da-DK" dirty="0"/>
              <a:t>Forskning på emnet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41258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3C313B0B-D252-7E47-8B39-76735C9741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" t="62726" r="401" b="7449"/>
          <a:stretch/>
        </p:blipFill>
        <p:spPr>
          <a:xfrm>
            <a:off x="1126654" y="2133650"/>
            <a:ext cx="10771972" cy="2016224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1C41D8A-1C92-5844-90F9-CAC5DE48F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372" y="483911"/>
            <a:ext cx="11601667" cy="1440160"/>
          </a:xfrm>
        </p:spPr>
        <p:txBody>
          <a:bodyPr/>
          <a:lstStyle/>
          <a:p>
            <a:r>
              <a:rPr lang="da-DK" dirty="0"/>
              <a:t>Invers feedback</a:t>
            </a:r>
            <a:endParaRPr lang="da-DK" sz="3000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4F38459E-1BE9-1E43-BC8D-642B4B6B4B65}"/>
              </a:ext>
            </a:extLst>
          </p:cNvPr>
          <p:cNvSpPr txBox="1"/>
          <p:nvPr/>
        </p:nvSpPr>
        <p:spPr>
          <a:xfrm>
            <a:off x="11956211" y="671135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5E2410E3-A84E-6B4C-855C-31572D140ED0}"/>
              </a:ext>
            </a:extLst>
          </p:cNvPr>
          <p:cNvSpPr/>
          <p:nvPr/>
        </p:nvSpPr>
        <p:spPr>
          <a:xfrm>
            <a:off x="8399462" y="6310114"/>
            <a:ext cx="2773102" cy="648072"/>
          </a:xfrm>
          <a:prstGeom prst="rect">
            <a:avLst/>
          </a:prstGeom>
          <a:solidFill>
            <a:schemeClr val="bg1"/>
          </a:solidFill>
          <a:ln w="31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17" name="Venstrebuet pil 16">
            <a:extLst>
              <a:ext uri="{FF2B5EF4-FFF2-40B4-BE49-F238E27FC236}">
                <a16:creationId xmlns:a16="http://schemas.microsoft.com/office/drawing/2014/main" id="{40DC47DB-6835-2086-F535-EA3965FE9724}"/>
              </a:ext>
            </a:extLst>
          </p:cNvPr>
          <p:cNvSpPr/>
          <p:nvPr/>
        </p:nvSpPr>
        <p:spPr>
          <a:xfrm rot="16200000">
            <a:off x="5380591" y="-608120"/>
            <a:ext cx="1151497" cy="4474796"/>
          </a:xfrm>
          <a:prstGeom prst="curvedLeftArrow">
            <a:avLst/>
          </a:prstGeom>
          <a:noFill/>
          <a:ln w="3175" cap="sq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18" name="Venstrebuet pil 17">
            <a:extLst>
              <a:ext uri="{FF2B5EF4-FFF2-40B4-BE49-F238E27FC236}">
                <a16:creationId xmlns:a16="http://schemas.microsoft.com/office/drawing/2014/main" id="{7DFB8AE9-4725-1CC2-8CD8-F481D152B88A}"/>
              </a:ext>
            </a:extLst>
          </p:cNvPr>
          <p:cNvSpPr/>
          <p:nvPr/>
        </p:nvSpPr>
        <p:spPr>
          <a:xfrm rot="5400000">
            <a:off x="5404589" y="2689072"/>
            <a:ext cx="1087194" cy="4474796"/>
          </a:xfrm>
          <a:prstGeom prst="curvedLeftArrow">
            <a:avLst/>
          </a:prstGeom>
          <a:noFill/>
          <a:ln w="3175" cap="sq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510CF00C-7CD9-943D-7114-1ACB23913B70}"/>
              </a:ext>
            </a:extLst>
          </p:cNvPr>
          <p:cNvSpPr/>
          <p:nvPr/>
        </p:nvSpPr>
        <p:spPr>
          <a:xfrm>
            <a:off x="294372" y="483911"/>
            <a:ext cx="1768386" cy="720080"/>
          </a:xfrm>
          <a:prstGeom prst="rect">
            <a:avLst/>
          </a:prstGeom>
          <a:solidFill>
            <a:schemeClr val="bg1"/>
          </a:solidFill>
          <a:ln w="31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D5B5A56B-63A0-FE25-F970-F0818863A8D5}"/>
              </a:ext>
            </a:extLst>
          </p:cNvPr>
          <p:cNvSpPr txBox="1"/>
          <p:nvPr/>
        </p:nvSpPr>
        <p:spPr>
          <a:xfrm>
            <a:off x="3959500" y="5703066"/>
            <a:ext cx="3977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Supervision og feedback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A13BC1FD-CB7F-4287-6118-C0D84CCF05C5}"/>
              </a:ext>
            </a:extLst>
          </p:cNvPr>
          <p:cNvSpPr txBox="1"/>
          <p:nvPr/>
        </p:nvSpPr>
        <p:spPr>
          <a:xfrm>
            <a:off x="8862052" y="5441001"/>
            <a:ext cx="13660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800" dirty="0"/>
              <a:t>Ros</a:t>
            </a:r>
          </a:p>
          <a:p>
            <a:r>
              <a:rPr lang="da-DK" sz="1800" dirty="0"/>
              <a:t>Summativ</a:t>
            </a:r>
          </a:p>
          <a:p>
            <a:r>
              <a:rPr lang="da-DK" sz="1800" dirty="0"/>
              <a:t>Formativ</a:t>
            </a:r>
          </a:p>
        </p:txBody>
      </p:sp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EF80F019-661C-B016-1E41-C96972269D4C}"/>
              </a:ext>
            </a:extLst>
          </p:cNvPr>
          <p:cNvCxnSpPr/>
          <p:nvPr/>
        </p:nvCxnSpPr>
        <p:spPr bwMode="auto">
          <a:xfrm flipV="1">
            <a:off x="7936871" y="5600891"/>
            <a:ext cx="894639" cy="25560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Lige forbindelse 23">
            <a:extLst>
              <a:ext uri="{FF2B5EF4-FFF2-40B4-BE49-F238E27FC236}">
                <a16:creationId xmlns:a16="http://schemas.microsoft.com/office/drawing/2014/main" id="{7D1E8AA1-4BDD-6A33-E339-A52500299527}"/>
              </a:ext>
            </a:extLst>
          </p:cNvPr>
          <p:cNvCxnSpPr/>
          <p:nvPr/>
        </p:nvCxnSpPr>
        <p:spPr bwMode="auto">
          <a:xfrm>
            <a:off x="7952142" y="5951477"/>
            <a:ext cx="87936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Lige forbindelse 25">
            <a:extLst>
              <a:ext uri="{FF2B5EF4-FFF2-40B4-BE49-F238E27FC236}">
                <a16:creationId xmlns:a16="http://schemas.microsoft.com/office/drawing/2014/main" id="{70F9B91B-D8F5-3234-7F95-905D0BEA4302}"/>
              </a:ext>
            </a:extLst>
          </p:cNvPr>
          <p:cNvCxnSpPr/>
          <p:nvPr/>
        </p:nvCxnSpPr>
        <p:spPr bwMode="auto">
          <a:xfrm>
            <a:off x="7925940" y="6075581"/>
            <a:ext cx="920841" cy="1571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4306874C-D5D5-BB37-73CC-8AB49D0B386D}"/>
              </a:ext>
            </a:extLst>
          </p:cNvPr>
          <p:cNvCxnSpPr>
            <a:stCxn id="30" idx="3"/>
          </p:cNvCxnSpPr>
          <p:nvPr/>
        </p:nvCxnSpPr>
        <p:spPr bwMode="auto">
          <a:xfrm>
            <a:off x="2698519" y="5579501"/>
            <a:ext cx="1281000" cy="3241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kstfelt 29">
            <a:extLst>
              <a:ext uri="{FF2B5EF4-FFF2-40B4-BE49-F238E27FC236}">
                <a16:creationId xmlns:a16="http://schemas.microsoft.com/office/drawing/2014/main" id="{05B1DA1A-CB44-48C7-3A12-4AB4F4EA0A58}"/>
              </a:ext>
            </a:extLst>
          </p:cNvPr>
          <p:cNvSpPr txBox="1"/>
          <p:nvPr/>
        </p:nvSpPr>
        <p:spPr>
          <a:xfrm>
            <a:off x="346657" y="5256335"/>
            <a:ext cx="2351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800" dirty="0"/>
              <a:t>Faglig lærings- og </a:t>
            </a:r>
          </a:p>
          <a:p>
            <a:r>
              <a:rPr lang="da-DK" sz="1800" dirty="0"/>
              <a:t>udviklingsmetode</a:t>
            </a:r>
          </a:p>
        </p:txBody>
      </p:sp>
      <p:sp>
        <p:nvSpPr>
          <p:cNvPr id="33" name="Venstrebuet pil 32">
            <a:extLst>
              <a:ext uri="{FF2B5EF4-FFF2-40B4-BE49-F238E27FC236}">
                <a16:creationId xmlns:a16="http://schemas.microsoft.com/office/drawing/2014/main" id="{2B2283B2-635C-4638-855B-2E7780AE6687}"/>
              </a:ext>
            </a:extLst>
          </p:cNvPr>
          <p:cNvSpPr/>
          <p:nvPr/>
        </p:nvSpPr>
        <p:spPr>
          <a:xfrm>
            <a:off x="8514813" y="1524181"/>
            <a:ext cx="1366080" cy="3471280"/>
          </a:xfrm>
          <a:prstGeom prst="curvedLeftArrow">
            <a:avLst/>
          </a:prstGeom>
          <a:noFill/>
          <a:ln w="3175" cap="sq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2689D79D-0D25-8C86-1BBA-91B0921968B9}"/>
              </a:ext>
            </a:extLst>
          </p:cNvPr>
          <p:cNvSpPr txBox="1"/>
          <p:nvPr/>
        </p:nvSpPr>
        <p:spPr>
          <a:xfrm>
            <a:off x="10018326" y="3086579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800" dirty="0"/>
              <a:t>% lægefaglighed</a:t>
            </a:r>
          </a:p>
        </p:txBody>
      </p:sp>
    </p:spTree>
    <p:extLst>
      <p:ext uri="{BB962C8B-B14F-4D97-AF65-F5344CB8AC3E}">
        <p14:creationId xmlns:p14="http://schemas.microsoft.com/office/powerpoint/2010/main" val="148720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/>
      <p:bldP spid="21" grpId="0"/>
      <p:bldP spid="30" grpId="0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3C313B0B-D252-7E47-8B39-76735C9741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" t="62726" r="401"/>
          <a:stretch/>
        </p:blipFill>
        <p:spPr>
          <a:xfrm>
            <a:off x="1019436" y="4797946"/>
            <a:ext cx="10153128" cy="2375070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1C41D8A-1C92-5844-90F9-CAC5DE48F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372" y="483911"/>
            <a:ext cx="11601667" cy="1440160"/>
          </a:xfrm>
        </p:spPr>
        <p:txBody>
          <a:bodyPr/>
          <a:lstStyle/>
          <a:p>
            <a:r>
              <a:rPr lang="da-DK" dirty="0"/>
              <a:t>Invers feedback</a:t>
            </a:r>
            <a:endParaRPr lang="da-DK" sz="3000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4F38459E-1BE9-1E43-BC8D-642B4B6B4B65}"/>
              </a:ext>
            </a:extLst>
          </p:cNvPr>
          <p:cNvSpPr txBox="1"/>
          <p:nvPr/>
        </p:nvSpPr>
        <p:spPr>
          <a:xfrm>
            <a:off x="11956211" y="671135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5E2410E3-A84E-6B4C-855C-31572D140ED0}"/>
              </a:ext>
            </a:extLst>
          </p:cNvPr>
          <p:cNvSpPr/>
          <p:nvPr/>
        </p:nvSpPr>
        <p:spPr>
          <a:xfrm>
            <a:off x="8399462" y="6310114"/>
            <a:ext cx="2773102" cy="648072"/>
          </a:xfrm>
          <a:prstGeom prst="rect">
            <a:avLst/>
          </a:prstGeom>
          <a:solidFill>
            <a:schemeClr val="bg1"/>
          </a:solidFill>
          <a:ln w="31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B1DEA935-B006-42AE-DF14-479B92074C31}"/>
              </a:ext>
            </a:extLst>
          </p:cNvPr>
          <p:cNvSpPr txBox="1"/>
          <p:nvPr/>
        </p:nvSpPr>
        <p:spPr>
          <a:xfrm>
            <a:off x="1126654" y="1845259"/>
            <a:ext cx="975629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800" dirty="0"/>
              <a:t>Formålet er at </a:t>
            </a:r>
            <a:r>
              <a:rPr lang="da-DK" sz="2800" b="1" dirty="0"/>
              <a:t>udvikle og understøtte, </a:t>
            </a:r>
            <a:r>
              <a:rPr lang="da-DK" sz="2800" dirty="0"/>
              <a:t>hvordan der gives </a:t>
            </a:r>
            <a:r>
              <a:rPr lang="da-DK" sz="2800" b="1" dirty="0"/>
              <a:t>supervision</a:t>
            </a:r>
            <a:r>
              <a:rPr lang="da-DK" sz="2800" dirty="0"/>
              <a:t> og </a:t>
            </a:r>
            <a:r>
              <a:rPr lang="da-DK" sz="2800" b="1" dirty="0"/>
              <a:t>feedback</a:t>
            </a:r>
            <a:r>
              <a:rPr lang="da-DK" sz="2800" dirty="0"/>
              <a:t> på afdelingen. Det er uddannelseslægens opgave at reflektere over, hvad der gør feedback og supervision god, og hvordan man kan facilitere dette.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13AE6078-0E81-FE49-83C1-41B587D82853}"/>
              </a:ext>
            </a:extLst>
          </p:cNvPr>
          <p:cNvSpPr txBox="1"/>
          <p:nvPr/>
        </p:nvSpPr>
        <p:spPr>
          <a:xfrm>
            <a:off x="8971485" y="6551811"/>
            <a:ext cx="31694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/>
              <a:t>*Videreuddannelsesregion NORD</a:t>
            </a:r>
          </a:p>
        </p:txBody>
      </p:sp>
    </p:spTree>
    <p:extLst>
      <p:ext uri="{BB962C8B-B14F-4D97-AF65-F5344CB8AC3E}">
        <p14:creationId xmlns:p14="http://schemas.microsoft.com/office/powerpoint/2010/main" val="281261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3C313B0B-D252-7E47-8B39-76735C9741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" t="62726" r="401" b="7449"/>
          <a:stretch/>
        </p:blipFill>
        <p:spPr>
          <a:xfrm>
            <a:off x="1126654" y="2133650"/>
            <a:ext cx="10771972" cy="2016224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1C41D8A-1C92-5844-90F9-CAC5DE48F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372" y="483911"/>
            <a:ext cx="11601667" cy="1440160"/>
          </a:xfrm>
        </p:spPr>
        <p:txBody>
          <a:bodyPr/>
          <a:lstStyle/>
          <a:p>
            <a:r>
              <a:rPr lang="da-DK" dirty="0"/>
              <a:t>Invers feedback</a:t>
            </a:r>
            <a:endParaRPr lang="da-DK" sz="3000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4F38459E-1BE9-1E43-BC8D-642B4B6B4B65}"/>
              </a:ext>
            </a:extLst>
          </p:cNvPr>
          <p:cNvSpPr txBox="1"/>
          <p:nvPr/>
        </p:nvSpPr>
        <p:spPr>
          <a:xfrm>
            <a:off x="11956211" y="671135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5E2410E3-A84E-6B4C-855C-31572D140ED0}"/>
              </a:ext>
            </a:extLst>
          </p:cNvPr>
          <p:cNvSpPr/>
          <p:nvPr/>
        </p:nvSpPr>
        <p:spPr>
          <a:xfrm>
            <a:off x="8399462" y="6310114"/>
            <a:ext cx="2773102" cy="648072"/>
          </a:xfrm>
          <a:prstGeom prst="rect">
            <a:avLst/>
          </a:prstGeom>
          <a:solidFill>
            <a:schemeClr val="bg1"/>
          </a:solidFill>
          <a:ln w="31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BB5C9B3F-7307-1E78-5FAA-88959C9C60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855" y="-314622"/>
            <a:ext cx="5977458" cy="8458855"/>
          </a:xfrm>
          <a:prstGeom prst="rect">
            <a:avLst/>
          </a:prstGeom>
        </p:spPr>
      </p:pic>
      <p:sp>
        <p:nvSpPr>
          <p:cNvPr id="11" name="Krans 10">
            <a:extLst>
              <a:ext uri="{FF2B5EF4-FFF2-40B4-BE49-F238E27FC236}">
                <a16:creationId xmlns:a16="http://schemas.microsoft.com/office/drawing/2014/main" id="{E7FBED30-E79F-96DB-A6CD-3012ECAFB7A6}"/>
              </a:ext>
            </a:extLst>
          </p:cNvPr>
          <p:cNvSpPr/>
          <p:nvPr/>
        </p:nvSpPr>
        <p:spPr>
          <a:xfrm>
            <a:off x="5663158" y="1341562"/>
            <a:ext cx="1512168" cy="936104"/>
          </a:xfrm>
          <a:prstGeom prst="donut">
            <a:avLst>
              <a:gd name="adj" fmla="val 4265"/>
            </a:avLst>
          </a:prstGeom>
          <a:solidFill>
            <a:schemeClr val="tx2"/>
          </a:solidFill>
          <a:ln w="3175" cap="sq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ysClr val="windowText" lastClr="000000"/>
              </a:solidFill>
            </a:endParaRPr>
          </a:p>
        </p:txBody>
      </p:sp>
      <p:sp>
        <p:nvSpPr>
          <p:cNvPr id="12" name="Krans 11">
            <a:extLst>
              <a:ext uri="{FF2B5EF4-FFF2-40B4-BE49-F238E27FC236}">
                <a16:creationId xmlns:a16="http://schemas.microsoft.com/office/drawing/2014/main" id="{4473F402-CA94-1C2A-8E3E-445B25F5843C}"/>
              </a:ext>
            </a:extLst>
          </p:cNvPr>
          <p:cNvSpPr/>
          <p:nvPr/>
        </p:nvSpPr>
        <p:spPr>
          <a:xfrm>
            <a:off x="5651322" y="3338741"/>
            <a:ext cx="1512168" cy="936104"/>
          </a:xfrm>
          <a:prstGeom prst="donut">
            <a:avLst>
              <a:gd name="adj" fmla="val 4265"/>
            </a:avLst>
          </a:prstGeom>
          <a:solidFill>
            <a:schemeClr val="tx2"/>
          </a:solidFill>
          <a:ln w="3175" cap="sq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ysClr val="windowText" lastClr="000000"/>
              </a:solidFill>
            </a:endParaRPr>
          </a:p>
        </p:txBody>
      </p:sp>
      <p:sp>
        <p:nvSpPr>
          <p:cNvPr id="13" name="Krans 12">
            <a:extLst>
              <a:ext uri="{FF2B5EF4-FFF2-40B4-BE49-F238E27FC236}">
                <a16:creationId xmlns:a16="http://schemas.microsoft.com/office/drawing/2014/main" id="{465A169B-9AB5-2BA1-FBB7-2F69FA1241FC}"/>
              </a:ext>
            </a:extLst>
          </p:cNvPr>
          <p:cNvSpPr/>
          <p:nvPr/>
        </p:nvSpPr>
        <p:spPr>
          <a:xfrm>
            <a:off x="5619981" y="5980568"/>
            <a:ext cx="1512168" cy="936104"/>
          </a:xfrm>
          <a:prstGeom prst="donut">
            <a:avLst>
              <a:gd name="adj" fmla="val 4265"/>
            </a:avLst>
          </a:prstGeom>
          <a:solidFill>
            <a:schemeClr val="tx2"/>
          </a:solidFill>
          <a:ln w="3175" cap="sq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ysClr val="windowText" lastClr="000000"/>
              </a:solidFill>
            </a:endParaRPr>
          </a:p>
        </p:txBody>
      </p:sp>
      <p:sp>
        <p:nvSpPr>
          <p:cNvPr id="14" name="Krans 13">
            <a:extLst>
              <a:ext uri="{FF2B5EF4-FFF2-40B4-BE49-F238E27FC236}">
                <a16:creationId xmlns:a16="http://schemas.microsoft.com/office/drawing/2014/main" id="{FB79E56D-1A6D-ED14-CE48-7DFC0A2283C4}"/>
              </a:ext>
            </a:extLst>
          </p:cNvPr>
          <p:cNvSpPr/>
          <p:nvPr/>
        </p:nvSpPr>
        <p:spPr>
          <a:xfrm>
            <a:off x="5610268" y="4520878"/>
            <a:ext cx="1512168" cy="936104"/>
          </a:xfrm>
          <a:prstGeom prst="donut">
            <a:avLst>
              <a:gd name="adj" fmla="val 4265"/>
            </a:avLst>
          </a:prstGeom>
          <a:solidFill>
            <a:schemeClr val="tx2"/>
          </a:solidFill>
          <a:ln w="3175" cap="sq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78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8 0.01041 L -0.28818 0.388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82" y="188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9DCAC7D-24E7-E191-DD38-15234F61D2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0334"/>
          <a:stretch/>
        </p:blipFill>
        <p:spPr>
          <a:xfrm>
            <a:off x="743816" y="-10535"/>
            <a:ext cx="5040560" cy="9286325"/>
          </a:xfrm>
          <a:prstGeom prst="rect">
            <a:avLst/>
          </a:prstGeom>
          <a:noFill/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8A8A76FD-9616-1C2E-4183-ADA3FFB9E2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230" y="117426"/>
            <a:ext cx="4847334" cy="6859588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A9FB3541-1D2C-1E75-5182-F1692B41A9CC}"/>
              </a:ext>
            </a:extLst>
          </p:cNvPr>
          <p:cNvSpPr txBox="1"/>
          <p:nvPr/>
        </p:nvSpPr>
        <p:spPr>
          <a:xfrm>
            <a:off x="-6683" y="87744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Side 1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3F511A0B-61F9-D20B-4A5A-0D897560AEDB}"/>
              </a:ext>
            </a:extLst>
          </p:cNvPr>
          <p:cNvSpPr txBox="1"/>
          <p:nvPr/>
        </p:nvSpPr>
        <p:spPr>
          <a:xfrm>
            <a:off x="5515560" y="87744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Side 2</a:t>
            </a:r>
          </a:p>
        </p:txBody>
      </p:sp>
      <p:sp>
        <p:nvSpPr>
          <p:cNvPr id="14" name="Højrepil 13">
            <a:extLst>
              <a:ext uri="{FF2B5EF4-FFF2-40B4-BE49-F238E27FC236}">
                <a16:creationId xmlns:a16="http://schemas.microsoft.com/office/drawing/2014/main" id="{DEAD3D1C-0C23-734D-C590-DFD0CCFF7639}"/>
              </a:ext>
            </a:extLst>
          </p:cNvPr>
          <p:cNvSpPr/>
          <p:nvPr/>
        </p:nvSpPr>
        <p:spPr>
          <a:xfrm rot="8609383">
            <a:off x="3089611" y="4020559"/>
            <a:ext cx="3168352" cy="1224136"/>
          </a:xfrm>
          <a:prstGeom prst="rightArrow">
            <a:avLst/>
          </a:prstGeom>
          <a:solidFill>
            <a:schemeClr val="tx2"/>
          </a:solidFill>
          <a:ln w="3175" cap="sq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84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132&quot;&gt;&lt;property id=&quot;20148&quot; value=&quot;5&quot;/&gt;&lt;property id=&quot;20300&quot; value=&quot;Slide 1&quot;/&gt;&lt;property id=&quot;20307&quot; value=&quot;287&quot;/&gt;&lt;/object&gt;&lt;object type=&quot;3&quot; unique_id=&quot;10133&quot;&gt;&lt;property id=&quot;20148&quot; value=&quot;5&quot;/&gt;&lt;property id=&quot;20300&quot; value=&quot;Slide 4&quot;/&gt;&lt;property id=&quot;20307&quot; value=&quot;293&quot;/&gt;&lt;/object&gt;&lt;object type=&quot;3&quot; unique_id=&quot;10134&quot;&gt;&lt;property id=&quot;20148&quot; value=&quot;5&quot;/&gt;&lt;property id=&quot;20300&quot; value=&quot;Slide 5&quot;/&gt;&lt;property id=&quot;20307&quot; value=&quot;288&quot;/&gt;&lt;/object&gt;&lt;object type=&quot;3&quot; unique_id=&quot;10135&quot;&gt;&lt;property id=&quot;20148&quot; value=&quot;5&quot;/&gt;&lt;property id=&quot;20300&quot; value=&quot;Slide 6&quot;/&gt;&lt;property id=&quot;20307&quot; value=&quot;294&quot;/&gt;&lt;/object&gt;&lt;object type=&quot;3&quot; unique_id=&quot;10136&quot;&gt;&lt;property id=&quot;20148&quot; value=&quot;5&quot;/&gt;&lt;property id=&quot;20300&quot; value=&quot;Slide 7&quot;/&gt;&lt;property id=&quot;20307&quot; value=&quot;299&quot;/&gt;&lt;/object&gt;&lt;object type=&quot;3&quot; unique_id=&quot;10137&quot;&gt;&lt;property id=&quot;20148&quot; value=&quot;5&quot;/&gt;&lt;property id=&quot;20300&quot; value=&quot;Slide 8&quot;/&gt;&lt;property id=&quot;20307&quot; value=&quot;295&quot;/&gt;&lt;/object&gt;&lt;object type=&quot;3&quot; unique_id=&quot;10138&quot;&gt;&lt;property id=&quot;20148&quot; value=&quot;5&quot;/&gt;&lt;property id=&quot;20300&quot; value=&quot;Slide 9&quot;/&gt;&lt;property id=&quot;20307&quot; value=&quot;300&quot;/&gt;&lt;/object&gt;&lt;object type=&quot;3&quot; unique_id=&quot;10139&quot;&gt;&lt;property id=&quot;20148&quot; value=&quot;5&quot;/&gt;&lt;property id=&quot;20300&quot; value=&quot;Slide 10&quot;/&gt;&lt;property id=&quot;20307&quot; value=&quot;290&quot;/&gt;&lt;/object&gt;&lt;object type=&quot;3&quot; unique_id=&quot;10140&quot;&gt;&lt;property id=&quot;20148&quot; value=&quot;5&quot;/&gt;&lt;property id=&quot;20300&quot; value=&quot;Slide 11&quot;/&gt;&lt;property id=&quot;20307&quot; value=&quot;289&quot;/&gt;&lt;/object&gt;&lt;object type=&quot;3&quot; unique_id=&quot;10141&quot;&gt;&lt;property id=&quot;20148&quot; value=&quot;5&quot;/&gt;&lt;property id=&quot;20300&quot; value=&quot;Slide 12&quot;/&gt;&lt;property id=&quot;20307&quot; value=&quot;296&quot;/&gt;&lt;/object&gt;&lt;object type=&quot;3&quot; unique_id=&quot;10142&quot;&gt;&lt;property id=&quot;20148&quot; value=&quot;5&quot;/&gt;&lt;property id=&quot;20300&quot; value=&quot;Slide 13&quot;/&gt;&lt;property id=&quot;20307&quot; value=&quot;292&quot;/&gt;&lt;/object&gt;&lt;object type=&quot;3&quot; unique_id=&quot;10143&quot;&gt;&lt;property id=&quot;20148&quot; value=&quot;5&quot;/&gt;&lt;property id=&quot;20300&quot; value=&quot;Slide 14&quot;/&gt;&lt;property id=&quot;20307&quot; value=&quot;291&quot;/&gt;&lt;/object&gt;&lt;object type=&quot;3&quot; unique_id=&quot;10144&quot;&gt;&lt;property id=&quot;20148&quot; value=&quot;5&quot;/&gt;&lt;property id=&quot;20300&quot; value=&quot;Slide 15&quot;/&gt;&lt;property id=&quot;20307&quot; value=&quot;297&quot;/&gt;&lt;/object&gt;&lt;object type=&quot;3&quot; unique_id=&quot;10145&quot;&gt;&lt;property id=&quot;20148&quot; value=&quot;5&quot;/&gt;&lt;property id=&quot;20300&quot; value=&quot;Slide 16&quot;/&gt;&lt;property id=&quot;20307&quot; value=&quot;298&quot;/&gt;&lt;/object&gt;&lt;object type=&quot;3&quot; unique_id=&quot;10393&quot;&gt;&lt;property id=&quot;20148&quot; value=&quot;5&quot;/&gt;&lt;property id=&quot;20300&quot; value=&quot;Slide 2&quot;/&gt;&lt;property id=&quot;20307&quot; value=&quot;301&quot;/&gt;&lt;/object&gt;&lt;object type=&quot;3&quot; unique_id=&quot;10394&quot;&gt;&lt;property id=&quot;20148&quot; value=&quot;5&quot;/&gt;&lt;property id=&quot;20300&quot; value=&quot;Slide 3&quot;/&gt;&lt;property id=&quot;20307&quot; value=&quot;30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Skabelon - Steno Diabetes Center Aarhus_DK">
  <a:themeElements>
    <a:clrScheme name="RM Multicolour2">
      <a:dk1>
        <a:srgbClr val="000000"/>
      </a:dk1>
      <a:lt1>
        <a:srgbClr val="FFFFFF"/>
      </a:lt1>
      <a:dk2>
        <a:srgbClr val="990033"/>
      </a:dk2>
      <a:lt2>
        <a:srgbClr val="EFECE6"/>
      </a:lt2>
      <a:accent1>
        <a:srgbClr val="CCCC66"/>
      </a:accent1>
      <a:accent2>
        <a:srgbClr val="256575"/>
      </a:accent2>
      <a:accent3>
        <a:srgbClr val="CC6633"/>
      </a:accent3>
      <a:accent4>
        <a:srgbClr val="9B9B50"/>
      </a:accent4>
      <a:accent5>
        <a:srgbClr val="84715E"/>
      </a:accent5>
      <a:accent6>
        <a:srgbClr val="990033"/>
      </a:accent6>
      <a:hlink>
        <a:srgbClr val="990033"/>
      </a:hlink>
      <a:folHlink>
        <a:srgbClr val="113F49"/>
      </a:folHlink>
    </a:clrScheme>
    <a:fontScheme name="01a_RMdias_BRE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 cap="sq">
          <a:solidFill>
            <a:schemeClr val="tx1"/>
          </a:solidFill>
        </a:ln>
      </a:spPr>
      <a:bodyPr rtlCol="0" anchor="ctr"/>
      <a:lstStyle>
        <a:defPPr algn="ctr">
          <a:defRPr dirty="0">
            <a:solidFill>
              <a:srgbClr val="3F3018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01a_RMdias_BRED 1">
        <a:dk1>
          <a:srgbClr val="3F3018"/>
        </a:dk1>
        <a:lt1>
          <a:srgbClr val="FFFFFF"/>
        </a:lt1>
        <a:dk2>
          <a:srgbClr val="990033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FFFFFF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2">
        <a:dk1>
          <a:srgbClr val="3F3018"/>
        </a:dk1>
        <a:lt1>
          <a:srgbClr val="E3DFD4"/>
        </a:lt1>
        <a:dk2>
          <a:srgbClr val="84715E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EFECE6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3">
        <a:dk1>
          <a:srgbClr val="760027"/>
        </a:dk1>
        <a:lt1>
          <a:srgbClr val="E3DFD4"/>
        </a:lt1>
        <a:dk2>
          <a:srgbClr val="990033"/>
        </a:dk2>
        <a:lt2>
          <a:srgbClr val="FFFFFF"/>
        </a:lt2>
        <a:accent1>
          <a:srgbClr val="E3DFD4"/>
        </a:accent1>
        <a:accent2>
          <a:srgbClr val="84715E"/>
        </a:accent2>
        <a:accent3>
          <a:srgbClr val="CAAAAD"/>
        </a:accent3>
        <a:accent4>
          <a:srgbClr val="C2BEB5"/>
        </a:accent4>
        <a:accent5>
          <a:srgbClr val="EFECE6"/>
        </a:accent5>
        <a:accent6>
          <a:srgbClr val="776654"/>
        </a:accent6>
        <a:hlink>
          <a:srgbClr val="3F3018"/>
        </a:hlink>
        <a:folHlink>
          <a:srgbClr val="3F301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_RMdias_BRED 4">
        <a:dk1>
          <a:srgbClr val="3F3018"/>
        </a:dk1>
        <a:lt1>
          <a:srgbClr val="84715E"/>
        </a:lt1>
        <a:dk2>
          <a:srgbClr val="E3DFD4"/>
        </a:dk2>
        <a:lt2>
          <a:srgbClr val="655647"/>
        </a:lt2>
        <a:accent1>
          <a:srgbClr val="3F3018"/>
        </a:accent1>
        <a:accent2>
          <a:srgbClr val="84715E"/>
        </a:accent2>
        <a:accent3>
          <a:srgbClr val="C2BBB6"/>
        </a:accent3>
        <a:accent4>
          <a:srgbClr val="342713"/>
        </a:accent4>
        <a:accent5>
          <a:srgbClr val="AFADAB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kabelon - Steno Diabetes Center Aarhus_DK" id="{4A7D8DA5-87FA-4532-B0E5-4ADFB13EABFB}" vid="{D3AD213C-31C6-4F20-8DB7-BD653B379F66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Steno Diabetes Spot 5. Screening og tidlig opsporing udkast</Template>
  <TotalTime>34708</TotalTime>
  <Words>970</Words>
  <Application>Microsoft Office PowerPoint</Application>
  <PresentationFormat>Brugerdefineret</PresentationFormat>
  <Paragraphs>139</Paragraphs>
  <Slides>17</Slides>
  <Notes>5</Notes>
  <HiddenSlides>1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17</vt:i4>
      </vt:variant>
    </vt:vector>
  </HeadingPairs>
  <TitlesOfParts>
    <vt:vector size="23" baseType="lpstr">
      <vt:lpstr>Arial</vt:lpstr>
      <vt:lpstr>Calibri</vt:lpstr>
      <vt:lpstr>midtsans</vt:lpstr>
      <vt:lpstr>Verdana</vt:lpstr>
      <vt:lpstr>Wingdings</vt:lpstr>
      <vt:lpstr>Skabelon - Steno Diabetes Center Aarhus_DK</vt:lpstr>
      <vt:lpstr>PowerPoint-præsentation</vt:lpstr>
      <vt:lpstr>Siddepladser</vt:lpstr>
      <vt:lpstr>Invers feedback</vt:lpstr>
      <vt:lpstr>Dagens agenda</vt:lpstr>
      <vt:lpstr>PowerPoint-præsentation</vt:lpstr>
      <vt:lpstr>Invers feedback</vt:lpstr>
      <vt:lpstr>Invers feedback</vt:lpstr>
      <vt:lpstr>Invers feedback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Dagens agenda</vt:lpstr>
      <vt:lpstr>Dagens agenda</vt:lpstr>
    </vt:vector>
  </TitlesOfParts>
  <Company>Aarhus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Ole Lindgård Dollerup</dc:creator>
  <cp:lastModifiedBy>Gitte Valsted Eriksen</cp:lastModifiedBy>
  <cp:revision>779</cp:revision>
  <cp:lastPrinted>2024-10-29T11:50:16Z</cp:lastPrinted>
  <dcterms:created xsi:type="dcterms:W3CDTF">2020-11-04T12:58:32Z</dcterms:created>
  <dcterms:modified xsi:type="dcterms:W3CDTF">2024-10-29T11:52:49Z</dcterms:modified>
</cp:coreProperties>
</file>