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3" r:id="rId3"/>
    <p:sldId id="266" r:id="rId4"/>
    <p:sldId id="264" r:id="rId5"/>
    <p:sldId id="265" r:id="rId6"/>
    <p:sldId id="267" r:id="rId7"/>
    <p:sldId id="292" r:id="rId8"/>
    <p:sldId id="500" r:id="rId9"/>
    <p:sldId id="356" r:id="rId10"/>
    <p:sldId id="991" r:id="rId11"/>
    <p:sldId id="987" r:id="rId12"/>
    <p:sldId id="272" r:id="rId13"/>
    <p:sldId id="294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74798" autoAdjust="0"/>
  </p:normalViewPr>
  <p:slideViewPr>
    <p:cSldViewPr snapToGrid="0">
      <p:cViewPr varScale="1">
        <p:scale>
          <a:sx n="86" d="100"/>
          <a:sy n="86" d="100"/>
        </p:scale>
        <p:origin x="15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BBCA1-2611-48CB-9D17-FCDEB103857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384E-05E7-44D9-9EE9-7B952ED17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1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3438" cy="404177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5120147"/>
            <a:ext cx="4940903" cy="48478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35553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1460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Pladsholder til no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1434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7D2EB8-3876-493E-B0DD-652F6F32FE53}" type="slidenum">
              <a:rPr lang="da-DK" altLang="da-DK" sz="1300" smtClean="0">
                <a:latin typeface="Times" panose="02020603050405020304" pitchFamily="18" charset="0"/>
              </a:rPr>
              <a:pPr/>
              <a:t>4</a:t>
            </a:fld>
            <a:endParaRPr lang="da-DK" altLang="da-DK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3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1638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291E232-AB2E-4264-8CFF-666C5EA06C09}" type="slidenum">
              <a:rPr lang="da-DK" altLang="da-DK" sz="1300" smtClean="0">
                <a:latin typeface="Times" panose="02020603050405020304" pitchFamily="18" charset="0"/>
              </a:rPr>
              <a:pPr/>
              <a:t>5</a:t>
            </a:fld>
            <a:endParaRPr lang="da-DK" altLang="da-DK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3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skal ikke forandre for at forandre – og fordi vi kan  – men for at forbedre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384E-05E7-44D9-9EE9-7B952ED17B1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95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56A85-46D7-41C8-B5D7-5CE044741671}" type="slidenum">
              <a:rPr kumimoji="0" lang="da-DK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6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4D5156"/>
                </a:solidFill>
                <a:effectLst/>
                <a:latin typeface="Google Sans"/>
              </a:rPr>
              <a:t>Transfer betyder egentlig </a:t>
            </a:r>
            <a:r>
              <a:rPr lang="da-DK" b="0" i="0" dirty="0">
                <a:solidFill>
                  <a:srgbClr val="040C28"/>
                </a:solidFill>
                <a:effectLst/>
                <a:latin typeface="Google Sans"/>
              </a:rPr>
              <a:t>'flytning', 'overflytning' eller 'overførsel'</a:t>
            </a:r>
            <a:r>
              <a:rPr lang="da-DK" b="0" i="0" dirty="0">
                <a:solidFill>
                  <a:srgbClr val="4D5156"/>
                </a:solidFill>
                <a:effectLst/>
                <a:latin typeface="Google Sans"/>
              </a:rPr>
              <a:t> (Gyldendals Røde Ordbøger)</a:t>
            </a:r>
          </a:p>
          <a:p>
            <a:r>
              <a:rPr lang="da-DK" dirty="0">
                <a:solidFill>
                  <a:srgbClr val="4D5156"/>
                </a:solidFill>
                <a:latin typeface="Google Sans"/>
              </a:rPr>
              <a:t>Hvorfor skal uddannelsen på AUH transformeres?</a:t>
            </a:r>
          </a:p>
          <a:p>
            <a:pPr lvl="1"/>
            <a:r>
              <a:rPr lang="da-DK" dirty="0">
                <a:solidFill>
                  <a:srgbClr val="4D5156"/>
                </a:solidFill>
                <a:latin typeface="Google Sans"/>
              </a:rPr>
              <a:t>Forandringer i den måde vi uddanner på så vi fastholder kvalitet i uddannelse</a:t>
            </a:r>
          </a:p>
          <a:p>
            <a:pPr lvl="1"/>
            <a:r>
              <a:rPr lang="da-DK" dirty="0">
                <a:solidFill>
                  <a:srgbClr val="4D5156"/>
                </a:solidFill>
                <a:latin typeface="Google Sans"/>
              </a:rPr>
              <a:t>Hvordan kan vi tilrettelægge uddannelse?</a:t>
            </a:r>
          </a:p>
          <a:p>
            <a:pPr lvl="2"/>
            <a:r>
              <a:rPr lang="da-DK" dirty="0">
                <a:solidFill>
                  <a:srgbClr val="4D5156"/>
                </a:solidFill>
                <a:latin typeface="Google Sans"/>
              </a:rPr>
              <a:t>Ikke fastholde men forandrer</a:t>
            </a:r>
          </a:p>
          <a:p>
            <a:pPr lvl="1"/>
            <a:r>
              <a:rPr lang="da-DK" dirty="0">
                <a:solidFill>
                  <a:srgbClr val="4D5156"/>
                </a:solidFill>
                <a:latin typeface="Google Sans"/>
              </a:rPr>
              <a:t>Hvordan kan vi udnytte de digitale muligheder?</a:t>
            </a:r>
          </a:p>
          <a:p>
            <a:pPr lvl="1"/>
            <a:r>
              <a:rPr lang="da-DK" dirty="0">
                <a:solidFill>
                  <a:srgbClr val="4D5156"/>
                </a:solidFill>
                <a:latin typeface="Google Sans"/>
              </a:rPr>
              <a:t>At tænke radikalt om</a:t>
            </a:r>
          </a:p>
          <a:p>
            <a:pPr lvl="1"/>
            <a:r>
              <a:rPr lang="da-DK" dirty="0">
                <a:solidFill>
                  <a:srgbClr val="4D5156"/>
                </a:solidFill>
                <a:latin typeface="Google Sans"/>
              </a:rPr>
              <a:t>Væsnet står på; Tradition – viden - konsensus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384E-05E7-44D9-9EE9-7B952ED17B1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Finde nye muligheder….</a:t>
            </a:r>
          </a:p>
          <a:p>
            <a:r>
              <a:rPr lang="da-DK" dirty="0"/>
              <a:t>Hvad bliver udfordringerne for uddannelsen i fremtiden?</a:t>
            </a:r>
          </a:p>
          <a:p>
            <a:endParaRPr lang="da-DK" dirty="0"/>
          </a:p>
          <a:p>
            <a:r>
              <a:rPr lang="da-DK" dirty="0"/>
              <a:t>Hvordan kommer uddannelsen med når patientforløb forandrer sig?</a:t>
            </a:r>
          </a:p>
          <a:p>
            <a:endParaRPr lang="da-DK" dirty="0"/>
          </a:p>
          <a:p>
            <a:r>
              <a:rPr lang="da-DK" dirty="0"/>
              <a:t>Kan I se uudnyttede uddannelsesmuligheder?</a:t>
            </a:r>
          </a:p>
          <a:p>
            <a:endParaRPr lang="da-DK" dirty="0"/>
          </a:p>
          <a:p>
            <a:r>
              <a:rPr lang="da-DK" dirty="0"/>
              <a:t>Hvordan kan I som uddannelseslæger blive hørt – hvordan får I jeres ideer med? Hvordan byder I til?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384E-05E7-44D9-9EE9-7B952ED17B1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709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384E-05E7-44D9-9EE9-7B952ED17B1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17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Pladsholder til no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a-DK" altLang="da-DK"/>
              <a:t>Overvej at anvende store postit – hvor grupperne skriver overskrift på deres forslag til Initaitiv</a:t>
            </a: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4501F8E-89DE-4C6B-8AF0-E829DC8A73D3}" type="slidenum">
              <a:rPr lang="da-DK" altLang="da-DK" sz="1300" smtClean="0">
                <a:latin typeface="Times" panose="02020603050405020304" pitchFamily="18" charset="0"/>
              </a:rPr>
              <a:pPr/>
              <a:t>14</a:t>
            </a:fld>
            <a:endParaRPr lang="da-DK" altLang="da-DK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8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2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49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F98F59A-A4FB-B39E-A51C-002520AB71C4}"/>
              </a:ext>
            </a:extLst>
          </p:cNvPr>
          <p:cNvSpPr/>
          <p:nvPr userDrawn="1"/>
        </p:nvSpPr>
        <p:spPr>
          <a:xfrm flipH="1">
            <a:off x="2" y="3621974"/>
            <a:ext cx="6900152" cy="3236027"/>
          </a:xfrm>
          <a:custGeom>
            <a:avLst/>
            <a:gdLst>
              <a:gd name="connsiteX0" fmla="*/ 2522166 w 6900152"/>
              <a:gd name="connsiteY0" fmla="*/ 0 h 3236027"/>
              <a:gd name="connsiteX1" fmla="*/ 1513692 w 6900152"/>
              <a:gd name="connsiteY1" fmla="*/ 610143 h 3236027"/>
              <a:gd name="connsiteX2" fmla="*/ 159619 w 6900152"/>
              <a:gd name="connsiteY2" fmla="*/ 2959650 h 3236027"/>
              <a:gd name="connsiteX3" fmla="*/ 0 w 6900152"/>
              <a:gd name="connsiteY3" fmla="*/ 3236027 h 3236027"/>
              <a:gd name="connsiteX4" fmla="*/ 6900152 w 6900152"/>
              <a:gd name="connsiteY4" fmla="*/ 3236027 h 3236027"/>
              <a:gd name="connsiteX5" fmla="*/ 6900152 w 6900152"/>
              <a:gd name="connsiteY5" fmla="*/ 29 h 3236027"/>
              <a:gd name="connsiteX6" fmla="*/ 4899341 w 6900152"/>
              <a:gd name="connsiteY6" fmla="*/ 182 h 323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0152" h="3236027">
                <a:moveTo>
                  <a:pt x="2522166" y="0"/>
                </a:moveTo>
                <a:cubicBezTo>
                  <a:pt x="2234289" y="5477"/>
                  <a:pt x="1752464" y="184032"/>
                  <a:pt x="1513692" y="610143"/>
                </a:cubicBezTo>
                <a:cubicBezTo>
                  <a:pt x="1515540" y="610069"/>
                  <a:pt x="795397" y="1858644"/>
                  <a:pt x="159619" y="2959650"/>
                </a:cubicBezTo>
                <a:lnTo>
                  <a:pt x="0" y="3236027"/>
                </a:lnTo>
                <a:lnTo>
                  <a:pt x="6900152" y="3236027"/>
                </a:lnTo>
                <a:lnTo>
                  <a:pt x="6900152" y="29"/>
                </a:lnTo>
                <a:lnTo>
                  <a:pt x="4899341" y="18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E07CF06-7ABF-1EEA-7D20-F6470A43B45F}"/>
              </a:ext>
            </a:extLst>
          </p:cNvPr>
          <p:cNvSpPr/>
          <p:nvPr userDrawn="1"/>
        </p:nvSpPr>
        <p:spPr>
          <a:xfrm>
            <a:off x="5870432" y="0"/>
            <a:ext cx="6321571" cy="6858000"/>
          </a:xfrm>
          <a:custGeom>
            <a:avLst/>
            <a:gdLst>
              <a:gd name="connsiteX0" fmla="*/ 1686527 w 6321571"/>
              <a:gd name="connsiteY0" fmla="*/ 0 h 6858000"/>
              <a:gd name="connsiteX1" fmla="*/ 6321571 w 6321571"/>
              <a:gd name="connsiteY1" fmla="*/ 0 h 6858000"/>
              <a:gd name="connsiteX2" fmla="*/ 6321571 w 6321571"/>
              <a:gd name="connsiteY2" fmla="*/ 6858000 h 6858000"/>
              <a:gd name="connsiteX3" fmla="*/ 1890031 w 6321571"/>
              <a:gd name="connsiteY3" fmla="*/ 6858000 h 6858000"/>
              <a:gd name="connsiteX4" fmla="*/ 157070 w 6321571"/>
              <a:gd name="connsiteY4" fmla="*/ 3854671 h 6858000"/>
              <a:gd name="connsiteX5" fmla="*/ 181678 w 6321571"/>
              <a:gd name="connsiteY5" fmla="*/ 2603835 h 6858000"/>
              <a:gd name="connsiteX6" fmla="*/ 1560153 w 6321571"/>
              <a:gd name="connsiteY6" fmla="*/ 219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571" h="6858000">
                <a:moveTo>
                  <a:pt x="1686527" y="0"/>
                </a:moveTo>
                <a:lnTo>
                  <a:pt x="6321571" y="0"/>
                </a:lnTo>
                <a:lnTo>
                  <a:pt x="6321571" y="6858000"/>
                </a:lnTo>
                <a:lnTo>
                  <a:pt x="1890031" y="6858000"/>
                </a:lnTo>
                <a:lnTo>
                  <a:pt x="157070" y="3854671"/>
                </a:lnTo>
                <a:cubicBezTo>
                  <a:pt x="48115" y="3694598"/>
                  <a:pt x="-145843" y="3128545"/>
                  <a:pt x="181678" y="2603835"/>
                </a:cubicBezTo>
                <a:cubicBezTo>
                  <a:pt x="198422" y="2577005"/>
                  <a:pt x="926700" y="1316660"/>
                  <a:pt x="1560153" y="21901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79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03A869-7B7F-88F9-4475-9DFD6F4FE624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8">
            <a:extLst>
              <a:ext uri="{FF2B5EF4-FFF2-40B4-BE49-F238E27FC236}">
                <a16:creationId xmlns:a16="http://schemas.microsoft.com/office/drawing/2014/main" id="{1697F0E5-3389-7ACD-0539-6CDF707FDFD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2" y="969965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3281E459-592A-4FC1-51CE-7EBE13952C1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8201" y="1627238"/>
            <a:ext cx="10620373" cy="1500187"/>
          </a:xfrm>
        </p:spPr>
        <p:txBody>
          <a:bodyPr/>
          <a:lstStyle>
            <a:lvl1pPr marL="0" indent="0">
              <a:buNone/>
              <a:defRPr sz="2398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108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1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8806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02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347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08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23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6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677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82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4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332D-9E1B-4C90-8648-392FDCC2AB99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693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uh.intranet.rm.dk/ledelse/ledelse-af-transformation/transformationssamtaler-for-funktionsledere/hoer-transformationssamtal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3"/>
          <p:cNvSpPr>
            <a:spLocks noGrp="1" noChangeArrowheads="1"/>
          </p:cNvSpPr>
          <p:nvPr>
            <p:ph type="title"/>
          </p:nvPr>
        </p:nvSpPr>
        <p:spPr>
          <a:xfrm>
            <a:off x="1768782" y="451596"/>
            <a:ext cx="7772400" cy="1362075"/>
          </a:xfrm>
        </p:spPr>
        <p:txBody>
          <a:bodyPr/>
          <a:lstStyle/>
          <a:p>
            <a:pPr algn="ctr"/>
            <a:r>
              <a:rPr lang="da-DK" altLang="da-DK" sz="3600" dirty="0">
                <a:latin typeface="Calibri" panose="020F0502020204030204" pitchFamily="34" charset="0"/>
              </a:rPr>
              <a:t>Velkommen til 3-timers møde 2024</a:t>
            </a:r>
            <a:br>
              <a:rPr lang="da-DK" altLang="da-DK" sz="3600" dirty="0">
                <a:latin typeface="Calibri" panose="020F0502020204030204" pitchFamily="34" charset="0"/>
              </a:rPr>
            </a:br>
            <a:r>
              <a:rPr lang="da-DK" altLang="da-DK" sz="3600" dirty="0">
                <a:latin typeface="Calibri" panose="020F0502020204030204" pitchFamily="34" charset="0"/>
              </a:rPr>
              <a:t>XX afdeling</a:t>
            </a:r>
          </a:p>
        </p:txBody>
      </p:sp>
      <p:sp>
        <p:nvSpPr>
          <p:cNvPr id="11267" name="Tekstfelt 1"/>
          <p:cNvSpPr txBox="1">
            <a:spLocks noChangeArrowheads="1"/>
          </p:cNvSpPr>
          <p:nvPr/>
        </p:nvSpPr>
        <p:spPr bwMode="auto">
          <a:xfrm>
            <a:off x="4367213" y="1916114"/>
            <a:ext cx="396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da-DK" altLang="da-DK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268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914" y="4696902"/>
            <a:ext cx="2310647" cy="19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327391" y="1813671"/>
            <a:ext cx="116188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da-DK" sz="2800" b="1" dirty="0"/>
              <a:t>Årets tema; </a:t>
            </a:r>
          </a:p>
          <a:p>
            <a:pPr algn="ctr"/>
            <a:r>
              <a:rPr lang="da-DK" sz="2800" b="1" dirty="0"/>
              <a:t>Tænk uddannelse frit ud af boksen og ind i fremtidens muligheder og behov</a:t>
            </a:r>
          </a:p>
          <a:p>
            <a:pPr algn="ctr"/>
            <a:endParaRPr lang="da-DK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da-DK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Initiativer og tiltag, der kan </a:t>
            </a:r>
          </a:p>
          <a:p>
            <a:pPr algn="ctr"/>
            <a:r>
              <a:rPr lang="da-DK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”transformere” – forandre, udvikle &amp; nytænke - uddannelsen</a:t>
            </a:r>
            <a:r>
              <a:rPr lang="da-DK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da-DK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i egen afdeling og/eller på tværs af AUH</a:t>
            </a:r>
          </a:p>
          <a:p>
            <a:pPr algn="ctr"/>
            <a:r>
              <a:rPr lang="da-DK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både store og små forandringer  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a-DK" sz="2000" dirty="0"/>
              <a:t> 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F6CBD7F-082B-9200-F863-988CD4C0B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6" y="4639145"/>
            <a:ext cx="3642196" cy="20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7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C261EC4-608F-39A3-BD11-FCB11687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59" y="158140"/>
            <a:ext cx="10931741" cy="766128"/>
          </a:xfrm>
        </p:spPr>
        <p:txBody>
          <a:bodyPr>
            <a:normAutofit/>
          </a:bodyPr>
          <a:lstStyle/>
          <a:p>
            <a:r>
              <a:rPr lang="da-DK" sz="4000" b="1" dirty="0">
                <a:latin typeface="+mn-lt"/>
              </a:rPr>
              <a:t>Vi skal have mere uddannelse på AUH 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D53A764-60DC-90EB-3B85-6C4037423ACC}"/>
              </a:ext>
            </a:extLst>
          </p:cNvPr>
          <p:cNvSpPr/>
          <p:nvPr/>
        </p:nvSpPr>
        <p:spPr>
          <a:xfrm>
            <a:off x="1" y="3894067"/>
            <a:ext cx="4322263" cy="85242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Fælles intern medicinsk kompetencevurdering - cases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A3472AE-8600-7626-C31A-680C6130911C}"/>
              </a:ext>
            </a:extLst>
          </p:cNvPr>
          <p:cNvSpPr/>
          <p:nvPr/>
        </p:nvSpPr>
        <p:spPr>
          <a:xfrm>
            <a:off x="4981852" y="3571783"/>
            <a:ext cx="2938509" cy="84337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Fast-track uddannelse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9B0A9D0-F1C9-C7A3-B328-0044A0CA42AD}"/>
              </a:ext>
            </a:extLst>
          </p:cNvPr>
          <p:cNvSpPr/>
          <p:nvPr/>
        </p:nvSpPr>
        <p:spPr>
          <a:xfrm>
            <a:off x="4813177" y="4662256"/>
            <a:ext cx="3275860" cy="84337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Kompetencevurdering ved undervisning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3F227CB-4EE9-4A49-EC4B-A5A2478D2379}"/>
              </a:ext>
            </a:extLst>
          </p:cNvPr>
          <p:cNvSpPr/>
          <p:nvPr/>
        </p:nvSpPr>
        <p:spPr>
          <a:xfrm>
            <a:off x="8415291" y="4415161"/>
            <a:ext cx="3555922" cy="11607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Fælles digital undervisning med andre afdelinger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D24A0DF-A3FC-BEFD-0D26-54CE4CF45437}"/>
              </a:ext>
            </a:extLst>
          </p:cNvPr>
          <p:cNvSpPr/>
          <p:nvPr/>
        </p:nvSpPr>
        <p:spPr>
          <a:xfrm>
            <a:off x="9102478" y="1868109"/>
            <a:ext cx="3080551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Kompetencetavler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4CDB81-F408-3DA2-FD7A-5DC5BC5A2B91}"/>
              </a:ext>
            </a:extLst>
          </p:cNvPr>
          <p:cNvSpPr/>
          <p:nvPr/>
        </p:nvSpPr>
        <p:spPr>
          <a:xfrm>
            <a:off x="9253831" y="3166992"/>
            <a:ext cx="2605271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Bed-side supervision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47762E2-D281-DE9B-0122-9261D9ACEECD}"/>
              </a:ext>
            </a:extLst>
          </p:cNvPr>
          <p:cNvSpPr/>
          <p:nvPr/>
        </p:nvSpPr>
        <p:spPr>
          <a:xfrm>
            <a:off x="766916" y="5575915"/>
            <a:ext cx="2713131" cy="91696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Dele-operationer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6444FBF-6E58-3F68-D423-9E914A5D31C5}"/>
              </a:ext>
            </a:extLst>
          </p:cNvPr>
          <p:cNvSpPr/>
          <p:nvPr/>
        </p:nvSpPr>
        <p:spPr>
          <a:xfrm>
            <a:off x="6536153" y="2487769"/>
            <a:ext cx="2717678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Morbidity</a:t>
            </a:r>
            <a:r>
              <a:rPr lang="da-DK" dirty="0"/>
              <a:t> &amp; </a:t>
            </a:r>
            <a:r>
              <a:rPr lang="da-DK" dirty="0" err="1"/>
              <a:t>Mortality</a:t>
            </a:r>
            <a:endParaRPr lang="da-DK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45DE0F-1918-84BD-73E8-045EBFC0ED71}"/>
              </a:ext>
            </a:extLst>
          </p:cNvPr>
          <p:cNvSpPr/>
          <p:nvPr/>
        </p:nvSpPr>
        <p:spPr>
          <a:xfrm>
            <a:off x="2923898" y="2487769"/>
            <a:ext cx="327586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Supervision på vejledningssamtaler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FF53A7A-2795-3EC5-77F3-CCFA8584FA4B}"/>
              </a:ext>
            </a:extLst>
          </p:cNvPr>
          <p:cNvSpPr/>
          <p:nvPr/>
        </p:nvSpPr>
        <p:spPr>
          <a:xfrm>
            <a:off x="220787" y="2603403"/>
            <a:ext cx="2503503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Simulations &amp; teamtræning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41BE139-3ADB-5FED-8F14-9BA8A0A9F0CD}"/>
              </a:ext>
            </a:extLst>
          </p:cNvPr>
          <p:cNvSpPr/>
          <p:nvPr/>
        </p:nvSpPr>
        <p:spPr>
          <a:xfrm>
            <a:off x="6282431" y="5578475"/>
            <a:ext cx="2503503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Debriefing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C1E763C-B8F2-18D3-C19C-2479EBC3C487}"/>
              </a:ext>
            </a:extLst>
          </p:cNvPr>
          <p:cNvSpPr/>
          <p:nvPr/>
        </p:nvSpPr>
        <p:spPr>
          <a:xfrm>
            <a:off x="3602298" y="5980461"/>
            <a:ext cx="1225119" cy="34113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F6F45E2-FC0B-8A79-3A74-CF7B7A521C9F}"/>
              </a:ext>
            </a:extLst>
          </p:cNvPr>
          <p:cNvSpPr/>
          <p:nvPr/>
        </p:nvSpPr>
        <p:spPr>
          <a:xfrm>
            <a:off x="4949669" y="5588442"/>
            <a:ext cx="1225119" cy="34113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7B026F8-4B21-BA0F-D927-83A4078DA596}"/>
              </a:ext>
            </a:extLst>
          </p:cNvPr>
          <p:cNvSpPr/>
          <p:nvPr/>
        </p:nvSpPr>
        <p:spPr>
          <a:xfrm>
            <a:off x="3337818" y="5105542"/>
            <a:ext cx="1469070" cy="53976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Journal Club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C91D31-4B20-66AE-DAAA-6EF986C71C6C}"/>
              </a:ext>
            </a:extLst>
          </p:cNvPr>
          <p:cNvSpPr/>
          <p:nvPr/>
        </p:nvSpPr>
        <p:spPr>
          <a:xfrm>
            <a:off x="422059" y="4857861"/>
            <a:ext cx="1225119" cy="53976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95B4A84-BBC3-AAE8-EF06-E63E65D92B03}"/>
              </a:ext>
            </a:extLst>
          </p:cNvPr>
          <p:cNvSpPr txBox="1"/>
          <p:nvPr/>
        </p:nvSpPr>
        <p:spPr>
          <a:xfrm>
            <a:off x="336054" y="1098988"/>
            <a:ext cx="90298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Vi har allerede en masse uddannelsesfremmende tiltag</a:t>
            </a:r>
          </a:p>
          <a:p>
            <a:r>
              <a:rPr lang="da-DK" sz="2400" b="1" dirty="0"/>
              <a:t>- Hvordan kan vi forandre, nytænke og udvikle uddannelse?  </a:t>
            </a:r>
          </a:p>
        </p:txBody>
      </p:sp>
    </p:spTree>
    <p:extLst>
      <p:ext uri="{BB962C8B-B14F-4D97-AF65-F5344CB8AC3E}">
        <p14:creationId xmlns:p14="http://schemas.microsoft.com/office/powerpoint/2010/main" val="126744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0451" y="3118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altLang="da-DK" sz="3600" dirty="0">
                <a:solidFill>
                  <a:srgbClr val="0070C0"/>
                </a:solidFill>
                <a:latin typeface="Calibri" panose="020F0502020204030204" pitchFamily="34" charset="0"/>
              </a:rPr>
              <a:t>Brainstorm med afsæt i egne erfaringer </a:t>
            </a:r>
            <a:br>
              <a:rPr lang="da-DK" altLang="da-DK" sz="36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da-DK" altLang="da-DK" sz="3600" dirty="0">
                <a:solidFill>
                  <a:srgbClr val="0070C0"/>
                </a:solidFill>
                <a:latin typeface="Calibri" panose="020F0502020204030204" pitchFamily="34" charset="0"/>
              </a:rPr>
              <a:t>og ideer til nye initiativer</a:t>
            </a:r>
            <a:endParaRPr lang="da-DK" sz="3600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B23AE07-F55F-8F51-8F7D-5680D3B97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890" y="4505268"/>
            <a:ext cx="3474745" cy="194852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9678741-BADE-341A-9A88-0A5D747F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74" y="1803727"/>
            <a:ext cx="11787447" cy="255196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Tænk uddannelse frit ud af boksen og ind i fremtidens muligheder og behov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Initiativer og tiltag, der kan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transformere - </a:t>
            </a:r>
            <a:r>
              <a:rPr lang="da-DK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forandre, udvikle &amp; nytænke </a:t>
            </a: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lægelige videreuddannelsen</a:t>
            </a:r>
            <a:r>
              <a:rPr kumimoji="0" lang="da-DK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da-DK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- i egen afdeling og/eller på tværs af AUH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da-DK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både store og små forandringer   </a:t>
            </a: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77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52" y="158174"/>
            <a:ext cx="7913263" cy="914401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Del 1 – Instruktion til brainstorm – 3 og 3</a:t>
            </a:r>
            <a:endParaRPr lang="da-DK" altLang="da-DK" sz="2000" dirty="0">
              <a:latin typeface="Calibri" panose="020F05020202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60352" y="939572"/>
            <a:ext cx="11214172" cy="3944662"/>
          </a:xfrm>
        </p:spPr>
        <p:txBody>
          <a:bodyPr>
            <a:noAutofit/>
          </a:bodyPr>
          <a:lstStyle/>
          <a:p>
            <a:pPr marL="609600" indent="-609600">
              <a:buNone/>
              <a:defRPr/>
            </a:pPr>
            <a:r>
              <a:rPr lang="da-DK" altLang="da-DK" b="1" dirty="0">
                <a:latin typeface="Calibri" panose="020F0502020204030204" pitchFamily="34" charset="0"/>
                <a:cs typeface="Calibri" panose="020F0502020204030204" pitchFamily="34" charset="0"/>
              </a:rPr>
              <a:t>Tag det ”individuelle arbejdsark” frem </a:t>
            </a:r>
            <a:r>
              <a:rPr lang="da-DK" altLang="da-DK" b="1" u="sng" dirty="0"/>
              <a:t> </a:t>
            </a:r>
            <a:endParaRPr lang="da-DK" altLang="da-DK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da-DK" altLang="da-DK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Trin 1;</a:t>
            </a:r>
          </a:p>
          <a:p>
            <a:pPr marL="0" indent="0">
              <a:buNone/>
              <a:defRPr/>
            </a:pP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Reflekter hver for sig i </a:t>
            </a:r>
            <a:r>
              <a:rPr lang="da-DK" altLang="da-DK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5 min </a:t>
            </a: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over nedenstående spørgsmål </a:t>
            </a:r>
          </a:p>
          <a:p>
            <a:pPr marL="0" indent="0">
              <a:buNone/>
            </a:pPr>
            <a:r>
              <a:rPr lang="da-DK" sz="1800" b="1" dirty="0"/>
              <a:t>Når du tænker tilbage på dit uddannelsesforløb - hvis du er KBU læge tænk gerne på din tid under studiet og/eller i et lægevikariat og hvis du er ny så tænk på dine erfaringer fra en anden afdeling  </a:t>
            </a:r>
          </a:p>
          <a:p>
            <a:pPr>
              <a:buFontTx/>
              <a:buChar char="-"/>
            </a:pPr>
            <a:r>
              <a:rPr lang="da-DK" sz="1600" dirty="0"/>
              <a:t>Hvilke 2-3 gode og 2-3 mindre gode uddannelsesoplevelser har du haft?</a:t>
            </a:r>
          </a:p>
          <a:p>
            <a:pPr>
              <a:buFontTx/>
              <a:buChar char="-"/>
            </a:pPr>
            <a:r>
              <a:rPr lang="da-DK" sz="1600" dirty="0">
                <a:cs typeface="Calibri" panose="020F0502020204030204" pitchFamily="34" charset="0"/>
              </a:rPr>
              <a:t>Hvad gjorde du og hvad gjorde andre (</a:t>
            </a:r>
            <a:r>
              <a:rPr lang="da-DK" sz="1600" kern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ledelsen, UALO/UAO, UKYL, vejlederne, andre kollegaer og samarbejdspartnere)</a:t>
            </a:r>
            <a:r>
              <a:rPr lang="da-DK" sz="1600" dirty="0">
                <a:cs typeface="Calibri" panose="020F0502020204030204" pitchFamily="34" charset="0"/>
              </a:rPr>
              <a:t>, der bidrog til, at det blev til gode/mindre gode oplevelser?</a:t>
            </a:r>
          </a:p>
          <a:p>
            <a:pPr marL="0" indent="0">
              <a:buNone/>
              <a:defRPr/>
            </a:pPr>
            <a:r>
              <a:rPr lang="da-DK" altLang="da-DK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Brug 2 min </a:t>
            </a:r>
            <a:r>
              <a:rPr lang="da-DK" altLang="da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til at overveje om der er i</a:t>
            </a:r>
            <a:r>
              <a:rPr lang="da-DK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nitiativer og tiltag, der kan forbedre og udvikle den lægelige videreuddannelsen </a:t>
            </a:r>
            <a:endParaRPr lang="da-DK" sz="1800" kern="0" dirty="0">
              <a:solidFill>
                <a:sysClr val="windowText" lastClr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 egen afdeling og/eller på tværs af AUH </a:t>
            </a:r>
            <a:r>
              <a:rPr lang="da-DK" sz="1800" b="1" u="sng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a-DK" sz="1800" u="sng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altLang="da-DK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altLang="da-DK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da-DK" altLang="da-DK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skriv ned og/eller tilføj til det du allerede har skrevet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da-DK" altLang="da-DK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Trin 2; Interview hinanden om, hvad I hver især har noteret </a:t>
            </a:r>
            <a:r>
              <a:rPr lang="da-DK" alt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(3 x 10 min) – se </a:t>
            </a: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Instruktion del 1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59376" y="6527801"/>
            <a:ext cx="2016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295" y="5190360"/>
            <a:ext cx="1554938" cy="13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282026" y="2625726"/>
            <a:ext cx="4794250" cy="2659063"/>
          </a:xfrm>
        </p:spPr>
        <p:txBody>
          <a:bodyPr/>
          <a:lstStyle/>
          <a:p>
            <a:pPr>
              <a:defRPr/>
            </a:pPr>
            <a:r>
              <a:rPr lang="da-DK" dirty="0">
                <a:latin typeface="Calibri" panose="020F0502020204030204" pitchFamily="34" charset="0"/>
              </a:rPr>
              <a:t>Pause </a:t>
            </a:r>
          </a:p>
        </p:txBody>
      </p:sp>
      <p:pic>
        <p:nvPicPr>
          <p:cNvPr id="26627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1048819"/>
            <a:ext cx="309721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53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015" y="928835"/>
            <a:ext cx="11438312" cy="5180135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120000"/>
              </a:lnSpc>
              <a:buNone/>
              <a:defRPr/>
            </a:pPr>
            <a:r>
              <a:rPr lang="da-DK" altLang="da-DK" sz="3600" b="1" dirty="0">
                <a:latin typeface="Calibri" panose="020F0502020204030204" pitchFamily="34" charset="0"/>
                <a:cs typeface="Calibri" panose="020F0502020204030204" pitchFamily="34" charset="0"/>
              </a:rPr>
              <a:t>2 grupper går sammen – diskussion </a:t>
            </a:r>
            <a:r>
              <a:rPr lang="da-DK" altLang="da-DK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da-DK" altLang="da-DK" sz="3600" b="1" dirty="0">
                <a:latin typeface="Calibri" panose="020F0502020204030204" pitchFamily="34" charset="0"/>
                <a:cs typeface="Calibri" panose="020F0502020204030204" pitchFamily="34" charset="0"/>
              </a:rPr>
              <a:t>se Instruktion DEL 2 og brug Gruppeark</a:t>
            </a: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da-DK" altLang="da-DK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Fortæl ganske kort fra Jeres første gruppediskussion – om jeres </a:t>
            </a:r>
            <a:r>
              <a:rPr 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gode og mindre gode oplevelser og forslag til ændringer, der vil gøre en forskel for uddannelsen i afdelingen/på tværs af afdelinger i fremtiden.</a:t>
            </a:r>
            <a:r>
              <a:rPr lang="da-DK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800" i="1" dirty="0">
                <a:latin typeface="Calibri" panose="020F0502020204030204" pitchFamily="34" charset="0"/>
                <a:cs typeface="Calibri" panose="020F0502020204030204" pitchFamily="34" charset="0"/>
              </a:rPr>
              <a:t>Brug max 10 min </a:t>
            </a:r>
            <a:endParaRPr lang="da-DK" alt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20000"/>
              </a:lnSpc>
              <a:buClr>
                <a:schemeClr val="tx1"/>
              </a:buClr>
              <a:buNone/>
              <a:defRPr/>
            </a:pPr>
            <a:endParaRPr lang="da-DK" alt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Formuler gruppens forslag til initiativer og tiltag, der vil gøre en forskel for uddannelsen – tænk ud af boksen og ind i fremtidens muligheder og behov </a:t>
            </a:r>
            <a:endParaRPr lang="da-DK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Hvad vil udbyttet af initiativet være og hvad kan vi selv gøre?</a:t>
            </a:r>
            <a:endParaRPr lang="da-DK" sz="2900" b="1" dirty="0"/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Vær konkret og prioriter - skriv ned på ”</a:t>
            </a:r>
            <a:r>
              <a:rPr lang="da-DK" altLang="da-DK" sz="2900" b="1" i="1" dirty="0">
                <a:latin typeface="Calibri" panose="020F0502020204030204" pitchFamily="34" charset="0"/>
                <a:cs typeface="Calibri" panose="020F0502020204030204" pitchFamily="34" charset="0"/>
              </a:rPr>
              <a:t>Gruppeark”</a:t>
            </a:r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Skriv </a:t>
            </a:r>
            <a:r>
              <a:rPr lang="da-DK" altLang="da-DK" sz="2900" b="1" dirty="0">
                <a:latin typeface="Calibri" panose="020F0502020204030204" pitchFamily="34" charset="0"/>
                <a:cs typeface="Calibri" panose="020F0502020204030204" pitchFamily="34" charset="0"/>
              </a:rPr>
              <a:t>overskriften for initiativet på stor ”post- it” – et initiativ på hver! </a:t>
            </a:r>
          </a:p>
          <a:p>
            <a:pPr marL="457200" lvl="1" indent="0" eaLnBrk="1" hangingPunct="1">
              <a:lnSpc>
                <a:spcPct val="120000"/>
              </a:lnSpc>
              <a:buClr>
                <a:schemeClr val="tx1"/>
              </a:buClr>
              <a:buNone/>
              <a:defRPr/>
            </a:pPr>
            <a:endParaRPr lang="da-DK" altLang="da-DK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Forbered en kort præsentation af gruppens forslag til initiativer og tiltag i plenum – prioriter de 5-6 vigtigste forslag  </a:t>
            </a:r>
          </a:p>
          <a:p>
            <a:pPr marL="609600" indent="-609600" algn="ctr">
              <a:lnSpc>
                <a:spcPct val="120000"/>
              </a:lnSpc>
              <a:buClr>
                <a:schemeClr val="tx1"/>
              </a:buClr>
              <a:buNone/>
              <a:defRPr/>
            </a:pPr>
            <a:r>
              <a:rPr lang="da-DK" altLang="da-DK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max 40 minutter i alt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159376" y="6527801"/>
            <a:ext cx="2016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532015" y="333375"/>
            <a:ext cx="952321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a-DK" altLang="da-DK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Del 2 – diskussion af mulige initiativer</a:t>
            </a:r>
          </a:p>
        </p:txBody>
      </p:sp>
    </p:spTree>
    <p:extLst>
      <p:ext uri="{BB962C8B-B14F-4D97-AF65-F5344CB8AC3E}">
        <p14:creationId xmlns:p14="http://schemas.microsoft.com/office/powerpoint/2010/main" val="227426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91" y="116681"/>
            <a:ext cx="10262022" cy="1800226"/>
          </a:xfrm>
        </p:spPr>
        <p:txBody>
          <a:bodyPr/>
          <a:lstStyle/>
          <a:p>
            <a:pPr eaLnBrk="1" hangingPunct="1"/>
            <a:r>
              <a:rPr lang="da-DK" altLang="da-DK" sz="3600" b="1" dirty="0">
                <a:latin typeface="Calibri" panose="020F0502020204030204" pitchFamily="34" charset="0"/>
              </a:rPr>
              <a:t>Opgaven i plenum er; </a:t>
            </a:r>
            <a:r>
              <a:rPr lang="da-DK" altLang="da-DK" sz="3600" dirty="0">
                <a:latin typeface="Calibri" panose="020F0502020204030204" pitchFamily="34" charset="0"/>
              </a:rPr>
              <a:t/>
            </a:r>
            <a:br>
              <a:rPr lang="da-DK" altLang="da-DK" sz="3600" dirty="0">
                <a:latin typeface="Calibri" panose="020F0502020204030204" pitchFamily="34" charset="0"/>
              </a:rPr>
            </a:br>
            <a:r>
              <a:rPr lang="da-DK" altLang="da-DK" sz="2800" dirty="0">
                <a:latin typeface="Calibri" panose="020F0502020204030204" pitchFamily="34" charset="0"/>
              </a:rPr>
              <a:t>en prioritering af initiativerne og forslag til handleplan </a:t>
            </a:r>
            <a:r>
              <a:rPr lang="da-DK" altLang="da-DK" sz="3600" dirty="0">
                <a:latin typeface="Calibri" panose="020F0502020204030204" pitchFamily="34" charset="0"/>
              </a:rPr>
              <a:t/>
            </a:r>
            <a:br>
              <a:rPr lang="da-DK" altLang="da-DK" sz="3600" dirty="0">
                <a:latin typeface="Calibri" panose="020F0502020204030204" pitchFamily="34" charset="0"/>
              </a:rPr>
            </a:br>
            <a:endParaRPr lang="da-DK" altLang="da-DK" sz="2400" dirty="0">
              <a:latin typeface="Calibri" panose="020F0502020204030204" pitchFamily="34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19091" y="1466129"/>
            <a:ext cx="9106552" cy="5040312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Prioriter initiativerne ud fra</a:t>
            </a:r>
            <a:r>
              <a:rPr lang="da-DK" altLang="da-DK" sz="2400" b="1" dirty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vigtighed, effekt, gennemførlighed, ressourcer mm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endParaRPr lang="da-DK" altLang="da-DK" sz="2000" b="1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For hver initiativ angiv 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En beskrivende overskrift 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Mål/delmål – hvad ønsker vi at opnå? 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Forslag til konkrete tiltag, der kan sættes i værk?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Tidsramme – start/opfølgning/slut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Tovholdere og deltagere i gruppen dvs. navn på minimum 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30000"/>
              </a:spcBef>
              <a:buNone/>
            </a:pPr>
            <a:r>
              <a:rPr lang="da-DK" altLang="da-DK" sz="1800" dirty="0">
                <a:latin typeface="Calibri" panose="020F0502020204030204" pitchFamily="34" charset="0"/>
              </a:rPr>
              <a:t>    en uddannelseslæge og forslag til speciallæge eller ledelse/UAO/UALO i gruppen </a:t>
            </a:r>
          </a:p>
        </p:txBody>
      </p:sp>
      <p:pic>
        <p:nvPicPr>
          <p:cNvPr id="29700" name="Pladsholder til indhold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8770" y="5256140"/>
            <a:ext cx="2344411" cy="1396827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204F33E-AC8C-1C08-82E2-13DFF1D6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302" y="1466129"/>
            <a:ext cx="4641389" cy="34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30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516" y="394057"/>
            <a:ext cx="1075929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sz="3200" b="1" dirty="0">
                <a:latin typeface="Calibri" panose="020F0502020204030204" pitchFamily="34" charset="0"/>
              </a:rPr>
              <a:t>Del 3; Prioritering af nye initiativer og forslag til handleplan</a:t>
            </a:r>
            <a:r>
              <a:rPr lang="da-DK" altLang="da-DK" sz="2800" b="1" dirty="0">
                <a:latin typeface="Calibri" panose="020F0502020204030204" pitchFamily="34" charset="0"/>
              </a:rPr>
              <a:t/>
            </a:r>
            <a:br>
              <a:rPr lang="da-DK" altLang="da-DK" sz="2800" b="1" dirty="0">
                <a:latin typeface="Calibri" panose="020F0502020204030204" pitchFamily="34" charset="0"/>
              </a:rPr>
            </a:br>
            <a:endParaRPr lang="da-DK" altLang="da-DK" sz="2800" b="1" dirty="0">
              <a:latin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9516" y="1038511"/>
            <a:ext cx="7355852" cy="5216916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da-DK" altLang="da-DK" sz="2400" dirty="0">
                <a:solidFill>
                  <a:srgbClr val="0070C0"/>
                </a:solidFill>
                <a:latin typeface="Calibri" panose="020F0502020204030204" pitchFamily="34" charset="0"/>
              </a:rPr>
              <a:t>Proces</a:t>
            </a:r>
            <a:r>
              <a:rPr lang="da-DK" altLang="da-DK" sz="2400" dirty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Ideerne til initiativer samles i temaer – </a:t>
            </a:r>
            <a:r>
              <a:rPr lang="da-DK" altLang="da-DK" sz="1800" i="1" dirty="0">
                <a:latin typeface="Calibri" panose="020F0502020204030204" pitchFamily="34" charset="0"/>
              </a:rPr>
              <a:t>(brug stor post-it)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8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Max 6 initiativer udvælges </a:t>
            </a:r>
            <a:r>
              <a:rPr lang="da-DK" altLang="da-DK" sz="18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9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For hvert udvalgt initiativ stilles skarpt på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hvad I ønsker at opnå med initiativet  dvs. mål og delmål?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hvilke konkrete tiltag udløse et initiativ?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For hvert initiativ diskuter og vurder – husk tovholderne</a:t>
            </a:r>
          </a:p>
          <a:p>
            <a:pPr lvl="1"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Hvad kan vi </a:t>
            </a:r>
            <a:r>
              <a:rPr lang="da-DK" altLang="da-DK" sz="1800" b="1" u="sng" dirty="0">
                <a:latin typeface="Calibri" panose="020F0502020204030204" pitchFamily="34" charset="0"/>
              </a:rPr>
              <a:t>selv</a:t>
            </a:r>
            <a:r>
              <a:rPr lang="da-DK" altLang="da-DK" sz="1800" b="1" dirty="0">
                <a:latin typeface="Calibri" panose="020F0502020204030204" pitchFamily="34" charset="0"/>
              </a:rPr>
              <a:t> </a:t>
            </a:r>
            <a:r>
              <a:rPr lang="da-DK" altLang="da-DK" sz="1800" dirty="0">
                <a:latin typeface="Calibri" panose="020F0502020204030204" pitchFamily="34" charset="0"/>
              </a:rPr>
              <a:t>gøre?</a:t>
            </a:r>
          </a:p>
          <a:p>
            <a:pPr lvl="1"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Hvad håber vi </a:t>
            </a:r>
            <a:r>
              <a:rPr lang="da-DK" altLang="da-DK" sz="1800" b="1" u="sng" dirty="0">
                <a:latin typeface="Calibri" panose="020F0502020204030204" pitchFamily="34" charset="0"/>
              </a:rPr>
              <a:t>andre </a:t>
            </a:r>
            <a:r>
              <a:rPr lang="da-DK" altLang="da-DK" sz="1800" dirty="0">
                <a:latin typeface="Calibri" panose="020F0502020204030204" pitchFamily="34" charset="0"/>
              </a:rPr>
              <a:t>tager fat på/hjælper med? Hvem skal involveres?</a:t>
            </a:r>
          </a:p>
          <a:p>
            <a:pPr marL="457200" lvl="1" indent="0">
              <a:buNone/>
              <a:defRPr/>
            </a:pPr>
            <a:endParaRPr lang="da-DK" altLang="da-DK" sz="7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Udfyldelse af ”Uddannelseslægernes forslag til handlingsplan”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udfyldes af mødeleder/referent under og efter mødet</a:t>
            </a:r>
            <a:endParaRPr lang="da-DK" altLang="da-DK" dirty="0">
              <a:latin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1400" dirty="0">
              <a:latin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da-DK" altLang="da-DK" sz="1600" dirty="0">
                <a:latin typeface="Calibri" panose="020F0502020204030204" pitchFamily="34" charset="0"/>
              </a:rPr>
              <a:t>	</a:t>
            </a:r>
          </a:p>
          <a:p>
            <a:pPr marL="0" indent="0">
              <a:spcAft>
                <a:spcPct val="35000"/>
              </a:spcAft>
              <a:buClr>
                <a:schemeClr val="tx1"/>
              </a:buClr>
              <a:buNone/>
              <a:defRPr/>
            </a:pPr>
            <a:endParaRPr lang="da-DK" altLang="da-DK" sz="1600" dirty="0">
              <a:latin typeface="Calibri" panose="020F050202020403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289A64-020F-309A-B318-16892552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98" y="1578402"/>
            <a:ext cx="4049826" cy="302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426" y="274638"/>
            <a:ext cx="9110749" cy="1143000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Efter 3-timers mødet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426" y="1547812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altLang="da-DK" b="1" dirty="0">
                <a:latin typeface="Calibri" panose="020F0502020204030204" pitchFamily="34" charset="0"/>
              </a:rPr>
              <a:t>Opsamlende lægemøde afholdes den X/X</a:t>
            </a:r>
          </a:p>
          <a:p>
            <a:pPr eaLnBrk="1" hangingPunct="1"/>
            <a:r>
              <a:rPr lang="da-DK" altLang="da-DK" sz="2000" dirty="0">
                <a:latin typeface="Calibri" panose="020F0502020204030204" pitchFamily="34" charset="0"/>
              </a:rPr>
              <a:t>status på handleplanen fra 2023</a:t>
            </a:r>
          </a:p>
          <a:p>
            <a:pPr eaLnBrk="1" hangingPunct="1"/>
            <a:r>
              <a:rPr lang="da-DK" altLang="da-DK" sz="2000" dirty="0">
                <a:latin typeface="Calibri" panose="020F0502020204030204" pitchFamily="34" charset="0"/>
              </a:rPr>
              <a:t>diskussion af</a:t>
            </a:r>
          </a:p>
          <a:p>
            <a:pPr lvl="1" eaLnBrk="1" hangingPunct="1"/>
            <a:r>
              <a:rPr lang="da-DK" altLang="da-DK" sz="1800" dirty="0">
                <a:latin typeface="Calibri" panose="020F0502020204030204" pitchFamily="34" charset="0"/>
              </a:rPr>
              <a:t>forslag fra ” Uddannelseslægernes forslag til handleplan”</a:t>
            </a:r>
            <a:endParaRPr lang="da-DK" altLang="ja-JP" sz="1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da-DK" altLang="da-DK" sz="1800" dirty="0">
                <a:latin typeface="Calibri" panose="020F0502020204030204" pitchFamily="34" charset="0"/>
              </a:rPr>
              <a:t>prioritering af 5-6 punkter inkl. forslag til konkret handleplan </a:t>
            </a:r>
          </a:p>
          <a:p>
            <a:pPr lvl="1" eaLnBrk="1" hangingPunct="1">
              <a:buFontTx/>
              <a:buNone/>
            </a:pPr>
            <a:endParaRPr lang="da-DK" altLang="da-DK" sz="1800" dirty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da-DK" altLang="da-DK" b="1" dirty="0">
                <a:latin typeface="Calibri" panose="020F0502020204030204" pitchFamily="34" charset="0"/>
              </a:rPr>
              <a:t>Afsluttende møde afholdes den X/X</a:t>
            </a:r>
          </a:p>
          <a:p>
            <a:pPr eaLnBrk="1" hangingPunct="1"/>
            <a:r>
              <a:rPr lang="da-DK" altLang="da-DK" sz="2000" dirty="0">
                <a:latin typeface="Calibri" panose="020F0502020204030204" pitchFamily="34" charset="0"/>
              </a:rPr>
              <a:t>møde med UALO/UAO, cheflæge, UKYL, mødeleder</a:t>
            </a:r>
          </a:p>
          <a:p>
            <a:pPr eaLnBrk="1" hangingPunct="1"/>
            <a:r>
              <a:rPr lang="da-DK" altLang="da-DK" sz="2000" dirty="0">
                <a:latin typeface="Calibri" panose="020F0502020204030204" pitchFamily="34" charset="0"/>
              </a:rPr>
              <a:t>endelig handleplan aftales og udmeldes </a:t>
            </a:r>
          </a:p>
          <a:p>
            <a:pPr eaLnBrk="1" hangingPunct="1"/>
            <a:r>
              <a:rPr lang="da-DK" altLang="da-DK" sz="2000" dirty="0">
                <a:latin typeface="Calibri" panose="020F0502020204030204" pitchFamily="34" charset="0"/>
              </a:rPr>
              <a:t>plan for opfølgning aftales</a:t>
            </a:r>
          </a:p>
        </p:txBody>
      </p:sp>
    </p:spTree>
    <p:extLst>
      <p:ext uri="{BB962C8B-B14F-4D97-AF65-F5344CB8AC3E}">
        <p14:creationId xmlns:p14="http://schemas.microsoft.com/office/powerpoint/2010/main" val="397421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6949" y="350796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Fra idé til praksis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949" y="1735052"/>
            <a:ext cx="10649901" cy="40100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da-DK" altLang="da-DK" sz="2400" b="1" dirty="0">
                <a:latin typeface="Calibri" panose="020F0502020204030204" pitchFamily="34" charset="0"/>
              </a:rPr>
              <a:t>Afdelingens handleplan sættes i værk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a-DK" altLang="da-DK" sz="2400" dirty="0">
                <a:latin typeface="Calibri" panose="020F0502020204030204" pitchFamily="34" charset="0"/>
              </a:rPr>
              <a:t>De ansvarlige tovholder – ideejere - sikrer, at alle i gruppen deltager i arbejdet og gør som aftalt!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da-DK" altLang="da-DK" sz="2400" b="1" dirty="0">
                <a:latin typeface="Calibri" panose="020F0502020204030204" pitchFamily="34" charset="0"/>
              </a:rPr>
              <a:t>Uddannelseskoordinerende ledende overlæger anvender materialet til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a-DK" altLang="da-DK" sz="2400" dirty="0">
                <a:latin typeface="Calibri" panose="020F0502020204030204" pitchFamily="34" charset="0"/>
              </a:rPr>
              <a:t>Det årlige uddannelsesstatusmøde i afdelingen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Hvordan er det gået?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a-DK" altLang="da-DK" sz="2400" dirty="0">
                <a:latin typeface="Calibri" panose="020F0502020204030204" pitchFamily="34" charset="0"/>
              </a:rPr>
              <a:t>Præsenterer de overordnede temaer fra handleplaner for hospitalsledelsen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Er der noget hospitalet kan gøre for at hjælpe med at yngre lægers initiativer lykkes i praksis?</a:t>
            </a:r>
          </a:p>
        </p:txBody>
      </p:sp>
    </p:spTree>
    <p:extLst>
      <p:ext uri="{BB962C8B-B14F-4D97-AF65-F5344CB8AC3E}">
        <p14:creationId xmlns:p14="http://schemas.microsoft.com/office/powerpoint/2010/main" val="215873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826" y="1700904"/>
            <a:ext cx="8229600" cy="100073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altLang="da-DK" sz="40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 for i dag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D8D16CF-FC6D-A953-41A3-26A1E85E7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925" y="2701636"/>
            <a:ext cx="487112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284413" y="3493698"/>
            <a:ext cx="7772400" cy="2573488"/>
          </a:xfr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algn="ctr">
              <a:defRPr/>
            </a:pPr>
            <a:r>
              <a:rPr lang="da-DK" sz="2400" b="1" dirty="0"/>
              <a:t>Tøm hoved og telefon/kalder/Bipper</a:t>
            </a:r>
            <a:br>
              <a:rPr lang="da-DK" sz="2400" b="1" dirty="0"/>
            </a:br>
            <a:r>
              <a:rPr lang="da-DK" sz="2400" b="1" dirty="0"/>
              <a:t/>
            </a:r>
            <a:br>
              <a:rPr lang="da-DK" sz="2400" b="1" dirty="0"/>
            </a:br>
            <a:r>
              <a:rPr lang="da-DK" sz="2400" b="1" dirty="0"/>
              <a:t>Find papir – skriveredskab</a:t>
            </a:r>
            <a:br>
              <a:rPr lang="da-DK" sz="2400" b="1" dirty="0"/>
            </a:br>
            <a:r>
              <a:rPr lang="da-DK" sz="2400" b="1" dirty="0"/>
              <a:t/>
            </a:r>
            <a:br>
              <a:rPr lang="da-DK" sz="2400" b="1" dirty="0"/>
            </a:br>
            <a:r>
              <a:rPr lang="da-DK" sz="2400" b="1" dirty="0"/>
              <a:t>Find kaffe – vand – frokost</a:t>
            </a:r>
            <a:br>
              <a:rPr lang="da-DK" sz="2400" b="1" dirty="0"/>
            </a:br>
            <a:r>
              <a:rPr lang="da-DK" sz="2400" b="1" dirty="0"/>
              <a:t/>
            </a:r>
            <a:br>
              <a:rPr lang="da-DK" sz="2400" b="1" dirty="0"/>
            </a:br>
            <a:r>
              <a:rPr lang="da-DK" sz="2400" b="1" dirty="0"/>
              <a:t>Find sammen i grupper på 3</a:t>
            </a:r>
          </a:p>
        </p:txBody>
      </p:sp>
      <p:sp>
        <p:nvSpPr>
          <p:cNvPr id="12291" name="Pladsholder til tekst 4"/>
          <p:cNvSpPr>
            <a:spLocks noGrp="1" noChangeArrowheads="1"/>
          </p:cNvSpPr>
          <p:nvPr>
            <p:ph type="body" idx="1"/>
          </p:nvPr>
        </p:nvSpPr>
        <p:spPr>
          <a:xfrm>
            <a:off x="1180232" y="1299773"/>
            <a:ext cx="7772400" cy="1500188"/>
          </a:xfrm>
        </p:spPr>
        <p:txBody>
          <a:bodyPr/>
          <a:lstStyle/>
          <a:p>
            <a:r>
              <a:rPr lang="da-DK" altLang="da-DK" sz="3600" b="1" dirty="0">
                <a:latin typeface="Calibri" panose="020F0502020204030204" pitchFamily="34" charset="0"/>
              </a:rPr>
              <a:t>3 minutter </a:t>
            </a:r>
          </a:p>
        </p:txBody>
      </p:sp>
      <p:pic>
        <p:nvPicPr>
          <p:cNvPr id="12292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4546" r="5504" b="4546"/>
          <a:stretch>
            <a:fillRect/>
          </a:stretch>
        </p:blipFill>
        <p:spPr bwMode="auto">
          <a:xfrm>
            <a:off x="7646779" y="189781"/>
            <a:ext cx="3670873" cy="30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0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99" y="115886"/>
            <a:ext cx="8964613" cy="663575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Program for 3-timers mødet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99" y="976359"/>
            <a:ext cx="10520516" cy="5658598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Velkomst og plan for næste de 3 timer</a:t>
            </a:r>
            <a:r>
              <a:rPr lang="da-DK" altLang="da-DK" sz="2000" dirty="0">
                <a:latin typeface="Calibri" panose="020F0502020204030204" pitchFamily="34" charset="0"/>
              </a:rPr>
              <a:t> </a:t>
            </a:r>
            <a:r>
              <a:rPr lang="da-DK" altLang="da-DK" sz="1600" dirty="0">
                <a:latin typeface="Calibri" panose="020F0502020204030204" pitchFamily="34" charset="0"/>
              </a:rPr>
              <a:t>(15 min)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Status siden sidste 3 timers møde </a:t>
            </a:r>
            <a:r>
              <a:rPr lang="da-DK" altLang="da-DK" sz="1600" dirty="0">
                <a:latin typeface="Calibri" panose="020F0502020204030204" pitchFamily="34" charset="0"/>
              </a:rPr>
              <a:t>(30 min)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Handleplan fra 2023 – status på de enkelte initiativer –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Fokus på egne erfaringer og ideer  til initiativer </a:t>
            </a:r>
            <a:r>
              <a:rPr lang="da-DK" altLang="da-DK" sz="1600" dirty="0">
                <a:latin typeface="Calibri" panose="020F0502020204030204" pitchFamily="34" charset="0"/>
              </a:rPr>
              <a:t>(35 min)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Egen refleksion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Diskussion i grupper af 3 og 3 – afsæt i egne erfaringer og oplevelser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da-DK" sz="2000" b="1" dirty="0">
                <a:latin typeface="Calibri" panose="020F0502020204030204" pitchFamily="34" charset="0"/>
              </a:rPr>
              <a:t>Pause</a:t>
            </a:r>
            <a:r>
              <a:rPr lang="en-US" altLang="da-DK" sz="2000" i="1" dirty="0">
                <a:latin typeface="Calibri" panose="020F0502020204030204" pitchFamily="34" charset="0"/>
              </a:rPr>
              <a:t> </a:t>
            </a:r>
            <a:r>
              <a:rPr lang="en-US" altLang="da-DK" sz="1400" dirty="0">
                <a:latin typeface="Calibri" panose="020F0502020204030204" pitchFamily="34" charset="0"/>
              </a:rPr>
              <a:t>(15 min)</a:t>
            </a: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endParaRPr lang="da-DK" altLang="da-DK" sz="8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Fokus på forslag til initiativer og konkrete tiltag </a:t>
            </a:r>
            <a:r>
              <a:rPr lang="da-DK" altLang="da-DK" sz="1600" dirty="0">
                <a:latin typeface="Calibri" panose="020F0502020204030204" pitchFamily="34" charset="0"/>
              </a:rPr>
              <a:t>(40 min)  </a:t>
            </a:r>
            <a:endParaRPr lang="da-DK" altLang="da-DK" sz="1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Diskussion i større grupper -  oplevelser/overvejelser deles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Forslag til initiativer og tiltag prioriteres, formuleres og bringes med til plenum</a:t>
            </a: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endParaRPr lang="da-DK" altLang="da-DK" sz="8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Plenum</a:t>
            </a:r>
            <a:r>
              <a:rPr lang="da-DK" altLang="da-DK" sz="2000" dirty="0">
                <a:latin typeface="Calibri" panose="020F0502020204030204" pitchFamily="34" charset="0"/>
              </a:rPr>
              <a:t> </a:t>
            </a:r>
            <a:r>
              <a:rPr lang="da-DK" altLang="da-DK" sz="1600" dirty="0">
                <a:latin typeface="Calibri" panose="020F0502020204030204" pitchFamily="34" charset="0"/>
              </a:rPr>
              <a:t>(50 min)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De 5-6 vigtigste initiativer prioriteres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Vores forslag til handleplan inkl. forslag til konkretet tiltag.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Udpeges tovholdere </a:t>
            </a: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endParaRPr lang="da-DK" altLang="da-DK" sz="8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Opsamling ved mødeleder </a:t>
            </a:r>
            <a:r>
              <a:rPr lang="da-DK" altLang="da-DK" sz="1600" dirty="0">
                <a:latin typeface="Calibri" panose="020F0502020204030204" pitchFamily="34" charset="0"/>
              </a:rPr>
              <a:t>(10 min)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59376" y="6527801"/>
            <a:ext cx="2016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6CBD7F-082B-9200-F863-988CD4C0B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172" y="1758868"/>
            <a:ext cx="3642196" cy="20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6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253" y="247189"/>
            <a:ext cx="9002308" cy="1143000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Formål og rammen for 3-timers mødet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9253" y="1390189"/>
            <a:ext cx="10753493" cy="5049939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da-DK" altLang="da-DK" sz="1800" b="1" dirty="0"/>
              <a:t>Formål; </a:t>
            </a:r>
            <a:endParaRPr lang="da-DK" altLang="da-DK" sz="1400" dirty="0"/>
          </a:p>
          <a:p>
            <a:pPr eaLnBrk="1" hangingPunct="1">
              <a:defRPr/>
            </a:pPr>
            <a:r>
              <a:rPr lang="da-DK" altLang="da-DK" sz="1800" dirty="0"/>
              <a:t>Status på uddannelsesinitiativer fra handleplanen 2023</a:t>
            </a:r>
          </a:p>
          <a:p>
            <a:pPr eaLnBrk="1" hangingPunct="1">
              <a:defRPr/>
            </a:pPr>
            <a:r>
              <a:rPr lang="da-DK" altLang="da-DK" sz="1800" dirty="0"/>
              <a:t>Ideer til initiativer og tiltag, der kan medvirke til at </a:t>
            </a:r>
            <a:r>
              <a:rPr lang="da-DK" sz="1800" dirty="0"/>
              <a:t>styrke og udvikle uddannelses- og læringsmiljøet</a:t>
            </a:r>
            <a:r>
              <a:rPr lang="da-DK" altLang="da-DK" sz="1800" dirty="0"/>
              <a:t> på AUH.  </a:t>
            </a:r>
          </a:p>
          <a:p>
            <a:pPr eaLnBrk="1" hangingPunct="1">
              <a:buFontTx/>
              <a:buNone/>
              <a:defRPr/>
            </a:pPr>
            <a:r>
              <a:rPr lang="da-DK" altLang="da-DK" sz="1800" b="1" dirty="0"/>
              <a:t>Udbytte:</a:t>
            </a:r>
          </a:p>
          <a:p>
            <a:pPr eaLnBrk="1" hangingPunct="1">
              <a:defRPr/>
            </a:pPr>
            <a:r>
              <a:rPr lang="da-DK" altLang="da-DK" sz="1800" dirty="0"/>
              <a:t>Vores bud på afdelingens handlingsplan med forslag til konkrete initiativer og tiltag</a:t>
            </a:r>
          </a:p>
          <a:p>
            <a:pPr marL="0" indent="0">
              <a:buNone/>
              <a:defRPr/>
            </a:pPr>
            <a:r>
              <a:rPr lang="da-DK" altLang="da-DK" sz="1800" b="1" dirty="0"/>
              <a:t>Dagsorden/agenda</a:t>
            </a:r>
          </a:p>
          <a:p>
            <a:pPr eaLnBrk="1" hangingPunct="1">
              <a:defRPr/>
            </a:pPr>
            <a:r>
              <a:rPr lang="da-DK" altLang="da-DK" sz="1800" dirty="0"/>
              <a:t>Brainstorm og kvalificering af ideer – prioritering i plenum – beskrivelse af initiativ og tiltag</a:t>
            </a:r>
          </a:p>
          <a:p>
            <a:pPr marL="0" indent="0">
              <a:buNone/>
              <a:defRPr/>
            </a:pPr>
            <a:r>
              <a:rPr lang="da-DK" altLang="da-DK" sz="1800" b="1" dirty="0"/>
              <a:t>Regler/roller</a:t>
            </a:r>
          </a:p>
          <a:p>
            <a:pPr eaLnBrk="1" hangingPunct="1">
              <a:defRPr/>
            </a:pPr>
            <a:r>
              <a:rPr lang="da-DK" altLang="da-DK" sz="1800" dirty="0"/>
              <a:t>Mødeleder er XXXXX og referent er XXXX </a:t>
            </a:r>
          </a:p>
          <a:p>
            <a:pPr eaLnBrk="1" hangingPunct="1">
              <a:defRPr/>
            </a:pPr>
            <a:r>
              <a:rPr lang="da-DK" altLang="da-DK" sz="1800" dirty="0"/>
              <a:t>Refleksion (alene) – diskussion af oplevelser/ideer (3 og 3 – 6 og 6)</a:t>
            </a:r>
          </a:p>
          <a:p>
            <a:pPr marL="0" indent="0">
              <a:buNone/>
              <a:defRPr/>
            </a:pPr>
            <a:r>
              <a:rPr lang="da-DK" altLang="da-DK" sz="1800" b="1" dirty="0"/>
              <a:t>Det videre forløb </a:t>
            </a:r>
          </a:p>
          <a:p>
            <a:pPr eaLnBrk="1" hangingPunct="1">
              <a:defRPr/>
            </a:pPr>
            <a:r>
              <a:rPr lang="da-DK" altLang="da-DK" sz="1800" dirty="0"/>
              <a:t>Fremlæggelse af forslag til handleplan på fælles lægemøde d x/x  </a:t>
            </a:r>
          </a:p>
          <a:p>
            <a:pPr eaLnBrk="1" hangingPunct="1">
              <a:defRPr/>
            </a:pPr>
            <a:r>
              <a:rPr lang="da-DK" altLang="da-DK" sz="1800" dirty="0"/>
              <a:t>Endelige handleplan for 2024/25 udarbejdes af mødeleder sammen med U-team/AL  </a:t>
            </a:r>
          </a:p>
          <a:p>
            <a:pPr marL="0" indent="0">
              <a:buNone/>
              <a:defRPr/>
            </a:pPr>
            <a:endParaRPr lang="da-DK" altLang="da-DK" sz="2000" dirty="0"/>
          </a:p>
        </p:txBody>
      </p:sp>
    </p:spTree>
    <p:extLst>
      <p:ext uri="{BB962C8B-B14F-4D97-AF65-F5344CB8AC3E}">
        <p14:creationId xmlns:p14="http://schemas.microsoft.com/office/powerpoint/2010/main" val="320384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1989139"/>
            <a:ext cx="244792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Diagram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38513"/>
            <a:ext cx="112903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uppe 3"/>
          <p:cNvGrpSpPr>
            <a:grpSpLocks/>
          </p:cNvGrpSpPr>
          <p:nvPr/>
        </p:nvGrpSpPr>
        <p:grpSpPr bwMode="auto">
          <a:xfrm>
            <a:off x="8091489" y="849314"/>
            <a:ext cx="433387" cy="434975"/>
            <a:chOff x="6875463" y="908050"/>
            <a:chExt cx="433387" cy="433388"/>
          </a:xfrm>
        </p:grpSpPr>
        <p:sp>
          <p:nvSpPr>
            <p:cNvPr id="2" name="Ellipse 1"/>
            <p:cNvSpPr>
              <a:spLocks noChangeArrowheads="1"/>
            </p:cNvSpPr>
            <p:nvPr/>
          </p:nvSpPr>
          <p:spPr bwMode="auto">
            <a:xfrm>
              <a:off x="6875463" y="908050"/>
              <a:ext cx="433387" cy="433388"/>
            </a:xfrm>
            <a:prstGeom prst="ellipse">
              <a:avLst/>
            </a:prstGeom>
            <a:solidFill>
              <a:srgbClr val="006699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chemeClr val="dk1"/>
                </a:solidFill>
              </a:endParaRPr>
            </a:p>
          </p:txBody>
        </p:sp>
        <p:sp>
          <p:nvSpPr>
            <p:cNvPr id="15374" name="Tekstboks 2"/>
            <p:cNvSpPr txBox="1">
              <a:spLocks noChangeArrowheads="1"/>
            </p:cNvSpPr>
            <p:nvPr/>
          </p:nvSpPr>
          <p:spPr bwMode="auto">
            <a:xfrm>
              <a:off x="6875463" y="939800"/>
              <a:ext cx="4333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da-DK" altLang="da-DK" sz="18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1</a:t>
              </a:r>
            </a:p>
          </p:txBody>
        </p:sp>
      </p:grp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8308975" y="5387975"/>
            <a:ext cx="431800" cy="431800"/>
          </a:xfrm>
          <a:prstGeom prst="ellipse">
            <a:avLst/>
          </a:prstGeom>
          <a:solidFill>
            <a:srgbClr val="0066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dk1"/>
              </a:solidFill>
            </a:endParaRPr>
          </a:p>
        </p:txBody>
      </p:sp>
      <p:sp>
        <p:nvSpPr>
          <p:cNvPr id="15366" name="Tekstboks 6"/>
          <p:cNvSpPr txBox="1">
            <a:spLocks noChangeArrowheads="1"/>
          </p:cNvSpPr>
          <p:nvPr/>
        </p:nvSpPr>
        <p:spPr bwMode="auto">
          <a:xfrm>
            <a:off x="8308975" y="541972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3313113" y="5602288"/>
            <a:ext cx="431800" cy="431800"/>
          </a:xfrm>
          <a:prstGeom prst="ellipse">
            <a:avLst/>
          </a:prstGeom>
          <a:solidFill>
            <a:srgbClr val="0066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dk1"/>
              </a:solidFill>
            </a:endParaRPr>
          </a:p>
        </p:txBody>
      </p:sp>
      <p:sp>
        <p:nvSpPr>
          <p:cNvPr id="15368" name="Tekstboks 8"/>
          <p:cNvSpPr txBox="1">
            <a:spLocks noChangeArrowheads="1"/>
          </p:cNvSpPr>
          <p:nvPr/>
        </p:nvSpPr>
        <p:spPr bwMode="auto">
          <a:xfrm>
            <a:off x="3317875" y="563562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3641725" y="1035050"/>
            <a:ext cx="431800" cy="433388"/>
          </a:xfrm>
          <a:prstGeom prst="ellipse">
            <a:avLst/>
          </a:prstGeom>
          <a:solidFill>
            <a:srgbClr val="0066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dk1"/>
              </a:solidFill>
            </a:endParaRPr>
          </a:p>
        </p:txBody>
      </p:sp>
      <p:sp>
        <p:nvSpPr>
          <p:cNvPr id="15370" name="Tekstboks 10"/>
          <p:cNvSpPr txBox="1">
            <a:spLocks noChangeArrowheads="1"/>
          </p:cNvSpPr>
          <p:nvPr/>
        </p:nvSpPr>
        <p:spPr bwMode="auto">
          <a:xfrm>
            <a:off x="3641725" y="106680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15372" name="Tekstfelt 2"/>
          <p:cNvSpPr txBox="1">
            <a:spLocks noChangeArrowheads="1"/>
          </p:cNvSpPr>
          <p:nvPr/>
        </p:nvSpPr>
        <p:spPr bwMode="auto">
          <a:xfrm>
            <a:off x="6880226" y="4437063"/>
            <a:ext cx="3463925" cy="862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 dirty="0"/>
              <a:t>”Endelig handleplan</a:t>
            </a:r>
          </a:p>
          <a:p>
            <a:pPr algn="ctr"/>
            <a:r>
              <a:rPr lang="da-DK" altLang="da-DK" sz="1800" b="1" dirty="0"/>
              <a:t>2024/2025”</a:t>
            </a:r>
          </a:p>
          <a:p>
            <a:pPr algn="ctr"/>
            <a:r>
              <a:rPr lang="da-DK" altLang="da-DK" sz="1400" dirty="0"/>
              <a:t>med ledelsen og UALO/UAO</a:t>
            </a:r>
            <a:endParaRPr lang="da-DK" altLang="da-DK" sz="1200" dirty="0"/>
          </a:p>
        </p:txBody>
      </p:sp>
      <p:sp>
        <p:nvSpPr>
          <p:cNvPr id="3" name="Tekstfelt 2"/>
          <p:cNvSpPr txBox="1"/>
          <p:nvPr/>
        </p:nvSpPr>
        <p:spPr>
          <a:xfrm>
            <a:off x="294393" y="251192"/>
            <a:ext cx="3018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Forbedringsmodellen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/>
              <a:t>Study</a:t>
            </a: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91231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 noChangeArrowheads="1"/>
          </p:cNvSpPr>
          <p:nvPr>
            <p:ph type="title"/>
          </p:nvPr>
        </p:nvSpPr>
        <p:spPr>
          <a:xfrm>
            <a:off x="844363" y="203114"/>
            <a:ext cx="9854817" cy="914400"/>
          </a:xfrm>
        </p:spPr>
        <p:txBody>
          <a:bodyPr>
            <a:noAutofit/>
          </a:bodyPr>
          <a:lstStyle/>
          <a:p>
            <a:r>
              <a:rPr lang="da-DK" altLang="da-DK" sz="3600" dirty="0">
                <a:latin typeface="Calibri" panose="020F0502020204030204" pitchFamily="34" charset="0"/>
              </a:rPr>
              <a:t>Status på handleplan fra 2023  </a:t>
            </a:r>
            <a:r>
              <a:rPr lang="da-DK" altLang="da-DK" sz="2800" dirty="0">
                <a:latin typeface="Calibri" panose="020F0502020204030204" pitchFamily="34" charset="0"/>
              </a:rPr>
              <a:t>(max 30 min)</a:t>
            </a:r>
            <a:endParaRPr lang="da-DK" altLang="da-DK" sz="3600" dirty="0">
              <a:latin typeface="Calibri" panose="020F0502020204030204" pitchFamily="34" charset="0"/>
            </a:endParaRPr>
          </a:p>
        </p:txBody>
      </p:sp>
      <p:sp>
        <p:nvSpPr>
          <p:cNvPr id="19459" name="Pladsholder til indhold 2"/>
          <p:cNvSpPr>
            <a:spLocks noGrp="1" noChangeArrowheads="1"/>
          </p:cNvSpPr>
          <p:nvPr>
            <p:ph idx="1"/>
          </p:nvPr>
        </p:nvSpPr>
        <p:spPr>
          <a:xfrm>
            <a:off x="844363" y="1135802"/>
            <a:ext cx="8396914" cy="3309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altLang="da-DK" sz="2400" b="1" dirty="0">
                <a:latin typeface="Calibri" panose="020F0502020204030204" pitchFamily="34" charset="0"/>
              </a:rPr>
              <a:t>Opgaven i plenum er at vurdere om de enkelte initiativer er </a:t>
            </a:r>
          </a:p>
          <a:p>
            <a:pPr lvl="1"/>
            <a:r>
              <a:rPr lang="da-DK" altLang="da-DK" sz="2000" b="1" dirty="0">
                <a:latin typeface="Calibri" panose="020F0502020204030204" pitchFamily="34" charset="0"/>
              </a:rPr>
              <a:t>fuldt gennemført </a:t>
            </a:r>
          </a:p>
          <a:p>
            <a:pPr lvl="2"/>
            <a:r>
              <a:rPr lang="da-DK" altLang="da-DK" dirty="0">
                <a:latin typeface="Calibri" panose="020F0502020204030204" pitchFamily="34" charset="0"/>
              </a:rPr>
              <a:t>hvilket effekt har tiltaget haft på uddannelsen?</a:t>
            </a:r>
          </a:p>
          <a:p>
            <a:pPr lvl="1"/>
            <a:r>
              <a:rPr lang="da-DK" altLang="da-DK" sz="2000" b="1" dirty="0">
                <a:latin typeface="Calibri" panose="020F0502020204030204" pitchFamily="34" charset="0"/>
              </a:rPr>
              <a:t>delvis gennemført </a:t>
            </a:r>
          </a:p>
          <a:p>
            <a:pPr lvl="2"/>
            <a:r>
              <a:rPr lang="da-DK" altLang="da-DK" dirty="0">
                <a:latin typeface="Calibri" panose="020F0502020204030204" pitchFamily="34" charset="0"/>
              </a:rPr>
              <a:t>hvad mangler der for at komme i mål?</a:t>
            </a:r>
          </a:p>
          <a:p>
            <a:pPr lvl="1"/>
            <a:r>
              <a:rPr lang="da-DK" altLang="da-DK" sz="2000" b="1" dirty="0">
                <a:latin typeface="Calibri" panose="020F0502020204030204" pitchFamily="34" charset="0"/>
              </a:rPr>
              <a:t>ikke gennemført </a:t>
            </a:r>
          </a:p>
          <a:p>
            <a:pPr lvl="2"/>
            <a:r>
              <a:rPr lang="da-DK" altLang="da-DK" dirty="0">
                <a:latin typeface="Calibri" panose="020F0502020204030204" pitchFamily="34" charset="0"/>
              </a:rPr>
              <a:t>Hvis forsat relevant</a:t>
            </a:r>
          </a:p>
          <a:p>
            <a:pPr lvl="3"/>
            <a:r>
              <a:rPr lang="da-DK" altLang="da-DK" dirty="0">
                <a:latin typeface="Calibri" panose="020F0502020204030204" pitchFamily="34" charset="0"/>
              </a:rPr>
              <a:t>Angiv – hvordan der skal arbejdes videre med tiltaget?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BA1B918-3099-23DF-00B0-89E4403EC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11" y="4100996"/>
            <a:ext cx="9157979" cy="255389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E441AD6-06D7-3B6D-DA61-626B824E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687" y="1891848"/>
            <a:ext cx="3330765" cy="172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2"/>
          <p:cNvSpPr txBox="1">
            <a:spLocks noChangeArrowheads="1"/>
          </p:cNvSpPr>
          <p:nvPr/>
        </p:nvSpPr>
        <p:spPr bwMode="auto">
          <a:xfrm>
            <a:off x="202274" y="1803727"/>
            <a:ext cx="11787447" cy="255196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Tænk uddannelse frit ud af boksen og ind i fremtidens muligheder og behov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Initiativer og tiltag, der kan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transformere - </a:t>
            </a:r>
            <a:r>
              <a:rPr lang="da-DK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forandre, udvikle &amp; nytænke </a:t>
            </a: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lægelige videreuddannelsen</a:t>
            </a:r>
            <a:r>
              <a:rPr kumimoji="0" lang="da-DK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da-DK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- i egen afdeling og/eller på tværs af AUH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da-DK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både store og små forandringer   </a:t>
            </a: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0451" y="3118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altLang="da-DK" sz="3600" dirty="0">
                <a:solidFill>
                  <a:srgbClr val="0070C0"/>
                </a:solidFill>
                <a:latin typeface="Calibri" panose="020F0502020204030204" pitchFamily="34" charset="0"/>
              </a:rPr>
              <a:t>Tema for 3-timers møde 2024 </a:t>
            </a:r>
            <a:endParaRPr lang="da-DK" sz="3600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B23AE07-F55F-8F51-8F7D-5680D3B97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32" y="5054273"/>
            <a:ext cx="3216533" cy="18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9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2" descr="image00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19" y="255638"/>
            <a:ext cx="2980963" cy="299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377881-DAC9-2636-2F28-0EA32F546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18" y="-553136"/>
            <a:ext cx="9546495" cy="2387600"/>
          </a:xfrm>
        </p:spPr>
        <p:txBody>
          <a:bodyPr>
            <a:normAutofit/>
          </a:bodyPr>
          <a:lstStyle/>
          <a:p>
            <a:pPr algn="l"/>
            <a:r>
              <a:rPr lang="da-DK" sz="4000" b="1" dirty="0">
                <a:latin typeface="+mn-lt"/>
              </a:rPr>
              <a:t>Hvorfor er temaet ”transformation”?</a:t>
            </a:r>
            <a:br>
              <a:rPr lang="da-DK" sz="4000" b="1" dirty="0">
                <a:latin typeface="+mn-lt"/>
              </a:rPr>
            </a:br>
            <a:r>
              <a:rPr lang="da-DK" sz="4000" b="1" dirty="0">
                <a:latin typeface="+mn-lt"/>
              </a:rPr>
              <a:t>Sundhedsvæsnets opgaver vokser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subTitle" idx="1"/>
          </p:nvPr>
        </p:nvSpPr>
        <p:spPr>
          <a:xfrm>
            <a:off x="138419" y="2247807"/>
            <a:ext cx="11915163" cy="3759702"/>
          </a:xfrm>
        </p:spPr>
        <p:txBody>
          <a:bodyPr>
            <a:noAutofit/>
          </a:bodyPr>
          <a:lstStyle/>
          <a:p>
            <a:pPr algn="l"/>
            <a:r>
              <a:rPr lang="da-DK" b="1" dirty="0"/>
              <a:t>Vi skal arbejde på en anden måde</a:t>
            </a:r>
          </a:p>
          <a:p>
            <a:pPr marL="1028608" lvl="1" indent="-571500" algn="l">
              <a:buFont typeface="Arial" panose="020B0604020202020204" pitchFamily="34" charset="0"/>
              <a:buChar char="•"/>
            </a:pPr>
            <a:r>
              <a:rPr lang="da-DK" dirty="0"/>
              <a:t>der bliver færre indlagte + 72 timers ansvar </a:t>
            </a:r>
          </a:p>
          <a:p>
            <a:pPr marL="1028608" lvl="1" indent="-571500" algn="l">
              <a:buFont typeface="Arial" panose="020B0604020202020204" pitchFamily="34" charset="0"/>
              <a:buChar char="•"/>
            </a:pPr>
            <a:r>
              <a:rPr lang="da-DK" dirty="0"/>
              <a:t>der sker ændringer i den måde vi skal møde patienterne på fx virtuelt </a:t>
            </a:r>
          </a:p>
          <a:p>
            <a:pPr marL="1028608" lvl="1" indent="-571500" algn="l">
              <a:buFont typeface="Arial" panose="020B0604020202020204" pitchFamily="34" charset="0"/>
              <a:buChar char="•"/>
            </a:pPr>
            <a:r>
              <a:rPr lang="da-DK" dirty="0"/>
              <a:t>der kommer stigende forventninger i befolkningen</a:t>
            </a:r>
          </a:p>
          <a:p>
            <a:pPr marL="1028608" lvl="1" indent="-571500" algn="l">
              <a:buFont typeface="Arial" panose="020B0604020202020204" pitchFamily="34" charset="0"/>
              <a:buChar char="•"/>
            </a:pPr>
            <a:r>
              <a:rPr lang="da-DK" dirty="0"/>
              <a:t>der bliver forskel i behandlingstilbud til den enkelte </a:t>
            </a:r>
            <a:r>
              <a:rPr lang="da-DK" dirty="0" err="1"/>
              <a:t>bla</a:t>
            </a:r>
            <a:r>
              <a:rPr lang="da-DK" dirty="0"/>
              <a:t>. for at sikre lighed i sundhed </a:t>
            </a:r>
          </a:p>
          <a:p>
            <a:pPr algn="l"/>
            <a:r>
              <a:rPr lang="da-DK" b="1" dirty="0"/>
              <a:t>Vi skal uddanne flere på tværs af faggrupper</a:t>
            </a:r>
          </a:p>
          <a:p>
            <a:pPr marL="1028608" lvl="1" indent="-571500" algn="l">
              <a:buFont typeface="Arial" panose="020B0604020202020204" pitchFamily="34" charset="0"/>
              <a:buChar char="•"/>
            </a:pPr>
            <a:r>
              <a:rPr lang="da-DK" dirty="0"/>
              <a:t>der er brug nye kompetencer </a:t>
            </a:r>
          </a:p>
          <a:p>
            <a:pPr marL="1028608" lvl="1" indent="-571500" algn="l">
              <a:buFont typeface="Arial" panose="020B0604020202020204" pitchFamily="34" charset="0"/>
              <a:buChar char="•"/>
            </a:pPr>
            <a:r>
              <a:rPr lang="da-DK" dirty="0"/>
              <a:t>der er fokus på trivsel og læringsmiljø så flere vil arbejde i sundhedsvæsnet fra</a:t>
            </a:r>
          </a:p>
          <a:p>
            <a:pPr algn="l"/>
            <a:r>
              <a:rPr lang="da-DK" b="1" dirty="0"/>
              <a:t>Vi får flere penge - men det løser ikke problemet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a-DK" dirty="0"/>
              <a:t>flere ydelser bliver dyrere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a-DK" dirty="0"/>
              <a:t>der kan ikke skaffes flere medarbejdere   </a:t>
            </a:r>
          </a:p>
          <a:p>
            <a:r>
              <a:rPr lang="da-DK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54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EDD37BA-A15A-0642-7FD9-946CB9A43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1" y="2105695"/>
            <a:ext cx="4720385" cy="265311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25DDC64-58BF-5105-F9DE-201DD681428A}"/>
              </a:ext>
            </a:extLst>
          </p:cNvPr>
          <p:cNvSpPr txBox="1"/>
          <p:nvPr/>
        </p:nvSpPr>
        <p:spPr>
          <a:xfrm>
            <a:off x="97408" y="5804371"/>
            <a:ext cx="447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hlinkClick r:id="rId4"/>
              </a:rPr>
              <a:t>Link til AUH transformationssamtaler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D3590D-2767-8DA6-6007-2DDAC1D5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a-DK" sz="3600" b="1" dirty="0">
                <a:latin typeface="+mn-lt"/>
              </a:rPr>
              <a:t>Hvilke bud har vi på tiltag og initiativer, der kan  ”transformere” uddannelse på AUH? 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D8609B9-A2A9-9FEA-1AF8-E645150DCB11}"/>
              </a:ext>
            </a:extLst>
          </p:cNvPr>
          <p:cNvSpPr txBox="1"/>
          <p:nvPr/>
        </p:nvSpPr>
        <p:spPr>
          <a:xfrm>
            <a:off x="5310335" y="1526277"/>
            <a:ext cx="55346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/>
              <a:t>Transformation indebærer bl.a.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Forandring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Udvikling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Nytænkning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AEC5B56-A681-0206-E888-677EA9D92F4E}"/>
              </a:ext>
            </a:extLst>
          </p:cNvPr>
          <p:cNvSpPr txBox="1"/>
          <p:nvPr/>
        </p:nvSpPr>
        <p:spPr>
          <a:xfrm>
            <a:off x="4569543" y="4203933"/>
            <a:ext cx="752504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/>
              <a:t>Et eksempel; </a:t>
            </a:r>
          </a:p>
          <a:p>
            <a:r>
              <a:rPr lang="da-DK" sz="2400" dirty="0"/>
              <a:t>I 2028 har vi i afdelingen en rigtig god uddannelse samtidig med, at vi behandler flere patienter end vi gør i dag  </a:t>
            </a:r>
          </a:p>
          <a:p>
            <a:endParaRPr lang="da-DK" sz="2400" dirty="0"/>
          </a:p>
          <a:p>
            <a:r>
              <a:rPr lang="da-DK" sz="2400" dirty="0"/>
              <a:t>Hvad var det vi gjorde anderledes og nyt i 2024/25, som var med til at sikre den gode uddannelse? </a:t>
            </a:r>
          </a:p>
        </p:txBody>
      </p:sp>
    </p:spTree>
    <p:extLst>
      <p:ext uri="{BB962C8B-B14F-4D97-AF65-F5344CB8AC3E}">
        <p14:creationId xmlns:p14="http://schemas.microsoft.com/office/powerpoint/2010/main" val="208532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1550</Words>
  <Application>Microsoft Office PowerPoint</Application>
  <PresentationFormat>Widescreen</PresentationFormat>
  <Paragraphs>223</Paragraphs>
  <Slides>19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Garamond</vt:lpstr>
      <vt:lpstr>Google Sans</vt:lpstr>
      <vt:lpstr>Montserrat</vt:lpstr>
      <vt:lpstr>Montserrat Medium</vt:lpstr>
      <vt:lpstr>Times</vt:lpstr>
      <vt:lpstr>Times New Roman</vt:lpstr>
      <vt:lpstr>Verdana</vt:lpstr>
      <vt:lpstr>Office-tema</vt:lpstr>
      <vt:lpstr>Velkommen til 3-timers møde 2024 XX afdeling</vt:lpstr>
      <vt:lpstr>Tøm hoved og telefon/kalder/Bipper  Find papir – skriveredskab  Find kaffe – vand – frokost  Find sammen i grupper på 3</vt:lpstr>
      <vt:lpstr>Program for 3-timers mødet</vt:lpstr>
      <vt:lpstr>Formål og rammen for 3-timers mødet</vt:lpstr>
      <vt:lpstr>PowerPoint-præsentation</vt:lpstr>
      <vt:lpstr>Status på handleplan fra 2023  (max 30 min)</vt:lpstr>
      <vt:lpstr>Tema for 3-timers møde 2024 </vt:lpstr>
      <vt:lpstr>Hvorfor er temaet ”transformation”? Sundhedsvæsnets opgaver vokser</vt:lpstr>
      <vt:lpstr>Hvilke bud har vi på tiltag og initiativer, der kan  ”transformere” uddannelse på AUH?  </vt:lpstr>
      <vt:lpstr>Vi skal have mere uddannelse på AUH  </vt:lpstr>
      <vt:lpstr>Brainstorm med afsæt i egne erfaringer  og ideer til nye initiativer</vt:lpstr>
      <vt:lpstr>Del 1 – Instruktion til brainstorm – 3 og 3</vt:lpstr>
      <vt:lpstr>Pause </vt:lpstr>
      <vt:lpstr>PowerPoint-præsentation</vt:lpstr>
      <vt:lpstr>Opgaven i plenum er;  en prioritering af initiativerne og forslag til handleplan  </vt:lpstr>
      <vt:lpstr>Del 3; Prioritering af nye initiativer og forslag til handleplan </vt:lpstr>
      <vt:lpstr>Efter 3-timers mødet</vt:lpstr>
      <vt:lpstr>Fra idé til praksis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har jeg rettet til og finpudset, godt gået i ”onetake” Claus 😊     https://region-midtjylland.23video.com/secret/77885356/a0845b7c9f5d9fc99b88fc79db2c8d19</dc:title>
  <dc:creator>Gitte Valsted Eriksen</dc:creator>
  <cp:lastModifiedBy>Mathilde Kiær Larsen</cp:lastModifiedBy>
  <cp:revision>48</cp:revision>
  <cp:lastPrinted>2024-09-06T08:51:49Z</cp:lastPrinted>
  <dcterms:created xsi:type="dcterms:W3CDTF">2022-09-07T19:22:07Z</dcterms:created>
  <dcterms:modified xsi:type="dcterms:W3CDTF">2024-09-06T09:24:24Z</dcterms:modified>
</cp:coreProperties>
</file>