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416" r:id="rId5"/>
    <p:sldId id="1003" r:id="rId6"/>
    <p:sldId id="266" r:id="rId7"/>
    <p:sldId id="264" r:id="rId8"/>
    <p:sldId id="265" r:id="rId9"/>
    <p:sldId id="267" r:id="rId10"/>
    <p:sldId id="292" r:id="rId11"/>
    <p:sldId id="987" r:id="rId12"/>
    <p:sldId id="2610" r:id="rId13"/>
    <p:sldId id="1005" r:id="rId14"/>
    <p:sldId id="294" r:id="rId15"/>
    <p:sldId id="274" r:id="rId16"/>
    <p:sldId id="388" r:id="rId17"/>
    <p:sldId id="276" r:id="rId18"/>
    <p:sldId id="277" r:id="rId19"/>
    <p:sldId id="278" r:id="rId20"/>
    <p:sldId id="400" r:id="rId21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D0F812-CAD5-47FA-BEE3-586EF9F64B8C}" name="Gitte Valsted Eriksen" initials="GE" userId="S::GIERIK@onerm.dk::4eb00862-2de0-47e5-8b96-f62c0df1d360" providerId="AD"/>
  <p188:author id="{426512AF-9572-3DAC-A644-F5009FCB56BD}" name="Nina Haugbølle Bjerre" initials="NA" userId="S::NINANS@onerm.dk::2bd95c92-b228-4167-ac68-0472d6d080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D7A9A-9054-FCFC-A080-1EFC9E6184C0}" v="3" dt="2026-09-10T07:48:58.641"/>
    <p1510:client id="{DFF08BBF-7FC3-4D3A-8B5C-0436FB068A5F}" v="10" dt="2026-09-10T10:03:12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2" autoAdjust="0"/>
    <p:restoredTop sz="80024" autoAdjust="0"/>
  </p:normalViewPr>
  <p:slideViewPr>
    <p:cSldViewPr snapToGrid="0">
      <p:cViewPr varScale="1">
        <p:scale>
          <a:sx n="58" d="100"/>
          <a:sy n="5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BBCA1-2611-48CB-9D17-FCDEB103857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8384E-05E7-44D9-9EE9-7B952ED17B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7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3838" y="808038"/>
            <a:ext cx="7183438" cy="4041775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489" y="5120147"/>
            <a:ext cx="4940903" cy="48478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GB" altLang="da-DK" dirty="0"/>
          </a:p>
        </p:txBody>
      </p:sp>
    </p:spTree>
    <p:extLst>
      <p:ext uri="{BB962C8B-B14F-4D97-AF65-F5344CB8AC3E}">
        <p14:creationId xmlns:p14="http://schemas.microsoft.com/office/powerpoint/2010/main" val="4259526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Pladsholder til slidebilled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Pladsholder til no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14340" name="Pladsholder til slide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E7D2EB8-3876-493E-B0DD-652F6F32FE53}" type="slidenum">
              <a:rPr lang="da-DK" altLang="da-DK" sz="1300" smtClean="0">
                <a:latin typeface="Times" panose="02020603050405020304" pitchFamily="18" charset="0"/>
              </a:rPr>
              <a:pPr/>
              <a:t>4</a:t>
            </a:fld>
            <a:endParaRPr lang="da-DK" altLang="da-DK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146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Pladsholder til slide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Pladsholder til no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16388" name="Pladsholder til slide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291E232-AB2E-4264-8CFF-666C5EA06C09}" type="slidenum">
              <a:rPr lang="da-DK" altLang="da-DK" sz="1300" smtClean="0">
                <a:latin typeface="Times" panose="02020603050405020304" pitchFamily="18" charset="0"/>
              </a:rPr>
              <a:pPr/>
              <a:t>5</a:t>
            </a:fld>
            <a:endParaRPr lang="da-DK" altLang="da-DK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40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8384E-05E7-44D9-9EE9-7B952ED17B1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5294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8384E-05E7-44D9-9EE9-7B952ED17B1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601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dsholder til diasbilled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Pladsholder til not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da-DK" altLang="da-DK"/>
              <a:t>Overvej at anvende store postit – hvor grupperne skriver overskrift på deres forslag til Initaitiv</a:t>
            </a:r>
          </a:p>
        </p:txBody>
      </p:sp>
      <p:sp>
        <p:nvSpPr>
          <p:cNvPr id="2867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954088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4501F8E-89DE-4C6B-8AF0-E829DC8A73D3}" type="slidenum">
              <a:rPr lang="da-DK" altLang="da-DK" sz="1300" smtClean="0">
                <a:latin typeface="Times" panose="02020603050405020304" pitchFamily="18" charset="0"/>
              </a:rPr>
              <a:pPr/>
              <a:t>12</a:t>
            </a:fld>
            <a:endParaRPr lang="da-DK" altLang="da-DK" sz="130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13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370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88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0292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347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082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23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63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77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482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643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2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499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0F98F59A-A4FB-B39E-A51C-002520AB71C4}"/>
              </a:ext>
            </a:extLst>
          </p:cNvPr>
          <p:cNvSpPr/>
          <p:nvPr userDrawn="1"/>
        </p:nvSpPr>
        <p:spPr>
          <a:xfrm flipH="1">
            <a:off x="2" y="3621974"/>
            <a:ext cx="6900152" cy="3236027"/>
          </a:xfrm>
          <a:custGeom>
            <a:avLst/>
            <a:gdLst>
              <a:gd name="connsiteX0" fmla="*/ 2522166 w 6900152"/>
              <a:gd name="connsiteY0" fmla="*/ 0 h 3236027"/>
              <a:gd name="connsiteX1" fmla="*/ 1513692 w 6900152"/>
              <a:gd name="connsiteY1" fmla="*/ 610143 h 3236027"/>
              <a:gd name="connsiteX2" fmla="*/ 159619 w 6900152"/>
              <a:gd name="connsiteY2" fmla="*/ 2959650 h 3236027"/>
              <a:gd name="connsiteX3" fmla="*/ 0 w 6900152"/>
              <a:gd name="connsiteY3" fmla="*/ 3236027 h 3236027"/>
              <a:gd name="connsiteX4" fmla="*/ 6900152 w 6900152"/>
              <a:gd name="connsiteY4" fmla="*/ 3236027 h 3236027"/>
              <a:gd name="connsiteX5" fmla="*/ 6900152 w 6900152"/>
              <a:gd name="connsiteY5" fmla="*/ 29 h 3236027"/>
              <a:gd name="connsiteX6" fmla="*/ 4899341 w 6900152"/>
              <a:gd name="connsiteY6" fmla="*/ 182 h 323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00152" h="3236027">
                <a:moveTo>
                  <a:pt x="2522166" y="0"/>
                </a:moveTo>
                <a:cubicBezTo>
                  <a:pt x="2234289" y="5477"/>
                  <a:pt x="1752464" y="184032"/>
                  <a:pt x="1513692" y="610143"/>
                </a:cubicBezTo>
                <a:cubicBezTo>
                  <a:pt x="1515540" y="610069"/>
                  <a:pt x="795397" y="1858644"/>
                  <a:pt x="159619" y="2959650"/>
                </a:cubicBezTo>
                <a:lnTo>
                  <a:pt x="0" y="3236027"/>
                </a:lnTo>
                <a:lnTo>
                  <a:pt x="6900152" y="3236027"/>
                </a:lnTo>
                <a:lnTo>
                  <a:pt x="6900152" y="29"/>
                </a:lnTo>
                <a:lnTo>
                  <a:pt x="4899341" y="182"/>
                </a:lnTo>
                <a:close/>
              </a:path>
            </a:pathLst>
          </a:custGeom>
          <a:solidFill>
            <a:schemeClr val="accent2">
              <a:alpha val="1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7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E07CF06-7ABF-1EEA-7D20-F6470A43B45F}"/>
              </a:ext>
            </a:extLst>
          </p:cNvPr>
          <p:cNvSpPr/>
          <p:nvPr userDrawn="1"/>
        </p:nvSpPr>
        <p:spPr>
          <a:xfrm>
            <a:off x="5870432" y="0"/>
            <a:ext cx="6321571" cy="6858000"/>
          </a:xfrm>
          <a:custGeom>
            <a:avLst/>
            <a:gdLst>
              <a:gd name="connsiteX0" fmla="*/ 1686527 w 6321571"/>
              <a:gd name="connsiteY0" fmla="*/ 0 h 6858000"/>
              <a:gd name="connsiteX1" fmla="*/ 6321571 w 6321571"/>
              <a:gd name="connsiteY1" fmla="*/ 0 h 6858000"/>
              <a:gd name="connsiteX2" fmla="*/ 6321571 w 6321571"/>
              <a:gd name="connsiteY2" fmla="*/ 6858000 h 6858000"/>
              <a:gd name="connsiteX3" fmla="*/ 1890031 w 6321571"/>
              <a:gd name="connsiteY3" fmla="*/ 6858000 h 6858000"/>
              <a:gd name="connsiteX4" fmla="*/ 157070 w 6321571"/>
              <a:gd name="connsiteY4" fmla="*/ 3854671 h 6858000"/>
              <a:gd name="connsiteX5" fmla="*/ 181678 w 6321571"/>
              <a:gd name="connsiteY5" fmla="*/ 2603835 h 6858000"/>
              <a:gd name="connsiteX6" fmla="*/ 1560153 w 6321571"/>
              <a:gd name="connsiteY6" fmla="*/ 2190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1571" h="6858000">
                <a:moveTo>
                  <a:pt x="1686527" y="0"/>
                </a:moveTo>
                <a:lnTo>
                  <a:pt x="6321571" y="0"/>
                </a:lnTo>
                <a:lnTo>
                  <a:pt x="6321571" y="6858000"/>
                </a:lnTo>
                <a:lnTo>
                  <a:pt x="1890031" y="6858000"/>
                </a:lnTo>
                <a:lnTo>
                  <a:pt x="157070" y="3854671"/>
                </a:lnTo>
                <a:cubicBezTo>
                  <a:pt x="48115" y="3694598"/>
                  <a:pt x="-145843" y="3128545"/>
                  <a:pt x="181678" y="2603835"/>
                </a:cubicBezTo>
                <a:cubicBezTo>
                  <a:pt x="198422" y="2577005"/>
                  <a:pt x="926700" y="1316660"/>
                  <a:pt x="1560153" y="219017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K" sz="1798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03A869-7B7F-88F9-4475-9DFD6F4FE624}"/>
              </a:ext>
            </a:extLst>
          </p:cNvPr>
          <p:cNvCxnSpPr>
            <a:cxnSpLocks/>
          </p:cNvCxnSpPr>
          <p:nvPr userDrawn="1"/>
        </p:nvCxnSpPr>
        <p:spPr>
          <a:xfrm>
            <a:off x="247650" y="6370515"/>
            <a:ext cx="11703050" cy="0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tekst 8">
            <a:extLst>
              <a:ext uri="{FF2B5EF4-FFF2-40B4-BE49-F238E27FC236}">
                <a16:creationId xmlns:a16="http://schemas.microsoft.com/office/drawing/2014/main" id="{1697F0E5-3389-7ACD-0539-6CDF707FDFD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2" y="969965"/>
            <a:ext cx="10683875" cy="563415"/>
          </a:xfrm>
        </p:spPr>
        <p:txBody>
          <a:bodyPr>
            <a:noAutofit/>
          </a:bodyPr>
          <a:lstStyle>
            <a:lvl1pPr marL="0" indent="0">
              <a:buNone/>
              <a:defRPr sz="3600" b="0" i="0">
                <a:solidFill>
                  <a:schemeClr val="accent2"/>
                </a:solidFill>
                <a:latin typeface="Montserrat Medium" pitchFamily="2" charset="77"/>
              </a:defRPr>
            </a:lvl1pPr>
          </a:lstStyle>
          <a:p>
            <a:pPr lvl="0"/>
            <a:r>
              <a:rPr lang="da-DK" dirty="0"/>
              <a:t>Skriv overskrift her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3281E459-592A-4FC1-51CE-7EBE13952C13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838201" y="1627238"/>
            <a:ext cx="10620373" cy="1500187"/>
          </a:xfrm>
        </p:spPr>
        <p:txBody>
          <a:bodyPr/>
          <a:lstStyle>
            <a:lvl1pPr marL="0" indent="0">
              <a:buNone/>
              <a:defRPr sz="2398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108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4218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1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Skriv tekst her</a:t>
            </a:r>
          </a:p>
        </p:txBody>
      </p:sp>
    </p:spTree>
    <p:extLst>
      <p:ext uri="{BB962C8B-B14F-4D97-AF65-F5344CB8AC3E}">
        <p14:creationId xmlns:p14="http://schemas.microsoft.com/office/powerpoint/2010/main" val="18806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0332D-9E1B-4C90-8648-392FDCC2AB99}" type="datetimeFigureOut">
              <a:rPr lang="da-DK" smtClean="0"/>
              <a:t>10-09-2026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1A5C9-3E86-4D67-A0C0-5D82B7D8AA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693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altLang="da-DK" dirty="0">
                <a:latin typeface="Calibri" panose="020F0502020204030204" pitchFamily="34" charset="0"/>
              </a:rPr>
              <a:t>Velkommen til 3-timers møde 2026</a:t>
            </a:r>
            <a:br>
              <a:rPr lang="da-DK" altLang="da-DK" dirty="0">
                <a:latin typeface="Calibri" panose="020F0502020204030204" pitchFamily="34" charset="0"/>
              </a:rPr>
            </a:br>
            <a:r>
              <a:rPr lang="da-DK" altLang="da-DK" dirty="0">
                <a:latin typeface="Calibri" panose="020F0502020204030204" pitchFamily="34" charset="0"/>
              </a:rPr>
              <a:t>XX afdeling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962" y="1964197"/>
            <a:ext cx="2786246" cy="2399608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F2B21518-CCA3-C071-D61D-A72D6C1D8D27}"/>
              </a:ext>
            </a:extLst>
          </p:cNvPr>
          <p:cNvSpPr txBox="1"/>
          <p:nvPr/>
        </p:nvSpPr>
        <p:spPr>
          <a:xfrm>
            <a:off x="2481943" y="4637314"/>
            <a:ext cx="704305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altLang="da-DK" sz="2800" b="1" dirty="0"/>
              <a:t>Uddannelse i afdelingen </a:t>
            </a:r>
            <a:r>
              <a:rPr lang="da-DK" altLang="da-DK" sz="2400" b="1" dirty="0"/>
              <a:t>og/eller på tværs af AUH</a:t>
            </a:r>
          </a:p>
          <a:p>
            <a:pPr algn="ctr"/>
            <a:r>
              <a:rPr lang="da-DK" altLang="da-DK" sz="2800" b="1" dirty="0"/>
              <a:t>Tænk uddannelse frit – egne idéer og behov</a:t>
            </a:r>
            <a:r>
              <a:rPr lang="da-DK" altLang="da-DK" sz="2400" b="1" dirty="0"/>
              <a:t> </a:t>
            </a:r>
            <a:endParaRPr lang="da-DK" altLang="da-DK" sz="2400" b="1" dirty="0">
              <a:ea typeface="Calibri"/>
              <a:cs typeface="Calibri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02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284413" y="3493698"/>
            <a:ext cx="7772400" cy="2573488"/>
          </a:xfrm>
          <a:solidFill>
            <a:schemeClr val="bg1">
              <a:lumMod val="85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>
              <a:defRPr/>
            </a:pPr>
            <a:r>
              <a:rPr lang="da-DK" sz="2400" b="1" dirty="0"/>
              <a:t>Tøm hoved og telefon/kalder/Bipper</a:t>
            </a:r>
            <a:br>
              <a:rPr lang="da-DK" sz="2400" b="1" dirty="0"/>
            </a:br>
            <a:br>
              <a:rPr lang="da-DK" sz="2400" b="1" dirty="0"/>
            </a:br>
            <a:r>
              <a:rPr lang="da-DK" sz="2400" b="1" dirty="0"/>
              <a:t>Find papir – skriveredskab</a:t>
            </a:r>
            <a:br>
              <a:rPr lang="da-DK" sz="2400" b="1" dirty="0"/>
            </a:br>
            <a:br>
              <a:rPr lang="da-DK" sz="2400" b="1" dirty="0"/>
            </a:br>
            <a:r>
              <a:rPr lang="da-DK" sz="2400" b="1" dirty="0"/>
              <a:t>Find kaffe – vand – frokost</a:t>
            </a:r>
            <a:br>
              <a:rPr lang="da-DK" sz="2400" b="1" dirty="0"/>
            </a:br>
            <a:br>
              <a:rPr lang="da-DK" sz="2400" b="1" dirty="0"/>
            </a:br>
            <a:r>
              <a:rPr lang="da-DK" sz="2400" b="1" dirty="0"/>
              <a:t>Find sammen i grupper på 3</a:t>
            </a:r>
          </a:p>
        </p:txBody>
      </p:sp>
      <p:sp>
        <p:nvSpPr>
          <p:cNvPr id="12291" name="Pladsholder til tekst 4"/>
          <p:cNvSpPr>
            <a:spLocks noGrp="1" noChangeArrowheads="1"/>
          </p:cNvSpPr>
          <p:nvPr>
            <p:ph type="body" idx="1"/>
          </p:nvPr>
        </p:nvSpPr>
        <p:spPr>
          <a:xfrm>
            <a:off x="1180232" y="1299773"/>
            <a:ext cx="7772400" cy="1500188"/>
          </a:xfrm>
        </p:spPr>
        <p:txBody>
          <a:bodyPr/>
          <a:lstStyle/>
          <a:p>
            <a:r>
              <a:rPr lang="da-DK" altLang="da-DK" sz="3600" b="1" dirty="0">
                <a:latin typeface="Calibri" panose="020F0502020204030204" pitchFamily="34" charset="0"/>
              </a:rPr>
              <a:t>Start med 3 minutter </a:t>
            </a:r>
          </a:p>
        </p:txBody>
      </p:sp>
      <p:pic>
        <p:nvPicPr>
          <p:cNvPr id="12292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" t="4546" r="5504" b="4546"/>
          <a:stretch>
            <a:fillRect/>
          </a:stretch>
        </p:blipFill>
        <p:spPr bwMode="auto">
          <a:xfrm>
            <a:off x="7646779" y="189781"/>
            <a:ext cx="3670873" cy="306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75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8899" y="115886"/>
            <a:ext cx="8964613" cy="663575"/>
          </a:xfrm>
        </p:spPr>
        <p:txBody>
          <a:bodyPr/>
          <a:lstStyle/>
          <a:p>
            <a:pPr eaLnBrk="1" hangingPunct="1"/>
            <a:r>
              <a:rPr lang="da-DK" altLang="da-DK" sz="3600">
                <a:latin typeface="Calibri" panose="020F0502020204030204" pitchFamily="34" charset="0"/>
              </a:rPr>
              <a:t>Program for 3-timers mødet</a:t>
            </a:r>
            <a:endParaRPr lang="da-DK" altLang="da-DK" sz="3600" dirty="0">
              <a:latin typeface="Calibri" panose="020F0502020204030204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899" y="976359"/>
            <a:ext cx="10520516" cy="56585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Velkomst og plan for næste de 3 timer</a:t>
            </a:r>
            <a:r>
              <a:rPr lang="da-DK" altLang="da-DK" sz="2000" dirty="0">
                <a:latin typeface="Calibri" panose="020F0502020204030204" pitchFamily="34" charset="0"/>
              </a:rPr>
              <a:t> </a:t>
            </a:r>
            <a:r>
              <a:rPr lang="da-DK" altLang="da-DK" sz="1600" dirty="0">
                <a:latin typeface="Calibri" panose="020F0502020204030204" pitchFamily="34" charset="0"/>
              </a:rPr>
              <a:t>(15 min)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Status siden sidste 3 timers møde </a:t>
            </a:r>
            <a:r>
              <a:rPr lang="da-DK" altLang="da-DK" sz="1600" dirty="0">
                <a:latin typeface="Calibri" panose="020F0502020204030204" pitchFamily="34" charset="0"/>
              </a:rPr>
              <a:t>(30 min)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da-DK" altLang="da-DK" sz="1600" dirty="0">
                <a:latin typeface="Calibri"/>
                <a:ea typeface="Calibri"/>
                <a:cs typeface="Calibri"/>
              </a:rPr>
              <a:t>Handleplan fra 2025 – status på de enkelte initiativer –  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Fokus på </a:t>
            </a: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egne erfaringer og ideer til initiativer </a:t>
            </a:r>
            <a:r>
              <a:rPr lang="da-DK" altLang="da-DK" sz="1600" dirty="0">
                <a:latin typeface="Calibri" panose="020F0502020204030204" pitchFamily="34" charset="0"/>
              </a:rPr>
              <a:t>(35 min)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Egen refleksion 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Diskussion i grupper af 3 og 3 – afsæt i egne erfaringer og oplevelser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da-DK" sz="2000" b="1" dirty="0">
                <a:latin typeface="Calibri" panose="020F0502020204030204" pitchFamily="34" charset="0"/>
              </a:rPr>
              <a:t>Pause</a:t>
            </a:r>
            <a:r>
              <a:rPr lang="en-US" altLang="da-DK" sz="2000" i="1" dirty="0">
                <a:latin typeface="Calibri" panose="020F0502020204030204" pitchFamily="34" charset="0"/>
              </a:rPr>
              <a:t> </a:t>
            </a:r>
            <a:r>
              <a:rPr lang="en-US" altLang="da-DK" sz="1400" dirty="0">
                <a:latin typeface="Calibri" panose="020F0502020204030204" pitchFamily="34" charset="0"/>
              </a:rPr>
              <a:t>(15 min)</a:t>
            </a: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endParaRPr lang="da-DK" altLang="da-DK" sz="800" b="1" dirty="0">
              <a:latin typeface="Calibri" panose="020F0502020204030204" pitchFamily="34" charset="0"/>
            </a:endParaRP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Fokus på </a:t>
            </a: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forslag til initiativer og konkrete tiltag </a:t>
            </a:r>
            <a:r>
              <a:rPr lang="da-DK" altLang="da-DK" sz="1600" dirty="0">
                <a:latin typeface="Calibri" panose="020F0502020204030204" pitchFamily="34" charset="0"/>
              </a:rPr>
              <a:t>(40 min)  </a:t>
            </a:r>
            <a:endParaRPr lang="da-DK" altLang="da-DK" sz="1400" dirty="0">
              <a:latin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Diskussion i større grupper -  oplevelser/overvejelser deles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Forslag til initiativer og tiltag prioriteres, formuleres og bringes med til plenum</a:t>
            </a: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endParaRPr lang="da-DK" altLang="da-DK" sz="800" b="1" dirty="0">
              <a:latin typeface="Calibri" panose="020F0502020204030204" pitchFamily="34" charset="0"/>
            </a:endParaRP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Plenum</a:t>
            </a:r>
            <a:r>
              <a:rPr lang="da-DK" altLang="da-DK" sz="2000" dirty="0">
                <a:latin typeface="Calibri" panose="020F0502020204030204" pitchFamily="34" charset="0"/>
              </a:rPr>
              <a:t> </a:t>
            </a:r>
            <a:r>
              <a:rPr lang="da-DK" altLang="da-DK" sz="1600" dirty="0">
                <a:latin typeface="Calibri" panose="020F0502020204030204" pitchFamily="34" charset="0"/>
              </a:rPr>
              <a:t>(50 min)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buClr>
                <a:schemeClr val="tx1"/>
              </a:buClr>
            </a:pPr>
            <a:r>
              <a:rPr lang="da-DK" altLang="da-DK" b="1" dirty="0">
                <a:solidFill>
                  <a:srgbClr val="C00000"/>
                </a:solidFill>
                <a:latin typeface="Calibri" panose="020F0502020204030204" pitchFamily="34" charset="0"/>
              </a:rPr>
              <a:t>De 5-6 vigtigste initiativer prioriteres 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Vores forslag til handleplan inkl. forslag til konkretet tiltag</a:t>
            </a:r>
          </a:p>
          <a:p>
            <a:pPr lvl="1" eaLnBrk="1" hangingPunct="1">
              <a:lnSpc>
                <a:spcPct val="90000"/>
              </a:lnSpc>
              <a:spcBef>
                <a:spcPct val="25000"/>
              </a:spcBef>
              <a:buClr>
                <a:schemeClr val="tx1"/>
              </a:buClr>
            </a:pPr>
            <a:r>
              <a:rPr lang="da-DK" altLang="da-DK" sz="1600" dirty="0">
                <a:latin typeface="Calibri" panose="020F0502020204030204" pitchFamily="34" charset="0"/>
              </a:rPr>
              <a:t>Udpeges tovholdere </a:t>
            </a: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endParaRPr lang="da-DK" altLang="da-DK" sz="800" b="1" dirty="0">
              <a:latin typeface="Calibri" panose="020F0502020204030204" pitchFamily="34" charset="0"/>
            </a:endParaRPr>
          </a:p>
          <a:p>
            <a:pPr marL="0" indent="0">
              <a:spcBef>
                <a:spcPct val="25000"/>
              </a:spcBef>
              <a:buClr>
                <a:schemeClr val="tx1"/>
              </a:buClr>
              <a:buNone/>
            </a:pPr>
            <a:r>
              <a:rPr lang="da-DK" altLang="da-DK" sz="2000" b="1" dirty="0">
                <a:latin typeface="Calibri" panose="020F0502020204030204" pitchFamily="34" charset="0"/>
              </a:rPr>
              <a:t>Opsamling ved mødeleder </a:t>
            </a:r>
            <a:r>
              <a:rPr lang="da-DK" altLang="da-DK" sz="1600" dirty="0">
                <a:latin typeface="Calibri" panose="020F0502020204030204" pitchFamily="34" charset="0"/>
              </a:rPr>
              <a:t>(10 min)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159376" y="6527801"/>
            <a:ext cx="20161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 altLang="da-DK" sz="8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3C7CAEC-9A01-B6D8-1E81-D7BFB3939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r="9420"/>
          <a:stretch/>
        </p:blipFill>
        <p:spPr>
          <a:xfrm>
            <a:off x="8215571" y="1245283"/>
            <a:ext cx="3749611" cy="402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0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9253" y="247189"/>
            <a:ext cx="9002308" cy="1143000"/>
          </a:xfrm>
        </p:spPr>
        <p:txBody>
          <a:bodyPr/>
          <a:lstStyle/>
          <a:p>
            <a:pPr eaLnBrk="1" hangingPunct="1"/>
            <a:r>
              <a:rPr lang="da-DK" altLang="da-DK" sz="3600" dirty="0">
                <a:latin typeface="Calibri" panose="020F0502020204030204" pitchFamily="34" charset="0"/>
              </a:rPr>
              <a:t>Formål og rammen for 3-timers mødet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9253" y="1390189"/>
            <a:ext cx="10753493" cy="5049939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da-DK" altLang="da-DK" sz="1800" b="1" dirty="0"/>
              <a:t>Formål</a:t>
            </a:r>
            <a:endParaRPr lang="da-DK" altLang="da-DK" sz="1400" dirty="0"/>
          </a:p>
          <a:p>
            <a:pPr eaLnBrk="1" hangingPunct="1">
              <a:defRPr/>
            </a:pPr>
            <a:r>
              <a:rPr lang="da-DK" altLang="da-DK" sz="1800" dirty="0"/>
              <a:t>Status på uddannelsesinitiativer fra handleplanen 2025</a:t>
            </a:r>
          </a:p>
          <a:p>
            <a:pPr eaLnBrk="1" hangingPunct="1">
              <a:defRPr/>
            </a:pPr>
            <a:r>
              <a:rPr lang="da-DK" altLang="da-DK" sz="1800" dirty="0"/>
              <a:t>Ideer til initiativer og tiltag, der kan medvirke til at </a:t>
            </a:r>
            <a:r>
              <a:rPr lang="da-DK" sz="1800" dirty="0"/>
              <a:t>styrke og udvikle uddannelses- og læringsmiljøet</a:t>
            </a:r>
            <a:r>
              <a:rPr lang="da-DK" altLang="da-DK" sz="1800" dirty="0"/>
              <a:t> på AUH  </a:t>
            </a:r>
          </a:p>
          <a:p>
            <a:pPr eaLnBrk="1" hangingPunct="1">
              <a:buFontTx/>
              <a:buNone/>
              <a:defRPr/>
            </a:pPr>
            <a:r>
              <a:rPr lang="da-DK" altLang="da-DK" sz="1800" b="1" dirty="0"/>
              <a:t>Udbytte</a:t>
            </a:r>
          </a:p>
          <a:p>
            <a:pPr eaLnBrk="1" hangingPunct="1">
              <a:defRPr/>
            </a:pPr>
            <a:r>
              <a:rPr lang="da-DK" altLang="da-DK" sz="1800" dirty="0"/>
              <a:t>Vores bud på afdelingens handlingsplan med forslag til konkrete initiativer og tiltag</a:t>
            </a:r>
          </a:p>
          <a:p>
            <a:pPr marL="0" indent="0">
              <a:buNone/>
              <a:defRPr/>
            </a:pPr>
            <a:r>
              <a:rPr lang="da-DK" altLang="da-DK" sz="1800" b="1" dirty="0"/>
              <a:t>Dagsorden/agenda</a:t>
            </a:r>
          </a:p>
          <a:p>
            <a:pPr eaLnBrk="1" hangingPunct="1">
              <a:defRPr/>
            </a:pPr>
            <a:r>
              <a:rPr lang="da-DK" altLang="da-DK" sz="1800" dirty="0"/>
              <a:t>Brainstorm og kvalificering af ideer – prioritering i plenum – beskrivelse af initiativ og tiltag</a:t>
            </a:r>
          </a:p>
          <a:p>
            <a:pPr marL="0" indent="0">
              <a:buNone/>
              <a:defRPr/>
            </a:pPr>
            <a:r>
              <a:rPr lang="da-DK" altLang="da-DK" sz="1800" b="1" dirty="0"/>
              <a:t>Regler/roller</a:t>
            </a:r>
          </a:p>
          <a:p>
            <a:pPr eaLnBrk="1" hangingPunct="1">
              <a:defRPr/>
            </a:pPr>
            <a:r>
              <a:rPr lang="da-DK" altLang="da-DK" sz="1800" dirty="0"/>
              <a:t>Mødeleder er XXXXX og referent er XXXX </a:t>
            </a:r>
          </a:p>
          <a:p>
            <a:pPr eaLnBrk="1" hangingPunct="1">
              <a:defRPr/>
            </a:pPr>
            <a:r>
              <a:rPr lang="da-DK" altLang="da-DK" sz="1800" dirty="0"/>
              <a:t>Refleksion (alene) – diskussion af oplevelser/ideer (3 og 3 – 6 og 6)</a:t>
            </a:r>
          </a:p>
          <a:p>
            <a:pPr marL="0" indent="0">
              <a:buNone/>
              <a:defRPr/>
            </a:pPr>
            <a:r>
              <a:rPr lang="da-DK" altLang="da-DK" sz="1800" b="1" dirty="0"/>
              <a:t>Det videre forløb </a:t>
            </a:r>
          </a:p>
          <a:p>
            <a:pPr eaLnBrk="1" hangingPunct="1">
              <a:defRPr/>
            </a:pPr>
            <a:r>
              <a:rPr lang="da-DK" altLang="da-DK" sz="1800" dirty="0"/>
              <a:t>Fremlæggelse af forslag til handleplan på fælles lægemøde d x/x  </a:t>
            </a:r>
          </a:p>
          <a:p>
            <a:pPr eaLnBrk="1" hangingPunct="1">
              <a:defRPr/>
            </a:pPr>
            <a:r>
              <a:rPr lang="da-DK" altLang="da-DK" sz="1800" dirty="0"/>
              <a:t>Endelige handleplan for 2026/27 udarbejdes af mødeleder sammen med U-team/AL  </a:t>
            </a:r>
          </a:p>
          <a:p>
            <a:pPr marL="0" indent="0">
              <a:buNone/>
              <a:defRPr/>
            </a:pPr>
            <a:endParaRPr lang="da-DK" altLang="da-DK" sz="200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580EFEB7-E3CE-18F7-FB25-A84EACB8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3857" y="401167"/>
            <a:ext cx="1701260" cy="148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1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1989139"/>
            <a:ext cx="2447925" cy="346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Diagram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5" y="338513"/>
            <a:ext cx="11290300" cy="62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uppe 3"/>
          <p:cNvGrpSpPr>
            <a:grpSpLocks/>
          </p:cNvGrpSpPr>
          <p:nvPr/>
        </p:nvGrpSpPr>
        <p:grpSpPr bwMode="auto">
          <a:xfrm>
            <a:off x="8091489" y="849314"/>
            <a:ext cx="433387" cy="434975"/>
            <a:chOff x="6875463" y="908050"/>
            <a:chExt cx="433387" cy="433388"/>
          </a:xfrm>
        </p:grpSpPr>
        <p:sp>
          <p:nvSpPr>
            <p:cNvPr id="2" name="Ellipse 1"/>
            <p:cNvSpPr>
              <a:spLocks noChangeArrowheads="1"/>
            </p:cNvSpPr>
            <p:nvPr/>
          </p:nvSpPr>
          <p:spPr bwMode="auto">
            <a:xfrm>
              <a:off x="6875463" y="908050"/>
              <a:ext cx="433387" cy="433388"/>
            </a:xfrm>
            <a:prstGeom prst="ellipse">
              <a:avLst/>
            </a:prstGeom>
            <a:solidFill>
              <a:srgbClr val="006699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da-DK">
                <a:solidFill>
                  <a:schemeClr val="dk1"/>
                </a:solidFill>
              </a:endParaRPr>
            </a:p>
          </p:txBody>
        </p:sp>
        <p:sp>
          <p:nvSpPr>
            <p:cNvPr id="15374" name="Tekstboks 2"/>
            <p:cNvSpPr txBox="1">
              <a:spLocks noChangeArrowheads="1"/>
            </p:cNvSpPr>
            <p:nvPr/>
          </p:nvSpPr>
          <p:spPr bwMode="auto">
            <a:xfrm>
              <a:off x="6875463" y="939800"/>
              <a:ext cx="43338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/>
              <a:r>
                <a:rPr lang="da-DK" altLang="da-DK" sz="1800" b="1">
                  <a:solidFill>
                    <a:schemeClr val="bg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1</a:t>
              </a:r>
            </a:p>
          </p:txBody>
        </p:sp>
      </p:grpSp>
      <p:sp>
        <p:nvSpPr>
          <p:cNvPr id="6" name="Ellipse 5"/>
          <p:cNvSpPr>
            <a:spLocks noChangeArrowheads="1"/>
          </p:cNvSpPr>
          <p:nvPr/>
        </p:nvSpPr>
        <p:spPr bwMode="auto">
          <a:xfrm>
            <a:off x="8308975" y="5387975"/>
            <a:ext cx="431800" cy="431800"/>
          </a:xfrm>
          <a:prstGeom prst="ellipse">
            <a:avLst/>
          </a:prstGeom>
          <a:solidFill>
            <a:srgbClr val="006699"/>
          </a:soli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dk1"/>
              </a:solidFill>
            </a:endParaRPr>
          </a:p>
        </p:txBody>
      </p:sp>
      <p:sp>
        <p:nvSpPr>
          <p:cNvPr id="15366" name="Tekstboks 6"/>
          <p:cNvSpPr txBox="1">
            <a:spLocks noChangeArrowheads="1"/>
          </p:cNvSpPr>
          <p:nvPr/>
        </p:nvSpPr>
        <p:spPr bwMode="auto">
          <a:xfrm>
            <a:off x="8308975" y="5419725"/>
            <a:ext cx="43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da-DK" altLang="da-DK" sz="1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</a:t>
            </a:r>
          </a:p>
        </p:txBody>
      </p:sp>
      <p:sp>
        <p:nvSpPr>
          <p:cNvPr id="8" name="Ellipse 7"/>
          <p:cNvSpPr>
            <a:spLocks noChangeArrowheads="1"/>
          </p:cNvSpPr>
          <p:nvPr/>
        </p:nvSpPr>
        <p:spPr bwMode="auto">
          <a:xfrm>
            <a:off x="3313113" y="5602288"/>
            <a:ext cx="431800" cy="431800"/>
          </a:xfrm>
          <a:prstGeom prst="ellipse">
            <a:avLst/>
          </a:prstGeom>
          <a:solidFill>
            <a:srgbClr val="006699"/>
          </a:soli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dk1"/>
              </a:solidFill>
            </a:endParaRPr>
          </a:p>
        </p:txBody>
      </p:sp>
      <p:sp>
        <p:nvSpPr>
          <p:cNvPr id="15368" name="Tekstboks 8"/>
          <p:cNvSpPr txBox="1">
            <a:spLocks noChangeArrowheads="1"/>
          </p:cNvSpPr>
          <p:nvPr/>
        </p:nvSpPr>
        <p:spPr bwMode="auto">
          <a:xfrm>
            <a:off x="3317875" y="5635625"/>
            <a:ext cx="43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da-DK" altLang="da-DK" sz="1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</a:t>
            </a:r>
          </a:p>
        </p:txBody>
      </p:sp>
      <p:sp>
        <p:nvSpPr>
          <p:cNvPr id="10" name="Ellipse 9"/>
          <p:cNvSpPr>
            <a:spLocks noChangeArrowheads="1"/>
          </p:cNvSpPr>
          <p:nvPr/>
        </p:nvSpPr>
        <p:spPr bwMode="auto">
          <a:xfrm>
            <a:off x="3641725" y="1035050"/>
            <a:ext cx="431800" cy="433388"/>
          </a:xfrm>
          <a:prstGeom prst="ellipse">
            <a:avLst/>
          </a:prstGeom>
          <a:solidFill>
            <a:srgbClr val="006699"/>
          </a:soli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dk1"/>
              </a:solidFill>
            </a:endParaRPr>
          </a:p>
        </p:txBody>
      </p:sp>
      <p:sp>
        <p:nvSpPr>
          <p:cNvPr id="15370" name="Tekstboks 10"/>
          <p:cNvSpPr txBox="1">
            <a:spLocks noChangeArrowheads="1"/>
          </p:cNvSpPr>
          <p:nvPr/>
        </p:nvSpPr>
        <p:spPr bwMode="auto">
          <a:xfrm>
            <a:off x="3641725" y="1066800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da-DK" altLang="da-DK" sz="1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</a:t>
            </a:r>
          </a:p>
        </p:txBody>
      </p:sp>
      <p:sp>
        <p:nvSpPr>
          <p:cNvPr id="15372" name="Tekstfelt 2"/>
          <p:cNvSpPr txBox="1">
            <a:spLocks noChangeArrowheads="1"/>
          </p:cNvSpPr>
          <p:nvPr/>
        </p:nvSpPr>
        <p:spPr bwMode="auto">
          <a:xfrm>
            <a:off x="6880226" y="4437063"/>
            <a:ext cx="3463925" cy="862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da-DK" altLang="da-DK" sz="1800" b="1" dirty="0"/>
              <a:t>”Endelig handleplan</a:t>
            </a:r>
          </a:p>
          <a:p>
            <a:pPr algn="ctr"/>
            <a:r>
              <a:rPr lang="da-DK" altLang="da-DK" sz="1800" b="1" dirty="0"/>
              <a:t>2026/2027”</a:t>
            </a:r>
          </a:p>
          <a:p>
            <a:pPr algn="ctr"/>
            <a:r>
              <a:rPr lang="da-DK" altLang="da-DK" sz="1400" dirty="0"/>
              <a:t>med ledelsen og UA(L)O</a:t>
            </a:r>
            <a:endParaRPr lang="da-DK" altLang="da-DK" sz="1200" dirty="0"/>
          </a:p>
        </p:txBody>
      </p:sp>
      <p:sp>
        <p:nvSpPr>
          <p:cNvPr id="3" name="Tekstfelt 2"/>
          <p:cNvSpPr txBox="1"/>
          <p:nvPr/>
        </p:nvSpPr>
        <p:spPr>
          <a:xfrm>
            <a:off x="294393" y="251192"/>
            <a:ext cx="34505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>
                <a:latin typeface="+mj-lt"/>
              </a:rPr>
              <a:t>Forbedringsmodellen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Do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err="1"/>
              <a:t>Study</a:t>
            </a:r>
            <a:endParaRPr lang="da-DK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/>
              <a:t>Act</a:t>
            </a:r>
          </a:p>
        </p:txBody>
      </p:sp>
    </p:spTree>
    <p:extLst>
      <p:ext uri="{BB962C8B-B14F-4D97-AF65-F5344CB8AC3E}">
        <p14:creationId xmlns:p14="http://schemas.microsoft.com/office/powerpoint/2010/main" val="302941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 noChangeArrowheads="1"/>
          </p:cNvSpPr>
          <p:nvPr>
            <p:ph type="title"/>
          </p:nvPr>
        </p:nvSpPr>
        <p:spPr>
          <a:xfrm>
            <a:off x="844363" y="203114"/>
            <a:ext cx="11098255" cy="914400"/>
          </a:xfrm>
        </p:spPr>
        <p:txBody>
          <a:bodyPr>
            <a:noAutofit/>
          </a:bodyPr>
          <a:lstStyle/>
          <a:p>
            <a:r>
              <a:rPr lang="da-DK" altLang="da-DK" sz="3600" b="1" dirty="0"/>
              <a:t>Statusdelen</a:t>
            </a:r>
            <a:br>
              <a:rPr lang="da-DK" altLang="da-DK" sz="3600" b="1" dirty="0"/>
            </a:br>
            <a:r>
              <a:rPr lang="da-DK" altLang="da-DK" sz="3600" b="1" dirty="0">
                <a:solidFill>
                  <a:srgbClr val="C00000"/>
                </a:solidFill>
              </a:rPr>
              <a:t>Vigtigt:</a:t>
            </a:r>
            <a:r>
              <a:rPr lang="da-DK" altLang="da-DK" sz="3600" b="1" dirty="0"/>
              <a:t> I skal bruge handleplanen fra 2025  </a:t>
            </a:r>
            <a:r>
              <a:rPr lang="da-DK" altLang="da-DK" sz="2800" b="1" dirty="0"/>
              <a:t>(max 30 min)</a:t>
            </a:r>
            <a:endParaRPr lang="da-DK" altLang="da-DK" sz="3600" b="1" dirty="0"/>
          </a:p>
        </p:txBody>
      </p:sp>
      <p:sp>
        <p:nvSpPr>
          <p:cNvPr id="19459" name="Pladsholder til indhold 2"/>
          <p:cNvSpPr>
            <a:spLocks noGrp="1" noChangeArrowheads="1"/>
          </p:cNvSpPr>
          <p:nvPr>
            <p:ph idx="1"/>
          </p:nvPr>
        </p:nvSpPr>
        <p:spPr>
          <a:xfrm>
            <a:off x="422682" y="1303967"/>
            <a:ext cx="8396914" cy="3309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altLang="da-DK" sz="2400" b="1" dirty="0">
                <a:latin typeface="Calibri" panose="020F0502020204030204" pitchFamily="34" charset="0"/>
              </a:rPr>
              <a:t>Opgaven i plenum er at vurdere om de enkelte initiativer er </a:t>
            </a:r>
          </a:p>
          <a:p>
            <a:pPr lvl="1"/>
            <a:r>
              <a:rPr lang="da-DK" altLang="da-DK" sz="2000" b="1" dirty="0">
                <a:latin typeface="Calibri" panose="020F0502020204030204" pitchFamily="34" charset="0"/>
              </a:rPr>
              <a:t>fuldt gennemført </a:t>
            </a:r>
          </a:p>
          <a:p>
            <a:pPr lvl="2"/>
            <a:r>
              <a:rPr lang="da-DK" altLang="da-DK" dirty="0">
                <a:latin typeface="Calibri" panose="020F0502020204030204" pitchFamily="34" charset="0"/>
              </a:rPr>
              <a:t>hvilket effekt har tiltaget haft på uddannelsen?</a:t>
            </a:r>
          </a:p>
          <a:p>
            <a:pPr lvl="1"/>
            <a:r>
              <a:rPr lang="da-DK" altLang="da-DK" sz="2000" b="1" dirty="0">
                <a:latin typeface="Calibri" panose="020F0502020204030204" pitchFamily="34" charset="0"/>
              </a:rPr>
              <a:t>delvis gennemført </a:t>
            </a:r>
          </a:p>
          <a:p>
            <a:pPr lvl="2"/>
            <a:r>
              <a:rPr lang="da-DK" altLang="da-DK" dirty="0">
                <a:latin typeface="Calibri" panose="020F0502020204030204" pitchFamily="34" charset="0"/>
              </a:rPr>
              <a:t>hvad mangler der for at komme i mål?</a:t>
            </a:r>
          </a:p>
          <a:p>
            <a:pPr lvl="1"/>
            <a:r>
              <a:rPr lang="da-DK" altLang="da-DK" sz="2000" b="1" dirty="0">
                <a:latin typeface="Calibri" panose="020F0502020204030204" pitchFamily="34" charset="0"/>
              </a:rPr>
              <a:t>ikke gennemført </a:t>
            </a:r>
          </a:p>
          <a:p>
            <a:pPr lvl="2"/>
            <a:r>
              <a:rPr lang="da-DK" altLang="da-DK" dirty="0">
                <a:latin typeface="Calibri" panose="020F0502020204030204" pitchFamily="34" charset="0"/>
              </a:rPr>
              <a:t>Hvis forsat relevant</a:t>
            </a:r>
          </a:p>
          <a:p>
            <a:pPr lvl="3"/>
            <a:r>
              <a:rPr lang="da-DK" altLang="da-DK" dirty="0">
                <a:latin typeface="Calibri" panose="020F0502020204030204" pitchFamily="34" charset="0"/>
              </a:rPr>
              <a:t>Angiv – hvordan der skal arbejdes videre med tiltaget?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F52DC9C-6E58-DF2E-3238-DDF5B2C49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6647" y="4800356"/>
            <a:ext cx="8396915" cy="159043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da-DK" b="1" dirty="0"/>
              <a:t>Hvordan udvikler uddannelseslægerne sig </a:t>
            </a:r>
          </a:p>
          <a:p>
            <a:pPr algn="ctr"/>
            <a:r>
              <a:rPr lang="da-DK" b="1" dirty="0"/>
              <a:t>som undervisere og formidlere? (Tema 1) </a:t>
            </a:r>
          </a:p>
          <a:p>
            <a:pPr algn="ctr"/>
            <a:r>
              <a:rPr lang="da-DK" sz="1600" b="1" dirty="0"/>
              <a:t>&amp;</a:t>
            </a:r>
          </a:p>
          <a:p>
            <a:pPr algn="ctr"/>
            <a:r>
              <a:rPr lang="da-DK" altLang="da-DK" sz="1600" b="1" dirty="0"/>
              <a:t>Tænk uddannelse frit – egne idéer og behov (Tema 2)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07CDEBE-CD0D-B16E-9862-CE6D51DC3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448" y="1935540"/>
            <a:ext cx="3642196" cy="204679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D5D44A8E-78BD-7022-CA42-BFE23B730EC7}"/>
              </a:ext>
            </a:extLst>
          </p:cNvPr>
          <p:cNvSpPr txBox="1"/>
          <p:nvPr/>
        </p:nvSpPr>
        <p:spPr>
          <a:xfrm rot="19610361">
            <a:off x="1171245" y="4476297"/>
            <a:ext cx="1610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Tema 2025</a:t>
            </a:r>
            <a:endParaRPr lang="da-DK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8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2"/>
          <p:cNvSpPr txBox="1">
            <a:spLocks noChangeArrowheads="1"/>
          </p:cNvSpPr>
          <p:nvPr/>
        </p:nvSpPr>
        <p:spPr bwMode="auto">
          <a:xfrm>
            <a:off x="202276" y="2059746"/>
            <a:ext cx="11787447" cy="396005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  <a:headEnd/>
            <a:tailEnd/>
          </a:ln>
          <a:effectLst/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endParaRPr lang="da-DK" altLang="da-DK" sz="2800" b="1" dirty="0"/>
          </a:p>
          <a:p>
            <a:pPr algn="ctr"/>
            <a:endParaRPr lang="da-DK" altLang="da-DK" sz="2800" b="1" dirty="0"/>
          </a:p>
          <a:p>
            <a:pPr algn="ctr"/>
            <a:r>
              <a:rPr lang="da-DK" altLang="da-DK" sz="3600" b="1" dirty="0"/>
              <a:t>Uddannelse i afdelingen </a:t>
            </a:r>
            <a:r>
              <a:rPr lang="da-DK" altLang="da-DK" sz="3200" b="1" dirty="0"/>
              <a:t>og/eller på tværs af AUH</a:t>
            </a:r>
          </a:p>
          <a:p>
            <a:pPr algn="ctr"/>
            <a:r>
              <a:rPr lang="da-DK" altLang="da-DK" sz="3600" b="1" dirty="0"/>
              <a:t>Tænk uddannelse frit – egne idéer og behov</a:t>
            </a:r>
            <a:r>
              <a:rPr lang="da-DK" altLang="da-DK" sz="3200" b="1" dirty="0"/>
              <a:t> </a:t>
            </a:r>
            <a:endParaRPr lang="da-DK" altLang="da-DK" sz="3200" b="1" dirty="0">
              <a:ea typeface="Calibri"/>
              <a:cs typeface="Calibri"/>
            </a:endParaRPr>
          </a:p>
          <a:p>
            <a:pPr algn="ctr">
              <a:defRPr/>
            </a:pPr>
            <a:endParaRPr lang="da-DK" sz="3600" b="1" kern="0" dirty="0">
              <a:solidFill>
                <a:sysClr val="windowText" lastClr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02276" y="38529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a-DK" altLang="da-DK" sz="4000" b="1" dirty="0">
                <a:latin typeface="Calibri" panose="020F0502020204030204" pitchFamily="34" charset="0"/>
              </a:rPr>
              <a:t>Hvad skal der arbejdes med?</a:t>
            </a:r>
            <a:br>
              <a:rPr lang="da-DK" altLang="da-DK" sz="4000" b="1" dirty="0">
                <a:latin typeface="Calibri" panose="020F0502020204030204" pitchFamily="34" charset="0"/>
              </a:rPr>
            </a:br>
            <a:r>
              <a:rPr lang="da-DK" altLang="da-DK" sz="4000" b="1" dirty="0">
                <a:latin typeface="Calibri" panose="020F0502020204030204" pitchFamily="34" charset="0"/>
              </a:rPr>
              <a:t>3-timers møde med afsæt i egne erfaringer </a:t>
            </a:r>
            <a:br>
              <a:rPr lang="da-DK" altLang="da-DK" sz="4000" b="1" dirty="0">
                <a:latin typeface="Calibri" panose="020F0502020204030204" pitchFamily="34" charset="0"/>
              </a:rPr>
            </a:br>
            <a:r>
              <a:rPr lang="da-DK" altLang="da-DK" sz="4000" b="1" dirty="0">
                <a:latin typeface="Calibri" panose="020F0502020204030204" pitchFamily="34" charset="0"/>
              </a:rPr>
              <a:t>og ideer til nye initiativer  </a:t>
            </a:r>
            <a:endParaRPr lang="da-DK" sz="4000" b="1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3752621-C14B-0351-AD27-131777849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4928" y="79198"/>
            <a:ext cx="1871604" cy="16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6651" y="61667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a-DK" altLang="da-DK" b="1" dirty="0"/>
              <a:t>Idegenerering og kvalificering </a:t>
            </a:r>
            <a:br>
              <a:rPr lang="da-DK" altLang="da-DK" sz="3600" b="1" dirty="0"/>
            </a:br>
            <a:r>
              <a:rPr lang="da-DK" altLang="da-DK" sz="3600" dirty="0"/>
              <a:t>Del 1: Brainstorm med fokus på egne erfaringer og ideer </a:t>
            </a:r>
            <a:br>
              <a:rPr lang="da-DK" altLang="da-DK" sz="3600" dirty="0"/>
            </a:br>
            <a:r>
              <a:rPr lang="da-DK" altLang="da-DK" sz="3600" dirty="0"/>
              <a:t>til nye initiativer</a:t>
            </a:r>
            <a:endParaRPr lang="da-DK" sz="36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AF62179-4804-430D-0146-B4A8336DA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r="9420"/>
          <a:stretch/>
        </p:blipFill>
        <p:spPr>
          <a:xfrm>
            <a:off x="4418809" y="2811075"/>
            <a:ext cx="3354382" cy="360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4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60352" y="158174"/>
            <a:ext cx="7913263" cy="914401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 sz="3600" dirty="0">
                <a:latin typeface="Calibri" panose="020F0502020204030204" pitchFamily="34" charset="0"/>
              </a:rPr>
              <a:t>Del 1 – Instruktion til brainstorm – 3 og 3</a:t>
            </a:r>
            <a:endParaRPr lang="da-DK" altLang="da-DK" sz="2000" dirty="0">
              <a:latin typeface="Calibri" panose="020F050202020403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17476" y="1238330"/>
            <a:ext cx="11214172" cy="3944662"/>
          </a:xfrm>
        </p:spPr>
        <p:txBody>
          <a:bodyPr>
            <a:noAutofit/>
          </a:bodyPr>
          <a:lstStyle/>
          <a:p>
            <a:pPr marL="609600" indent="-609600">
              <a:buNone/>
              <a:defRPr/>
            </a:pPr>
            <a:r>
              <a:rPr lang="da-DK" altLang="da-DK" b="1" dirty="0">
                <a:latin typeface="Calibri" panose="020F0502020204030204" pitchFamily="34" charset="0"/>
                <a:cs typeface="Calibri" panose="020F0502020204030204" pitchFamily="34" charset="0"/>
              </a:rPr>
              <a:t>Tag det ”individuelle arbejdsark” frem </a:t>
            </a:r>
            <a:r>
              <a:rPr lang="da-DK" altLang="da-DK" b="1" u="sng" dirty="0"/>
              <a:t> </a:t>
            </a:r>
            <a:endParaRPr lang="da-DK" altLang="da-DK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Trin 1: </a:t>
            </a: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Reflekter hver for sig</a:t>
            </a:r>
            <a:r>
              <a:rPr lang="da-DK" altLang="da-DK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da-DK" altLang="da-DK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5 min </a:t>
            </a: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over nedenstående spørgsmål </a:t>
            </a:r>
          </a:p>
          <a:p>
            <a:pPr marL="0" indent="0">
              <a:buNone/>
            </a:pPr>
            <a:r>
              <a:rPr lang="da-DK" sz="2000" dirty="0"/>
              <a:t>Når du tænker tilbage på dit uddannelsesforløb: (hvis du er KBU-læge, tænk gerne på din tid under studiet)</a:t>
            </a:r>
          </a:p>
          <a:p>
            <a:pPr marL="0" indent="0">
              <a:buNone/>
            </a:pPr>
            <a:r>
              <a:rPr lang="da-DK" sz="2000" dirty="0"/>
              <a:t> </a:t>
            </a:r>
          </a:p>
          <a:p>
            <a:pPr lvl="1"/>
            <a:r>
              <a:rPr lang="da-DK" b="1" dirty="0"/>
              <a:t>Hvilke 2-3 gode uddannelsesoplevelser vil du fremhæve?</a:t>
            </a:r>
          </a:p>
          <a:p>
            <a:pPr lvl="1"/>
            <a:r>
              <a:rPr lang="da-DK" b="1" dirty="0"/>
              <a:t>Hvilke 2-3 mindre gode uddannelsesoplevelser vil du fremhæve?</a:t>
            </a:r>
            <a:endParaRPr lang="da-DK" altLang="da-DK" sz="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da-DK" altLang="da-DK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da-DK" altLang="da-DK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da-DK" altLang="da-DK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skriv ned og/eller tilføj til det du allerede har skrevet  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da-DK" altLang="da-DK" sz="1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Trin 2: </a:t>
            </a: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Interview hinanden </a:t>
            </a: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om, hvad I hver især har noteret </a:t>
            </a:r>
            <a:r>
              <a:rPr lang="da-DK" alt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(3 x 10 min) – se </a:t>
            </a:r>
            <a:r>
              <a:rPr lang="da-DK" altLang="da-DK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Instruktion del 1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159376" y="6527801"/>
            <a:ext cx="20161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da-DK" altLang="da-DK" sz="8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7721" y="5182992"/>
            <a:ext cx="1554938" cy="133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17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0936" y="1318436"/>
            <a:ext cx="10515600" cy="1325563"/>
          </a:xfrm>
        </p:spPr>
        <p:txBody>
          <a:bodyPr>
            <a:normAutofit/>
          </a:bodyPr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908BF57-E311-EBBF-181E-5DB478B35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3107"/>
          <a:stretch/>
        </p:blipFill>
        <p:spPr>
          <a:xfrm>
            <a:off x="3167744" y="34650"/>
            <a:ext cx="5150552" cy="66927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1863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477729" y="3111610"/>
            <a:ext cx="7908263" cy="2659063"/>
          </a:xfrm>
        </p:spPr>
        <p:txBody>
          <a:bodyPr/>
          <a:lstStyle/>
          <a:p>
            <a:pPr algn="ctr">
              <a:defRPr/>
            </a:pPr>
            <a:r>
              <a:rPr lang="da-DK" dirty="0">
                <a:latin typeface="Calibri" panose="020F0502020204030204" pitchFamily="34" charset="0"/>
              </a:rPr>
              <a:t>Pause</a:t>
            </a:r>
          </a:p>
        </p:txBody>
      </p:sp>
      <p:pic>
        <p:nvPicPr>
          <p:cNvPr id="26627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2" y="1048819"/>
            <a:ext cx="3097213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176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2015" y="1387366"/>
            <a:ext cx="11438312" cy="5354748"/>
          </a:xfrm>
        </p:spPr>
        <p:txBody>
          <a:bodyPr>
            <a:normAutofit fontScale="62500" lnSpcReduction="20000"/>
          </a:bodyPr>
          <a:lstStyle/>
          <a:p>
            <a:pPr marL="609600" indent="-609600">
              <a:lnSpc>
                <a:spcPct val="120000"/>
              </a:lnSpc>
              <a:buNone/>
              <a:defRPr/>
            </a:pPr>
            <a:r>
              <a:rPr lang="da-DK" altLang="da-DK" sz="3600" b="1" dirty="0">
                <a:latin typeface="Calibri" panose="020F0502020204030204" pitchFamily="34" charset="0"/>
                <a:cs typeface="Calibri" panose="020F0502020204030204" pitchFamily="34" charset="0"/>
              </a:rPr>
              <a:t>2 grupper går sammen – diskussion </a:t>
            </a:r>
            <a:r>
              <a:rPr lang="da-DK" altLang="da-DK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da-DK" altLang="da-DK" sz="3600" b="1" dirty="0">
                <a:latin typeface="Calibri" panose="020F0502020204030204" pitchFamily="34" charset="0"/>
                <a:cs typeface="Calibri" panose="020F0502020204030204" pitchFamily="34" charset="0"/>
              </a:rPr>
              <a:t>se Instruktion DEL 2 og brug Gruppeark</a:t>
            </a:r>
          </a:p>
          <a:p>
            <a:pPr marL="609600" indent="-609600">
              <a:lnSpc>
                <a:spcPct val="120000"/>
              </a:lnSpc>
              <a:buNone/>
              <a:defRPr/>
            </a:pPr>
            <a:endParaRPr lang="da-DK" altLang="da-DK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3200" dirty="0">
                <a:latin typeface="Calibri" panose="020F0502020204030204" pitchFamily="34" charset="0"/>
                <a:cs typeface="Calibri" panose="020F0502020204030204" pitchFamily="34" charset="0"/>
              </a:rPr>
              <a:t>Fortæl ganske kort fra jeres første gruppediskussion – om jeres </a:t>
            </a:r>
            <a:r>
              <a:rPr lang="da-DK" sz="3200" dirty="0">
                <a:latin typeface="Calibri" panose="020F0502020204030204" pitchFamily="34" charset="0"/>
                <a:cs typeface="Calibri" panose="020F0502020204030204" pitchFamily="34" charset="0"/>
              </a:rPr>
              <a:t>gode og mindre gode oplevelser og forslag til ændringer, der vil gøre en forskel for uddannelsen i afdelingen/på tværs af afdelinger i fremtiden.</a:t>
            </a:r>
            <a:r>
              <a:rPr lang="da-DK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2800" i="1" dirty="0">
                <a:latin typeface="Calibri" panose="020F0502020204030204" pitchFamily="34" charset="0"/>
                <a:cs typeface="Calibri" panose="020F0502020204030204" pitchFamily="34" charset="0"/>
              </a:rPr>
              <a:t>Brug max 10 min </a:t>
            </a:r>
            <a:endParaRPr lang="da-DK" altLang="da-D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sz="3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Formuler gruppens forslag til initiativer og tiltag</a:t>
            </a:r>
            <a:r>
              <a:rPr lang="da-DK" sz="29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da-DK" sz="3200" dirty="0">
                <a:latin typeface="Calibri" panose="020F0502020204030204" pitchFamily="34" charset="0"/>
                <a:cs typeface="Calibri" panose="020F0502020204030204" pitchFamily="34" charset="0"/>
              </a:rPr>
              <a:t> der vil gøre en forskel for uddannelsen – tænk ud af boksen og ind i fremtidens muligheder og behov </a:t>
            </a:r>
            <a:endParaRPr lang="da-DK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2900" dirty="0">
                <a:latin typeface="Calibri" panose="020F0502020204030204" pitchFamily="34" charset="0"/>
                <a:cs typeface="Calibri" panose="020F0502020204030204" pitchFamily="34" charset="0"/>
              </a:rPr>
              <a:t>Hvad vil udbyttet af initiativet være og hvad kan vi selv gøre?</a:t>
            </a:r>
            <a:endParaRPr lang="da-DK" sz="2900" b="1" dirty="0"/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2900" dirty="0">
                <a:latin typeface="Calibri" panose="020F0502020204030204" pitchFamily="34" charset="0"/>
                <a:cs typeface="Calibri" panose="020F0502020204030204" pitchFamily="34" charset="0"/>
              </a:rPr>
              <a:t>Vær konkret og prioriter - skriv ned på ”</a:t>
            </a:r>
            <a:r>
              <a:rPr lang="da-DK" altLang="da-DK" sz="2900" b="1" i="1" dirty="0">
                <a:latin typeface="Calibri" panose="020F0502020204030204" pitchFamily="34" charset="0"/>
                <a:cs typeface="Calibri" panose="020F0502020204030204" pitchFamily="34" charset="0"/>
              </a:rPr>
              <a:t>Gruppeark”</a:t>
            </a:r>
          </a:p>
          <a:p>
            <a:pPr lvl="1" eaLnBrk="1" hangingPunct="1"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2900" dirty="0">
                <a:latin typeface="Calibri" panose="020F0502020204030204" pitchFamily="34" charset="0"/>
                <a:cs typeface="Calibri" panose="020F0502020204030204" pitchFamily="34" charset="0"/>
              </a:rPr>
              <a:t>Skriv </a:t>
            </a:r>
            <a:r>
              <a:rPr lang="da-DK" altLang="da-DK" sz="3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overskriften for initiativet på stor ”post- it</a:t>
            </a:r>
            <a:r>
              <a:rPr lang="da-DK" altLang="da-DK" sz="2900" b="1" dirty="0">
                <a:latin typeface="Calibri" panose="020F0502020204030204" pitchFamily="34" charset="0"/>
                <a:cs typeface="Calibri" panose="020F0502020204030204" pitchFamily="34" charset="0"/>
              </a:rPr>
              <a:t>” – et initiativ på hver! </a:t>
            </a:r>
          </a:p>
          <a:p>
            <a:pPr eaLnBrk="1" hangingPunct="1">
              <a:lnSpc>
                <a:spcPct val="120000"/>
              </a:lnSpc>
              <a:buClr>
                <a:schemeClr val="tx1"/>
              </a:buClr>
              <a:defRPr/>
            </a:pPr>
            <a:r>
              <a:rPr lang="da-DK" altLang="da-DK" sz="3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Forbered en kort præsentation af gruppens forslag til initiativer og tiltag i plenum </a:t>
            </a:r>
            <a:r>
              <a:rPr lang="da-DK" altLang="da-DK" sz="2900" dirty="0">
                <a:latin typeface="Calibri" panose="020F0502020204030204" pitchFamily="34" charset="0"/>
                <a:cs typeface="Calibri" panose="020F0502020204030204" pitchFamily="34" charset="0"/>
              </a:rPr>
              <a:t>– prioriter de 5-6 vigtigste forslag  </a:t>
            </a:r>
          </a:p>
          <a:p>
            <a:pPr marL="609600" indent="-609600" algn="ctr">
              <a:lnSpc>
                <a:spcPct val="120000"/>
              </a:lnSpc>
              <a:buClr>
                <a:schemeClr val="tx1"/>
              </a:buClr>
              <a:buNone/>
              <a:defRPr/>
            </a:pPr>
            <a:r>
              <a:rPr lang="da-DK" altLang="da-DK" sz="3200" b="1" dirty="0">
                <a:latin typeface="Calibri" panose="020F0502020204030204" pitchFamily="34" charset="0"/>
                <a:cs typeface="Calibri" panose="020F0502020204030204" pitchFamily="34" charset="0"/>
              </a:rPr>
              <a:t>max 40 minutter i alt</a:t>
            </a:r>
          </a:p>
        </p:txBody>
      </p:sp>
      <p:sp>
        <p:nvSpPr>
          <p:cNvPr id="27652" name="Rectangle 2"/>
          <p:cNvSpPr txBox="1">
            <a:spLocks noChangeArrowheads="1"/>
          </p:cNvSpPr>
          <p:nvPr/>
        </p:nvSpPr>
        <p:spPr bwMode="auto">
          <a:xfrm>
            <a:off x="532015" y="333375"/>
            <a:ext cx="952321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a-DK" altLang="da-DK" sz="4000" b="1" dirty="0">
                <a:latin typeface="+mj-lt"/>
                <a:ea typeface="ＭＳ Ｐゴシック" panose="020B0600070205080204" pitchFamily="34" charset="-128"/>
              </a:rPr>
              <a:t>Del 2: Diskussion af mulige initiativer</a:t>
            </a:r>
          </a:p>
        </p:txBody>
      </p:sp>
    </p:spTree>
    <p:extLst>
      <p:ext uri="{BB962C8B-B14F-4D97-AF65-F5344CB8AC3E}">
        <p14:creationId xmlns:p14="http://schemas.microsoft.com/office/powerpoint/2010/main" val="2814500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7548663" y="4416357"/>
            <a:ext cx="40402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Brug </a:t>
            </a:r>
            <a:r>
              <a:rPr lang="da-DK" sz="2800"/>
              <a:t>gerne A5 </a:t>
            </a:r>
            <a:r>
              <a:rPr lang="da-DK" sz="2800" dirty="0"/>
              <a:t>post-it</a:t>
            </a:r>
          </a:p>
          <a:p>
            <a:endParaRPr lang="da-DK" sz="2800" dirty="0"/>
          </a:p>
          <a:p>
            <a:r>
              <a:rPr lang="da-DK" sz="2800" dirty="0"/>
              <a:t>Et tiltag på hver 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65C3F80-8D94-67B1-4D31-BCDEDFECB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042" y="1660634"/>
            <a:ext cx="2222020" cy="191583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2E40C50-92F6-2D5D-AD2D-B760EDE34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3" r="13203"/>
          <a:stretch/>
        </p:blipFill>
        <p:spPr>
          <a:xfrm>
            <a:off x="1071579" y="451757"/>
            <a:ext cx="5721933" cy="5954486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06213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516" y="214722"/>
            <a:ext cx="1156087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a-DK" altLang="da-DK" sz="4000" b="1" dirty="0"/>
              <a:t>Del 3: Prioritering af nye initiativer og forslag til handleplan </a:t>
            </a:r>
            <a:br>
              <a:rPr lang="da-DK" altLang="da-DK" sz="2800" b="1" dirty="0">
                <a:latin typeface="Calibri" panose="020F0502020204030204" pitchFamily="34" charset="0"/>
              </a:rPr>
            </a:br>
            <a:endParaRPr lang="da-DK" altLang="da-DK" sz="2800" b="1" dirty="0">
              <a:latin typeface="Calibri" panose="020F0502020204030204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9516" y="1038510"/>
            <a:ext cx="8412132" cy="5604767"/>
          </a:xfrm>
        </p:spPr>
        <p:txBody>
          <a:bodyPr>
            <a:noAutofit/>
          </a:bodyPr>
          <a:lstStyle/>
          <a:p>
            <a:pPr marL="0" indent="0">
              <a:buClr>
                <a:schemeClr val="tx1"/>
              </a:buClr>
              <a:buNone/>
              <a:defRPr/>
            </a:pPr>
            <a:r>
              <a:rPr lang="da-DK" altLang="da-DK" b="1" dirty="0">
                <a:latin typeface="Calibri" panose="020F0502020204030204" pitchFamily="34" charset="0"/>
              </a:rPr>
              <a:t>Proces 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Ideerne til initiativer samles i temaer </a:t>
            </a:r>
            <a:endParaRPr lang="da-DK" altLang="da-DK" sz="1800" i="1" dirty="0">
              <a:latin typeface="Calibri" panose="020F0502020204030204" pitchFamily="34" charset="0"/>
            </a:endParaRPr>
          </a:p>
          <a:p>
            <a:pPr lvl="1">
              <a:buClr>
                <a:schemeClr val="tx1"/>
              </a:buClr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Prioriter ud fra vigtighed, effekt, gennemførlighed, ressourcer mm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da-DK" altLang="da-DK" sz="800" dirty="0">
              <a:latin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Max 6 initiativer udvælges </a:t>
            </a:r>
            <a:r>
              <a:rPr lang="da-DK" altLang="da-DK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da-DK" altLang="da-DK" sz="900" dirty="0">
              <a:latin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da-DK" altLang="da-DK" sz="2000" dirty="0">
                <a:latin typeface="Calibri" panose="020F0502020204030204" pitchFamily="34" charset="0"/>
              </a:rPr>
              <a:t>For hvert udvalgt initiativ stilles skarpt på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hvad I ønsker at opnå med initiativet  dvs. mål og delmål?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hvilke konkrete tiltag udløse et initiativ?</a:t>
            </a:r>
          </a:p>
          <a:p>
            <a:pPr marL="0" indent="0">
              <a:buClr>
                <a:schemeClr val="tx1"/>
              </a:buClr>
              <a:buNone/>
              <a:defRPr/>
            </a:pPr>
            <a:endParaRPr lang="da-DK" altLang="da-DK" sz="80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da-DK" altLang="da-DK" sz="2000" dirty="0">
                <a:latin typeface="Calibri" panose="020F0502020204030204" pitchFamily="34" charset="0"/>
              </a:rPr>
              <a:t>For hvert initiativ diskuter og vurder – husk tovholderne</a:t>
            </a:r>
          </a:p>
          <a:p>
            <a:pPr lvl="1"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Hvad kan vi </a:t>
            </a:r>
            <a:r>
              <a:rPr lang="da-DK" altLang="da-DK" sz="1800" b="1" u="sng" dirty="0">
                <a:latin typeface="Calibri" panose="020F0502020204030204" pitchFamily="34" charset="0"/>
              </a:rPr>
              <a:t>selv</a:t>
            </a:r>
            <a:r>
              <a:rPr lang="da-DK" altLang="da-DK" sz="1800" b="1" dirty="0">
                <a:latin typeface="Calibri" panose="020F0502020204030204" pitchFamily="34" charset="0"/>
              </a:rPr>
              <a:t> </a:t>
            </a:r>
            <a:r>
              <a:rPr lang="da-DK" altLang="da-DK" sz="1800" dirty="0">
                <a:latin typeface="Calibri" panose="020F0502020204030204" pitchFamily="34" charset="0"/>
              </a:rPr>
              <a:t>gøre?</a:t>
            </a:r>
          </a:p>
          <a:p>
            <a:pPr lvl="1"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Hvad håber vi </a:t>
            </a:r>
            <a:r>
              <a:rPr lang="da-DK" altLang="da-DK" sz="1800" b="1" u="sng" dirty="0">
                <a:latin typeface="Calibri" panose="020F0502020204030204" pitchFamily="34" charset="0"/>
              </a:rPr>
              <a:t>andre </a:t>
            </a:r>
            <a:r>
              <a:rPr lang="da-DK" altLang="da-DK" sz="1800" dirty="0">
                <a:latin typeface="Calibri" panose="020F0502020204030204" pitchFamily="34" charset="0"/>
              </a:rPr>
              <a:t>tager fat på/hjælper med? Hvem skal involveres?</a:t>
            </a:r>
          </a:p>
          <a:p>
            <a:pPr marL="457200" lvl="1" indent="0">
              <a:buNone/>
              <a:defRPr/>
            </a:pPr>
            <a:endParaRPr lang="da-DK" altLang="da-DK" sz="700" dirty="0">
              <a:latin typeface="Calibri" panose="020F050202020403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da-DK" altLang="da-DK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Udfyldelse af ”Uddannelseslægernes forslag til handlingsplan”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udfyldes af mødeleder/referent under og efter mødet</a:t>
            </a:r>
            <a:endParaRPr lang="da-DK" altLang="da-DK" dirty="0">
              <a:latin typeface="Calibri" panose="020F0502020204030204" pitchFamily="34" charset="0"/>
            </a:endParaRPr>
          </a:p>
          <a:p>
            <a:pPr marL="0" indent="0">
              <a:buClr>
                <a:schemeClr val="tx1"/>
              </a:buClr>
              <a:buNone/>
              <a:defRPr/>
            </a:pPr>
            <a:endParaRPr lang="da-DK" altLang="da-DK" sz="1400" dirty="0">
              <a:latin typeface="Calibri" panose="020F0502020204030204" pitchFamily="34" charset="0"/>
            </a:endParaRPr>
          </a:p>
          <a:p>
            <a:pPr marL="0" indent="0">
              <a:buClr>
                <a:schemeClr val="tx1"/>
              </a:buClr>
              <a:buNone/>
              <a:defRPr/>
            </a:pPr>
            <a:r>
              <a:rPr lang="da-DK" altLang="da-DK" sz="1600" dirty="0">
                <a:latin typeface="Calibri" panose="020F0502020204030204" pitchFamily="34" charset="0"/>
              </a:rPr>
              <a:t>	</a:t>
            </a:r>
          </a:p>
          <a:p>
            <a:pPr marL="0" indent="0">
              <a:spcAft>
                <a:spcPct val="35000"/>
              </a:spcAft>
              <a:buClr>
                <a:schemeClr val="tx1"/>
              </a:buClr>
              <a:buNone/>
              <a:defRPr/>
            </a:pPr>
            <a:endParaRPr lang="da-DK" altLang="da-DK" sz="1600" dirty="0">
              <a:latin typeface="Calibri" panose="020F050202020403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0289A64-020F-309A-B318-16892552D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560" y="2134133"/>
            <a:ext cx="4049826" cy="3025672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3F1D9A24-75FB-830C-13F3-1D71656BF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469" y="5247173"/>
            <a:ext cx="2347163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25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277" y="212726"/>
            <a:ext cx="911074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 b="1" dirty="0"/>
              <a:t>Efter 3-timers mødet i afdelingen….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9BB0667-831F-3700-9A6F-34CA34D9F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r="9420"/>
          <a:stretch/>
        </p:blipFill>
        <p:spPr>
          <a:xfrm>
            <a:off x="8637021" y="1786293"/>
            <a:ext cx="2586150" cy="277796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95CD797-31F4-B5CD-2BAD-8EABA5BB9D20}"/>
              </a:ext>
            </a:extLst>
          </p:cNvPr>
          <p:cNvSpPr txBox="1">
            <a:spLocks noChangeArrowheads="1"/>
          </p:cNvSpPr>
          <p:nvPr/>
        </p:nvSpPr>
        <p:spPr>
          <a:xfrm>
            <a:off x="552277" y="1251857"/>
            <a:ext cx="8229600" cy="53934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da-DK" altLang="da-DK" sz="3000" b="1" dirty="0">
                <a:latin typeface="Calibri" panose="020F0502020204030204" pitchFamily="34" charset="0"/>
              </a:rPr>
              <a:t>Møde med U-team før lægemødet</a:t>
            </a:r>
          </a:p>
          <a:p>
            <a:r>
              <a:rPr lang="da-DK" altLang="da-DK" sz="2600" dirty="0">
                <a:latin typeface="Calibri" panose="020F0502020204030204" pitchFamily="34" charset="0"/>
              </a:rPr>
              <a:t>Så de ved, hvad der kommer fra jer og hjælp til præsentation</a:t>
            </a:r>
          </a:p>
          <a:p>
            <a:endParaRPr lang="da-DK" altLang="da-DK" sz="900" dirty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da-DK" altLang="da-DK" b="1" dirty="0">
                <a:latin typeface="Calibri" panose="020F0502020204030204" pitchFamily="34" charset="0"/>
              </a:rPr>
              <a:t>Opsamlende lægemøde afholdes den X/X</a:t>
            </a:r>
          </a:p>
          <a:p>
            <a:r>
              <a:rPr lang="da-DK" altLang="da-DK" sz="2400" dirty="0">
                <a:latin typeface="Calibri" panose="020F0502020204030204" pitchFamily="34" charset="0"/>
              </a:rPr>
              <a:t>status på handleplanen fra 2025</a:t>
            </a:r>
          </a:p>
          <a:p>
            <a:r>
              <a:rPr lang="da-DK" altLang="da-DK" sz="2400" dirty="0">
                <a:latin typeface="Calibri" panose="020F0502020204030204" pitchFamily="34" charset="0"/>
              </a:rPr>
              <a:t>diskussion af</a:t>
            </a:r>
          </a:p>
          <a:p>
            <a:pPr lvl="1"/>
            <a:r>
              <a:rPr lang="da-DK" altLang="da-DK" sz="2000" dirty="0">
                <a:latin typeface="Calibri" panose="020F0502020204030204" pitchFamily="34" charset="0"/>
              </a:rPr>
              <a:t>forslag fra ” Uddannelseslægernes forslag til handleplan”</a:t>
            </a:r>
            <a:endParaRPr lang="da-DK" altLang="ja-JP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lvl="1"/>
            <a:r>
              <a:rPr lang="da-DK" altLang="da-DK" sz="2000" dirty="0">
                <a:latin typeface="Calibri" panose="020F0502020204030204" pitchFamily="34" charset="0"/>
              </a:rPr>
              <a:t>prioritering af 5-6 punkter inkl. forslag til konkret handleplan </a:t>
            </a:r>
          </a:p>
          <a:p>
            <a:pPr lvl="1">
              <a:buFontTx/>
              <a:buNone/>
            </a:pPr>
            <a:endParaRPr lang="da-DK" altLang="da-DK" sz="1800" dirty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da-DK" altLang="da-DK" b="1" dirty="0">
                <a:latin typeface="Calibri" panose="020F0502020204030204" pitchFamily="34" charset="0"/>
              </a:rPr>
              <a:t>Afsluttende møde afholdes den X/X</a:t>
            </a:r>
          </a:p>
          <a:p>
            <a:r>
              <a:rPr lang="da-DK" altLang="da-DK" sz="2400" dirty="0">
                <a:latin typeface="Calibri" panose="020F0502020204030204" pitchFamily="34" charset="0"/>
              </a:rPr>
              <a:t>møde med UA(L)O, cheflæge, UKYL, mødeleder</a:t>
            </a:r>
          </a:p>
          <a:p>
            <a:r>
              <a:rPr lang="da-DK" altLang="da-DK" sz="2400" dirty="0">
                <a:latin typeface="Calibri" panose="020F0502020204030204" pitchFamily="34" charset="0"/>
              </a:rPr>
              <a:t>endelig handleplan aftales og udmeldes </a:t>
            </a:r>
          </a:p>
          <a:p>
            <a:r>
              <a:rPr lang="da-DK" altLang="da-DK" sz="2400" dirty="0">
                <a:latin typeface="Calibri" panose="020F0502020204030204" pitchFamily="34" charset="0"/>
              </a:rPr>
              <a:t>plan for opfølgning aftales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400" dirty="0">
              <a:latin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b="1" dirty="0">
                <a:latin typeface="Calibri" panose="020F0502020204030204" pitchFamily="34" charset="0"/>
              </a:rPr>
              <a:t>Endelig handleplan sendes til LVU til Mathilde Kiær Larsen (MAKILA@rm.dk) senest 31. december 2026</a:t>
            </a:r>
          </a:p>
        </p:txBody>
      </p:sp>
    </p:spTree>
    <p:extLst>
      <p:ext uri="{BB962C8B-B14F-4D97-AF65-F5344CB8AC3E}">
        <p14:creationId xmlns:p14="http://schemas.microsoft.com/office/powerpoint/2010/main" val="3128009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86949" y="350796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da-DK" altLang="da-DK" b="1" dirty="0"/>
              <a:t>Fra idé til praksis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6949" y="1735052"/>
            <a:ext cx="10649901" cy="401002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da-DK" altLang="da-DK" b="1" dirty="0">
                <a:latin typeface="Calibri" panose="020F0502020204030204" pitchFamily="34" charset="0"/>
              </a:rPr>
              <a:t>Afdelingens handleplan sættes i værk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da-DK" altLang="da-DK" sz="2400" dirty="0">
                <a:latin typeface="Calibri" panose="020F0502020204030204" pitchFamily="34" charset="0"/>
              </a:rPr>
              <a:t>De ansvarlige tovholder – ideejere - sikrer, at alle i gruppen deltager i arbejdet og gør som aftalt!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da-DK" altLang="da-DK" b="1" dirty="0">
                <a:latin typeface="Calibri" panose="020F0502020204030204" pitchFamily="34" charset="0"/>
              </a:rPr>
              <a:t>Uddannelseskoordinerende ledende overlæger anvender materialet til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da-DK" altLang="da-DK" sz="2400" dirty="0">
                <a:latin typeface="Calibri" panose="020F0502020204030204" pitchFamily="34" charset="0"/>
              </a:rPr>
              <a:t>Det årlige uddannelsesstatusmøde i afdelingen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Hvordan er det gået?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da-DK" altLang="da-DK" sz="2400" dirty="0">
                <a:latin typeface="Calibri" panose="020F0502020204030204" pitchFamily="34" charset="0"/>
              </a:rPr>
              <a:t>Præsenterer de overordnede temaer fra handleplaner for hospitalsledelsen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da-DK" altLang="da-DK" sz="1800" dirty="0">
                <a:latin typeface="Calibri" panose="020F0502020204030204" pitchFamily="34" charset="0"/>
              </a:rPr>
              <a:t>Er der noget hospitalet kan gøre for at hjælpe med at yngre lægers initiativer lykkes i praksis?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69473D8-B648-82A5-AAD9-8740452AC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16549" y="68007"/>
            <a:ext cx="2591025" cy="225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69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6826" y="1700904"/>
            <a:ext cx="8229600" cy="100073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da-DK" altLang="da-DK" sz="4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 for i dag</a:t>
            </a:r>
          </a:p>
        </p:txBody>
      </p:sp>
      <p:pic>
        <p:nvPicPr>
          <p:cNvPr id="34819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31" y="2677132"/>
            <a:ext cx="3792538" cy="326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24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2c9cf5-7482-4a74-8152-b62528d7857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5D3B50546B21F429A0A6469AAB2A3A8" ma:contentTypeVersion="9" ma:contentTypeDescription="Opret et nyt dokument." ma:contentTypeScope="" ma:versionID="4f01881757da67a94e2c74beb59ec119">
  <xsd:schema xmlns:xsd="http://www.w3.org/2001/XMLSchema" xmlns:xs="http://www.w3.org/2001/XMLSchema" xmlns:p="http://schemas.microsoft.com/office/2006/metadata/properties" xmlns:ns2="c72c9cf5-7482-4a74-8152-b62528d78577" targetNamespace="http://schemas.microsoft.com/office/2006/metadata/properties" ma:root="true" ma:fieldsID="d806d296379b29149f28eb71f6bee139" ns2:_="">
    <xsd:import namespace="c72c9cf5-7482-4a74-8152-b62528d78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c9cf5-7482-4a74-8152-b62528d785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9ed8b31-737c-4bd0-a1f5-bf78f1e34c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FF68FA-D136-49C2-840B-C6EF8E58B3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CC3E09-86C3-45E7-BC44-F604F3A162CF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c72c9cf5-7482-4a74-8152-b62528d7857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E72693B-9E52-4AE4-B32E-E5B6BBEB61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2c9cf5-7482-4a74-8152-b62528d785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ae0adb3-8717-46ff-a4b9-d0edecfe40f3}" enabled="0" method="" siteId="{5ae0adb3-8717-46ff-a4b9-d0edecfe40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1064</Words>
  <Application>Microsoft Office PowerPoint</Application>
  <PresentationFormat>Widescreen</PresentationFormat>
  <Paragraphs>148</Paragraphs>
  <Slides>17</Slides>
  <Notes>7</Notes>
  <HiddenSlides>2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Garamond</vt:lpstr>
      <vt:lpstr>Montserrat</vt:lpstr>
      <vt:lpstr>Montserrat Medium</vt:lpstr>
      <vt:lpstr>Times</vt:lpstr>
      <vt:lpstr>Times New Roman</vt:lpstr>
      <vt:lpstr>Office-tema</vt:lpstr>
      <vt:lpstr>Velkommen til 3-timers møde 2026 XX afdeling</vt:lpstr>
      <vt:lpstr>Tøm hoved og telefon/kalder/Bipper  Find papir – skriveredskab  Find kaffe – vand – frokost  Find sammen i grupper på 3</vt:lpstr>
      <vt:lpstr>Program for 3-timers mødet</vt:lpstr>
      <vt:lpstr>Formål og rammen for 3-timers mødet</vt:lpstr>
      <vt:lpstr>PowerPoint-præsentation</vt:lpstr>
      <vt:lpstr>Statusdelen Vigtigt: I skal bruge handleplanen fra 2025  (max 30 min)</vt:lpstr>
      <vt:lpstr>Hvad skal der arbejdes med? 3-timers møde med afsæt i egne erfaringer  og ideer til nye initiativer  </vt:lpstr>
      <vt:lpstr>Idegenerering og kvalificering  Del 1: Brainstorm med fokus på egne erfaringer og ideer  til nye initiativer</vt:lpstr>
      <vt:lpstr>Del 1 – Instruktion til brainstorm – 3 og 3</vt:lpstr>
      <vt:lpstr> </vt:lpstr>
      <vt:lpstr>Pause</vt:lpstr>
      <vt:lpstr>PowerPoint-præsentation</vt:lpstr>
      <vt:lpstr>PowerPoint-præsentation</vt:lpstr>
      <vt:lpstr>Del 3: Prioritering af nye initiativer og forslag til handleplan  </vt:lpstr>
      <vt:lpstr>Efter 3-timers mødet i afdelingen….</vt:lpstr>
      <vt:lpstr>Fra idé til praksis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3-timers møde 2024 Kick-off for mødeledere på AUH</dc:title>
  <dc:creator>Gitte Eriksen</dc:creator>
  <cp:lastModifiedBy>Mathilde Kiær Larsen</cp:lastModifiedBy>
  <cp:revision>36</cp:revision>
  <cp:lastPrinted>2025-09-08T07:17:12Z</cp:lastPrinted>
  <dcterms:created xsi:type="dcterms:W3CDTF">2024-09-23T20:02:25Z</dcterms:created>
  <dcterms:modified xsi:type="dcterms:W3CDTF">2026-09-10T11:12:54Z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0x010100D5D3B50546B21F429A0A6469AAB2A3A8</vt:lpwstr>
  </property>
  <property fmtid="{D5CDD505-2E9C-101B-9397-08002B2CF9AE}" pid="3" name="MediaServiceImageTags">
    <vt:lpwstr/>
  </property>
</Properties>
</file>